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BF0DF-7934-4721-B692-3E38B8657B58}" type="datetimeFigureOut">
              <a:rPr lang="tr-TR" smtClean="0"/>
              <a:t>12.04.2018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F0F7B-863C-46B9-9152-C181689BD8B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BF0DF-7934-4721-B692-3E38B8657B58}" type="datetimeFigureOut">
              <a:rPr lang="tr-TR" smtClean="0"/>
              <a:t>12.04.2018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F0F7B-863C-46B9-9152-C181689BD8B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BF0DF-7934-4721-B692-3E38B8657B58}" type="datetimeFigureOut">
              <a:rPr lang="tr-TR" smtClean="0"/>
              <a:t>12.04.2018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F0F7B-863C-46B9-9152-C181689BD8B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BF0DF-7934-4721-B692-3E38B8657B58}" type="datetimeFigureOut">
              <a:rPr lang="tr-TR" smtClean="0"/>
              <a:t>12.04.2018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F0F7B-863C-46B9-9152-C181689BD8B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BF0DF-7934-4721-B692-3E38B8657B58}" type="datetimeFigureOut">
              <a:rPr lang="tr-TR" smtClean="0"/>
              <a:t>12.04.2018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F0F7B-863C-46B9-9152-C181689BD8B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BF0DF-7934-4721-B692-3E38B8657B58}" type="datetimeFigureOut">
              <a:rPr lang="tr-TR" smtClean="0"/>
              <a:t>12.04.2018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F0F7B-863C-46B9-9152-C181689BD8B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BF0DF-7934-4721-B692-3E38B8657B58}" type="datetimeFigureOut">
              <a:rPr lang="tr-TR" smtClean="0"/>
              <a:t>12.04.2018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F0F7B-863C-46B9-9152-C181689BD8B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BF0DF-7934-4721-B692-3E38B8657B58}" type="datetimeFigureOut">
              <a:rPr lang="tr-TR" smtClean="0"/>
              <a:t>12.04.2018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F0F7B-863C-46B9-9152-C181689BD8B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BF0DF-7934-4721-B692-3E38B8657B58}" type="datetimeFigureOut">
              <a:rPr lang="tr-TR" smtClean="0"/>
              <a:t>12.04.2018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F0F7B-863C-46B9-9152-C181689BD8B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BF0DF-7934-4721-B692-3E38B8657B58}" type="datetimeFigureOut">
              <a:rPr lang="tr-TR" smtClean="0"/>
              <a:t>12.04.2018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F0F7B-863C-46B9-9152-C181689BD8B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BF0DF-7934-4721-B692-3E38B8657B58}" type="datetimeFigureOut">
              <a:rPr lang="tr-TR" smtClean="0"/>
              <a:t>12.04.2018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F0F7B-863C-46B9-9152-C181689BD8B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BF0DF-7934-4721-B692-3E38B8657B58}" type="datetimeFigureOut">
              <a:rPr lang="tr-TR" smtClean="0"/>
              <a:t>12.04.2018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F0F7B-863C-46B9-9152-C181689BD8BE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838200"/>
          </a:xfrm>
        </p:spPr>
        <p:txBody>
          <a:bodyPr/>
          <a:lstStyle/>
          <a:p>
            <a:pPr eaLnBrk="1" hangingPunct="1">
              <a:defRPr/>
            </a:pPr>
            <a:r>
              <a:rPr lang="tr-TR" sz="3200" dirty="0" smtClean="0">
                <a:solidFill>
                  <a:srgbClr val="FF99FF"/>
                </a:solidFill>
              </a:rPr>
              <a:t>Aktiflik ve iyon şiddeti</a:t>
            </a:r>
            <a:endParaRPr lang="en-US" sz="3200" cap="all" dirty="0" smtClean="0">
              <a:solidFill>
                <a:srgbClr val="FF99FF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196752"/>
            <a:ext cx="8839200" cy="5356448"/>
          </a:xfrm>
          <a:ln w="12700"/>
        </p:spPr>
        <p:txBody>
          <a:bodyPr/>
          <a:lstStyle/>
          <a:p>
            <a:pPr algn="just" eaLnBrk="1" hangingPunct="1"/>
            <a:r>
              <a:rPr lang="tr-TR" sz="2800" dirty="0" smtClean="0">
                <a:effectLst/>
              </a:rPr>
              <a:t>İyonik çözeltilerde katyonlar negatif, anyonlar ise pozitif iyonlar tarafından çevrelenirler. İyonların etrafında zıt yüklü iyonlar tarafından oluşturulan </a:t>
            </a:r>
            <a:r>
              <a:rPr lang="tr-TR" sz="2800" dirty="0" smtClean="0">
                <a:solidFill>
                  <a:srgbClr val="FF99FF"/>
                </a:solidFill>
                <a:effectLst/>
              </a:rPr>
              <a:t>iyon bulutları</a:t>
            </a:r>
            <a:r>
              <a:rPr lang="tr-TR" sz="2800" dirty="0" smtClean="0">
                <a:effectLst/>
              </a:rPr>
              <a:t> bulunur. </a:t>
            </a:r>
          </a:p>
          <a:p>
            <a:pPr algn="just" eaLnBrk="1" hangingPunct="1"/>
            <a:r>
              <a:rPr lang="tr-TR" sz="2800" dirty="0" smtClean="0">
                <a:effectLst/>
              </a:rPr>
              <a:t>Deneysel sonuçlarda gözlenen konsantrasyona </a:t>
            </a:r>
            <a:r>
              <a:rPr lang="tr-TR" sz="2800" dirty="0" smtClean="0">
                <a:solidFill>
                  <a:srgbClr val="FF99FF"/>
                </a:solidFill>
                <a:effectLst/>
              </a:rPr>
              <a:t>ETKİN KONSANTRASYON</a:t>
            </a:r>
            <a:r>
              <a:rPr lang="tr-TR" sz="2800" dirty="0" smtClean="0">
                <a:effectLst/>
              </a:rPr>
              <a:t> veya </a:t>
            </a:r>
            <a:r>
              <a:rPr lang="tr-TR" sz="2800" dirty="0" smtClean="0">
                <a:solidFill>
                  <a:srgbClr val="FF99FF"/>
                </a:solidFill>
                <a:effectLst/>
              </a:rPr>
              <a:t>AKTİFLİK</a:t>
            </a:r>
            <a:r>
              <a:rPr lang="tr-TR" sz="2800" dirty="0" smtClean="0">
                <a:effectLst/>
              </a:rPr>
              <a:t> denir. Etkin konsantrasyonu belirtmek için de iyon konsantrasyonu bir düzeltme faktörü ile çarpılır.</a:t>
            </a:r>
          </a:p>
          <a:p>
            <a:pPr algn="just" eaLnBrk="1" hangingPunct="1"/>
            <a:r>
              <a:rPr lang="tr-TR" sz="2800" dirty="0" smtClean="0">
                <a:effectLst/>
              </a:rPr>
              <a:t>Tanecikler arasında hiçbir kuvvetin bulunmadığı durum ideal durum olarak adlandırılır ve böyle çözeltilere </a:t>
            </a:r>
            <a:r>
              <a:rPr lang="tr-TR" sz="2800" dirty="0" smtClean="0">
                <a:solidFill>
                  <a:srgbClr val="FF99FF"/>
                </a:solidFill>
                <a:effectLst/>
              </a:rPr>
              <a:t>ideal çözeltiler</a:t>
            </a:r>
            <a:r>
              <a:rPr lang="tr-TR" sz="2800" dirty="0" smtClean="0">
                <a:effectLst/>
              </a:rPr>
              <a:t> denir. </a:t>
            </a:r>
            <a:endParaRPr lang="en-US" sz="2800" dirty="0" smtClean="0">
              <a:effectLst/>
            </a:endParaRP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026" name="Equation" r:id="rId3" imgW="114151" imgH="215619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70000" lnSpcReduction="20000"/>
          </a:bodyPr>
          <a:lstStyle/>
          <a:p>
            <a:endParaRPr lang="tr-TR" sz="4400" dirty="0">
              <a:solidFill>
                <a:srgbClr val="000000"/>
              </a:solidFill>
              <a:latin typeface="Arial"/>
            </a:endParaRPr>
          </a:p>
          <a:p>
            <a:pPr marR="0" algn="just"/>
            <a:r>
              <a:rPr lang="tr-TR" sz="4400" dirty="0">
                <a:solidFill>
                  <a:srgbClr val="000000"/>
                </a:solidFill>
                <a:latin typeface="Arial"/>
              </a:rPr>
              <a:t> 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Bir </a:t>
            </a:r>
            <a:r>
              <a:rPr lang="tr-TR" dirty="0" smtClean="0">
                <a:solidFill>
                  <a:srgbClr val="000000"/>
                </a:solidFill>
                <a:latin typeface="Arial"/>
              </a:rPr>
              <a:t>taneciğin aktifliği, a</a:t>
            </a:r>
            <a:r>
              <a:rPr lang="tr-TR" sz="8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ile </a:t>
            </a:r>
            <a:r>
              <a:rPr lang="tr-TR" dirty="0" err="1">
                <a:solidFill>
                  <a:srgbClr val="000000"/>
                </a:solidFill>
                <a:latin typeface="Arial"/>
              </a:rPr>
              <a:t>molar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 konsantrasyonu </a:t>
            </a:r>
            <a:r>
              <a:rPr lang="tr-TR" dirty="0" smtClean="0">
                <a:solidFill>
                  <a:srgbClr val="000000"/>
                </a:solidFill>
                <a:latin typeface="Arial"/>
              </a:rPr>
              <a:t>[c] 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arasındaki bağıntı, </a:t>
            </a:r>
          </a:p>
          <a:p>
            <a:pPr marR="0" algn="just"/>
            <a:r>
              <a:rPr lang="tr-TR" dirty="0" smtClean="0">
                <a:solidFill>
                  <a:srgbClr val="000000"/>
                </a:solidFill>
                <a:latin typeface="Arial"/>
              </a:rPr>
              <a:t>a</a:t>
            </a:r>
            <a:r>
              <a:rPr lang="tr-TR" sz="8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= </a:t>
            </a:r>
            <a:r>
              <a:rPr lang="tr-TR" dirty="0" smtClean="0">
                <a:solidFill>
                  <a:srgbClr val="000000"/>
                </a:solidFill>
                <a:latin typeface="Arial"/>
              </a:rPr>
              <a:t>f</a:t>
            </a:r>
            <a:r>
              <a:rPr lang="tr-TR" sz="8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tr-TR" dirty="0" smtClean="0">
                <a:solidFill>
                  <a:srgbClr val="000000"/>
                </a:solidFill>
                <a:latin typeface="Arial"/>
              </a:rPr>
              <a:t>[c]  </a:t>
            </a:r>
            <a:endParaRPr lang="tr-TR" dirty="0">
              <a:solidFill>
                <a:srgbClr val="000000"/>
              </a:solidFill>
              <a:latin typeface="Arial"/>
            </a:endParaRPr>
          </a:p>
          <a:p>
            <a:pPr marR="0" algn="just"/>
            <a:r>
              <a:rPr lang="tr-TR" dirty="0">
                <a:solidFill>
                  <a:srgbClr val="000000"/>
                </a:solidFill>
                <a:latin typeface="Arial"/>
              </a:rPr>
              <a:t>ifadesiyle verilir. </a:t>
            </a:r>
            <a:r>
              <a:rPr lang="tr-TR" dirty="0" smtClean="0">
                <a:solidFill>
                  <a:srgbClr val="000000"/>
                </a:solidFill>
                <a:latin typeface="Arial"/>
              </a:rPr>
              <a:t>f</a:t>
            </a:r>
            <a:r>
              <a:rPr lang="tr-TR" sz="8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aktivite katsayısıdır ve </a:t>
            </a:r>
            <a:r>
              <a:rPr lang="tr-TR" dirty="0" err="1">
                <a:solidFill>
                  <a:srgbClr val="000000"/>
                </a:solidFill>
                <a:latin typeface="Arial"/>
              </a:rPr>
              <a:t>birimsizdir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. M'nin aktivite katsayısı ve dolaysıyla aktivitesi bir çözeltinin "iyonik şiddeti" ile değişir. Bu nedenle bir elektrot potansiyeli hesaplamasında, veya diğer denge hesaplarında </a:t>
            </a:r>
            <a:r>
              <a:rPr lang="tr-TR" dirty="0" smtClean="0">
                <a:solidFill>
                  <a:srgbClr val="000000"/>
                </a:solidFill>
                <a:latin typeface="Arial"/>
              </a:rPr>
              <a:t>[c] 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yerine </a:t>
            </a:r>
            <a:r>
              <a:rPr lang="tr-TR" dirty="0" err="1" smtClean="0">
                <a:solidFill>
                  <a:srgbClr val="000000"/>
                </a:solidFill>
                <a:latin typeface="Arial"/>
              </a:rPr>
              <a:t>a'nin</a:t>
            </a:r>
            <a:r>
              <a:rPr lang="tr-TR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kullanmasıyla iyonik şiddete bağlı olmayan sayısal değerler elde edilir. İyonik şiddet aşağıdaki denklemle tarif edilir, </a:t>
            </a:r>
          </a:p>
          <a:p>
            <a:pPr marR="0" algn="just"/>
            <a:r>
              <a:rPr lang="tr-TR" dirty="0" smtClean="0">
                <a:solidFill>
                  <a:srgbClr val="000000"/>
                </a:solidFill>
                <a:latin typeface="Arial"/>
              </a:rPr>
              <a:t>I</a:t>
            </a:r>
            <a:r>
              <a:rPr lang="pl-PL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pl-PL" dirty="0">
                <a:solidFill>
                  <a:srgbClr val="000000"/>
                </a:solidFill>
                <a:latin typeface="Arial"/>
              </a:rPr>
              <a:t>= ½ (</a:t>
            </a:r>
            <a:r>
              <a:rPr lang="pl-PL" dirty="0" smtClean="0">
                <a:solidFill>
                  <a:srgbClr val="000000"/>
                </a:solidFill>
                <a:latin typeface="Arial"/>
              </a:rPr>
              <a:t>C</a:t>
            </a:r>
            <a:r>
              <a:rPr lang="pl-PL" sz="800" dirty="0" smtClean="0">
                <a:solidFill>
                  <a:srgbClr val="000000"/>
                </a:solidFill>
                <a:latin typeface="Arial"/>
              </a:rPr>
              <a:t>1 </a:t>
            </a:r>
            <a:r>
              <a:rPr lang="pl-PL" dirty="0" smtClean="0">
                <a:solidFill>
                  <a:srgbClr val="000000"/>
                </a:solidFill>
                <a:latin typeface="Arial"/>
              </a:rPr>
              <a:t>Z</a:t>
            </a:r>
            <a:r>
              <a:rPr lang="tr-TR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tr-TR" baseline="30000" dirty="0" smtClean="0">
                <a:solidFill>
                  <a:srgbClr val="000000"/>
                </a:solidFill>
                <a:latin typeface="Arial"/>
              </a:rPr>
              <a:t>2</a:t>
            </a:r>
            <a:r>
              <a:rPr lang="tr-TR" sz="800" dirty="0" smtClean="0">
                <a:solidFill>
                  <a:srgbClr val="000000"/>
                </a:solidFill>
                <a:latin typeface="Arial"/>
              </a:rPr>
              <a:t>1</a:t>
            </a:r>
            <a:r>
              <a:rPr lang="pl-PL" dirty="0" smtClean="0">
                <a:solidFill>
                  <a:srgbClr val="000000"/>
                </a:solidFill>
                <a:latin typeface="Arial"/>
              </a:rPr>
              <a:t>+ </a:t>
            </a:r>
            <a:r>
              <a:rPr lang="pl-PL" dirty="0">
                <a:solidFill>
                  <a:srgbClr val="000000"/>
                </a:solidFill>
                <a:latin typeface="Arial"/>
              </a:rPr>
              <a:t>C</a:t>
            </a:r>
            <a:r>
              <a:rPr lang="pl-PL" sz="800" dirty="0">
                <a:solidFill>
                  <a:srgbClr val="000000"/>
                </a:solidFill>
                <a:latin typeface="Arial"/>
              </a:rPr>
              <a:t>2 </a:t>
            </a:r>
            <a:r>
              <a:rPr lang="pl-PL" dirty="0" smtClean="0">
                <a:solidFill>
                  <a:srgbClr val="000000"/>
                </a:solidFill>
                <a:latin typeface="Arial"/>
              </a:rPr>
              <a:t>Z</a:t>
            </a:r>
            <a:r>
              <a:rPr lang="tr-TR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tr-TR" baseline="30000" dirty="0" smtClean="0">
                <a:solidFill>
                  <a:srgbClr val="000000"/>
                </a:solidFill>
                <a:latin typeface="Arial"/>
              </a:rPr>
              <a:t>2</a:t>
            </a:r>
            <a:r>
              <a:rPr lang="pl-PL" sz="800" dirty="0" smtClean="0">
                <a:solidFill>
                  <a:srgbClr val="000000"/>
                </a:solidFill>
                <a:latin typeface="Arial"/>
              </a:rPr>
              <a:t>2 </a:t>
            </a:r>
            <a:r>
              <a:rPr lang="pl-PL" dirty="0">
                <a:solidFill>
                  <a:srgbClr val="000000"/>
                </a:solidFill>
                <a:latin typeface="Arial"/>
              </a:rPr>
              <a:t>+ C</a:t>
            </a:r>
            <a:r>
              <a:rPr lang="pl-PL" sz="800" dirty="0">
                <a:solidFill>
                  <a:srgbClr val="000000"/>
                </a:solidFill>
                <a:latin typeface="Arial"/>
              </a:rPr>
              <a:t>3 </a:t>
            </a:r>
            <a:r>
              <a:rPr lang="pl-PL" dirty="0" smtClean="0">
                <a:solidFill>
                  <a:srgbClr val="000000"/>
                </a:solidFill>
                <a:latin typeface="Arial"/>
              </a:rPr>
              <a:t>Z</a:t>
            </a:r>
            <a:r>
              <a:rPr lang="tr-TR" baseline="30000" dirty="0" smtClean="0">
                <a:solidFill>
                  <a:srgbClr val="000000"/>
                </a:solidFill>
                <a:latin typeface="Arial"/>
              </a:rPr>
              <a:t>2</a:t>
            </a:r>
            <a:r>
              <a:rPr lang="pl-PL" sz="800" dirty="0" smtClean="0">
                <a:solidFill>
                  <a:srgbClr val="000000"/>
                </a:solidFill>
                <a:latin typeface="Arial"/>
              </a:rPr>
              <a:t>3 </a:t>
            </a:r>
            <a:r>
              <a:rPr lang="pl-PL" dirty="0">
                <a:solidFill>
                  <a:srgbClr val="000000"/>
                </a:solidFill>
                <a:latin typeface="Arial"/>
              </a:rPr>
              <a:t>+...) </a:t>
            </a:r>
            <a:r>
              <a:rPr lang="pl-PL" dirty="0" smtClean="0">
                <a:solidFill>
                  <a:srgbClr val="000000"/>
                </a:solidFill>
                <a:latin typeface="Arial"/>
              </a:rPr>
              <a:t> </a:t>
            </a:r>
            <a:endParaRPr lang="pl-PL" dirty="0">
              <a:solidFill>
                <a:srgbClr val="000000"/>
              </a:solidFill>
              <a:latin typeface="Arial"/>
            </a:endParaRPr>
          </a:p>
          <a:p>
            <a:pPr marR="0" algn="just"/>
            <a:r>
              <a:rPr lang="tr-TR" dirty="0">
                <a:solidFill>
                  <a:srgbClr val="000000"/>
                </a:solidFill>
                <a:latin typeface="Arial"/>
              </a:rPr>
              <a:t>C</a:t>
            </a:r>
            <a:r>
              <a:rPr lang="tr-TR" sz="800" dirty="0">
                <a:solidFill>
                  <a:srgbClr val="000000"/>
                </a:solidFill>
                <a:latin typeface="Arial"/>
              </a:rPr>
              <a:t>1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, C</a:t>
            </a:r>
            <a:r>
              <a:rPr lang="tr-TR" sz="800" dirty="0">
                <a:solidFill>
                  <a:srgbClr val="000000"/>
                </a:solidFill>
                <a:latin typeface="Arial"/>
              </a:rPr>
              <a:t>2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, C</a:t>
            </a:r>
            <a:r>
              <a:rPr lang="tr-TR" sz="800" dirty="0">
                <a:solidFill>
                  <a:srgbClr val="000000"/>
                </a:solidFill>
                <a:latin typeface="Arial"/>
              </a:rPr>
              <a:t>3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,... çözeltideki çeşitli iyonların </a:t>
            </a:r>
            <a:r>
              <a:rPr lang="tr-TR" dirty="0" err="1">
                <a:solidFill>
                  <a:srgbClr val="000000"/>
                </a:solidFill>
                <a:latin typeface="Arial"/>
              </a:rPr>
              <a:t>molar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 konsantrasyonlarını ve Z</a:t>
            </a:r>
            <a:r>
              <a:rPr lang="tr-TR" sz="800" dirty="0">
                <a:solidFill>
                  <a:srgbClr val="000000"/>
                </a:solidFill>
                <a:latin typeface="Arial"/>
              </a:rPr>
              <a:t>1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, Z</a:t>
            </a:r>
            <a:r>
              <a:rPr lang="tr-TR" sz="800" dirty="0">
                <a:solidFill>
                  <a:srgbClr val="000000"/>
                </a:solidFill>
                <a:latin typeface="Arial"/>
              </a:rPr>
              <a:t>2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, Z</a:t>
            </a:r>
            <a:r>
              <a:rPr lang="tr-TR" sz="800" dirty="0">
                <a:solidFill>
                  <a:srgbClr val="000000"/>
                </a:solidFill>
                <a:latin typeface="Arial"/>
              </a:rPr>
              <a:t>3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, ... yüklerini gösterir. Bir iyonik kuvvet, çözeltideki sadece etkin iyonlarla </a:t>
            </a:r>
            <a:r>
              <a:rPr lang="tr-TR" dirty="0" smtClean="0">
                <a:solidFill>
                  <a:srgbClr val="000000"/>
                </a:solidFill>
                <a:latin typeface="Arial"/>
              </a:rPr>
              <a:t>hesaplanmamalı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, tüm iyonik tanecikler dikkate alınmalıdır. </a:t>
            </a:r>
            <a:r>
              <a:rPr lang="tr-TR" b="1" dirty="0" smtClean="0">
                <a:solidFill>
                  <a:srgbClr val="000000"/>
                </a:solidFill>
                <a:latin typeface="Arial"/>
              </a:rPr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568063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20000"/>
          </a:bodyPr>
          <a:lstStyle/>
          <a:p>
            <a:endParaRPr lang="tr-TR" sz="4400" dirty="0">
              <a:solidFill>
                <a:srgbClr val="000000"/>
              </a:solidFill>
              <a:latin typeface="Arial"/>
            </a:endParaRPr>
          </a:p>
          <a:p>
            <a:pPr marR="0" algn="just"/>
            <a:r>
              <a:rPr lang="tr-TR" sz="4400" dirty="0">
                <a:solidFill>
                  <a:srgbClr val="000000"/>
                </a:solidFill>
                <a:latin typeface="Arial"/>
              </a:rPr>
              <a:t> </a:t>
            </a:r>
            <a:r>
              <a:rPr lang="tr-TR" b="1" dirty="0">
                <a:solidFill>
                  <a:srgbClr val="000000"/>
                </a:solidFill>
                <a:latin typeface="Arial"/>
              </a:rPr>
              <a:t>ÖRNEK </a:t>
            </a:r>
            <a:endParaRPr lang="tr-TR" dirty="0">
              <a:solidFill>
                <a:srgbClr val="000000"/>
              </a:solidFill>
              <a:latin typeface="Arial"/>
            </a:endParaRPr>
          </a:p>
          <a:p>
            <a:pPr marR="0" algn="just"/>
            <a:r>
              <a:rPr lang="tr-TR" dirty="0">
                <a:solidFill>
                  <a:srgbClr val="000000"/>
                </a:solidFill>
                <a:latin typeface="Arial"/>
              </a:rPr>
              <a:t>0.0100 M NaNO</a:t>
            </a:r>
            <a:r>
              <a:rPr lang="tr-TR" sz="800" dirty="0">
                <a:solidFill>
                  <a:srgbClr val="000000"/>
                </a:solidFill>
                <a:latin typeface="Arial"/>
              </a:rPr>
              <a:t>2 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ve 0.0200 M Mg(NO</a:t>
            </a:r>
            <a:r>
              <a:rPr lang="tr-TR" sz="800" dirty="0">
                <a:solidFill>
                  <a:srgbClr val="000000"/>
                </a:solidFill>
                <a:latin typeface="Arial"/>
              </a:rPr>
              <a:t>3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)</a:t>
            </a:r>
            <a:r>
              <a:rPr lang="tr-TR" sz="800" dirty="0">
                <a:solidFill>
                  <a:srgbClr val="000000"/>
                </a:solidFill>
                <a:latin typeface="Arial"/>
              </a:rPr>
              <a:t>2 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içeren bir çözeltinin iyonik kuvvetini he-saplayın. </a:t>
            </a:r>
          </a:p>
          <a:p>
            <a:pPr marR="0" algn="just"/>
            <a:r>
              <a:rPr lang="tr-TR" dirty="0" smtClean="0">
                <a:solidFill>
                  <a:srgbClr val="000000"/>
                </a:solidFill>
                <a:latin typeface="Arial"/>
              </a:rPr>
              <a:t>İyonik kuvvete H</a:t>
            </a:r>
            <a:r>
              <a:rPr lang="tr-TR" baseline="30000" dirty="0" smtClean="0">
                <a:solidFill>
                  <a:srgbClr val="000000"/>
                </a:solidFill>
                <a:latin typeface="Arial"/>
              </a:rPr>
              <a:t>+</a:t>
            </a:r>
            <a:r>
              <a:rPr lang="tr-TR" sz="8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tr-TR" dirty="0" smtClean="0">
                <a:solidFill>
                  <a:srgbClr val="000000"/>
                </a:solidFill>
                <a:latin typeface="Arial"/>
              </a:rPr>
              <a:t>ve OH</a:t>
            </a:r>
            <a:r>
              <a:rPr lang="tr-TR" baseline="30000" dirty="0" smtClean="0">
                <a:solidFill>
                  <a:srgbClr val="000000"/>
                </a:solidFill>
                <a:latin typeface="Arial"/>
              </a:rPr>
              <a:t>-</a:t>
            </a:r>
            <a:r>
              <a:rPr lang="tr-TR" sz="8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tr-TR" dirty="0" smtClean="0">
                <a:solidFill>
                  <a:srgbClr val="000000"/>
                </a:solidFill>
                <a:latin typeface="Arial"/>
              </a:rPr>
              <a:t>konsantrasyonlarının katkısı diğer iki tuzla kıyaslandığında çok küçük olduğundan, dikkate alınmayacaktır. </a:t>
            </a:r>
            <a:r>
              <a:rPr lang="tr-TR" dirty="0" err="1" smtClean="0">
                <a:solidFill>
                  <a:srgbClr val="000000"/>
                </a:solidFill>
                <a:latin typeface="Arial"/>
              </a:rPr>
              <a:t>Na</a:t>
            </a:r>
            <a:r>
              <a:rPr lang="tr-TR" baseline="30000" dirty="0" smtClean="0">
                <a:solidFill>
                  <a:srgbClr val="000000"/>
                </a:solidFill>
                <a:latin typeface="Arial"/>
              </a:rPr>
              <a:t>+</a:t>
            </a:r>
            <a:r>
              <a:rPr lang="tr-TR" dirty="0" smtClean="0">
                <a:solidFill>
                  <a:srgbClr val="000000"/>
                </a:solidFill>
                <a:latin typeface="Arial"/>
              </a:rPr>
              <a:t>, NO</a:t>
            </a:r>
            <a:r>
              <a:rPr lang="tr-TR" baseline="30000" dirty="0" smtClean="0">
                <a:solidFill>
                  <a:srgbClr val="000000"/>
                </a:solidFill>
                <a:latin typeface="Arial"/>
              </a:rPr>
              <a:t>-3</a:t>
            </a:r>
            <a:r>
              <a:rPr lang="tr-TR" dirty="0" smtClean="0">
                <a:solidFill>
                  <a:srgbClr val="000000"/>
                </a:solidFill>
                <a:latin typeface="Arial"/>
              </a:rPr>
              <a:t>, ve Mg</a:t>
            </a:r>
            <a:r>
              <a:rPr lang="tr-TR" baseline="30000" dirty="0" smtClean="0">
                <a:solidFill>
                  <a:srgbClr val="000000"/>
                </a:solidFill>
                <a:latin typeface="Arial"/>
              </a:rPr>
              <a:t>+2</a:t>
            </a:r>
            <a:r>
              <a:rPr lang="tr-TR" sz="8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tr-TR" dirty="0" smtClean="0">
                <a:solidFill>
                  <a:srgbClr val="000000"/>
                </a:solidFill>
                <a:latin typeface="Arial"/>
              </a:rPr>
              <a:t>iyonları sırasıyla, 0.0100, 0.0500, ve 0.0200’dür. Buna göre, </a:t>
            </a:r>
          </a:p>
          <a:p>
            <a:pPr marR="0" algn="just"/>
            <a:r>
              <a:rPr lang="tr-TR" dirty="0" err="1" smtClean="0">
                <a:solidFill>
                  <a:srgbClr val="000000"/>
                </a:solidFill>
                <a:latin typeface="Arial"/>
              </a:rPr>
              <a:t>C</a:t>
            </a:r>
            <a:r>
              <a:rPr lang="tr-TR" sz="800" dirty="0" err="1" smtClean="0">
                <a:solidFill>
                  <a:srgbClr val="000000"/>
                </a:solidFill>
                <a:latin typeface="Arial"/>
              </a:rPr>
              <a:t>Na</a:t>
            </a:r>
            <a:r>
              <a:rPr lang="tr-TR" sz="800" dirty="0">
                <a:solidFill>
                  <a:srgbClr val="000000"/>
                </a:solidFill>
                <a:latin typeface="Arial"/>
              </a:rPr>
              <a:t>+ 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(</a:t>
            </a:r>
            <a:r>
              <a:rPr lang="tr-TR" dirty="0" smtClean="0">
                <a:solidFill>
                  <a:srgbClr val="000000"/>
                </a:solidFill>
                <a:latin typeface="Arial"/>
              </a:rPr>
              <a:t>1)</a:t>
            </a:r>
            <a:r>
              <a:rPr lang="tr-TR" baseline="30000" dirty="0" smtClean="0">
                <a:solidFill>
                  <a:srgbClr val="000000"/>
                </a:solidFill>
                <a:latin typeface="Arial"/>
              </a:rPr>
              <a:t>2</a:t>
            </a:r>
            <a:r>
              <a:rPr lang="tr-TR" sz="800" baseline="300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tr-TR" dirty="0" smtClean="0">
                <a:solidFill>
                  <a:srgbClr val="000000"/>
                </a:solidFill>
                <a:latin typeface="Arial"/>
              </a:rPr>
              <a:t>= 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0.0100 </a:t>
            </a:r>
          </a:p>
          <a:p>
            <a:pPr marR="0" algn="just"/>
            <a:r>
              <a:rPr lang="tr-TR" dirty="0">
                <a:solidFill>
                  <a:srgbClr val="000000"/>
                </a:solidFill>
                <a:latin typeface="Arial"/>
              </a:rPr>
              <a:t>C</a:t>
            </a:r>
            <a:r>
              <a:rPr lang="tr-TR" sz="800" dirty="0">
                <a:solidFill>
                  <a:srgbClr val="000000"/>
                </a:solidFill>
                <a:latin typeface="Arial"/>
              </a:rPr>
              <a:t>NO3- 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(</a:t>
            </a:r>
            <a:r>
              <a:rPr lang="tr-TR" dirty="0" smtClean="0">
                <a:solidFill>
                  <a:srgbClr val="000000"/>
                </a:solidFill>
                <a:latin typeface="Arial"/>
              </a:rPr>
              <a:t>1</a:t>
            </a:r>
            <a:r>
              <a:rPr lang="tr-TR" baseline="30000" dirty="0">
                <a:solidFill>
                  <a:srgbClr val="000000"/>
                </a:solidFill>
                <a:latin typeface="Arial"/>
              </a:rPr>
              <a:t> </a:t>
            </a:r>
            <a:r>
              <a:rPr lang="tr-TR" dirty="0" smtClean="0">
                <a:solidFill>
                  <a:srgbClr val="000000"/>
                </a:solidFill>
                <a:latin typeface="Arial"/>
              </a:rPr>
              <a:t>)</a:t>
            </a:r>
            <a:r>
              <a:rPr lang="tr-TR" baseline="30000" dirty="0" smtClean="0">
                <a:solidFill>
                  <a:srgbClr val="000000"/>
                </a:solidFill>
                <a:latin typeface="Arial"/>
              </a:rPr>
              <a:t>2=</a:t>
            </a:r>
            <a:r>
              <a:rPr lang="tr-TR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0.0500 </a:t>
            </a:r>
          </a:p>
          <a:p>
            <a:pPr marR="0" algn="just"/>
            <a:r>
              <a:rPr lang="tr-TR" dirty="0">
                <a:solidFill>
                  <a:srgbClr val="000000"/>
                </a:solidFill>
                <a:latin typeface="Arial"/>
              </a:rPr>
              <a:t>C</a:t>
            </a:r>
            <a:r>
              <a:rPr lang="tr-TR" sz="800" dirty="0">
                <a:solidFill>
                  <a:srgbClr val="000000"/>
                </a:solidFill>
                <a:latin typeface="Arial"/>
              </a:rPr>
              <a:t>Mg+2 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(</a:t>
            </a:r>
            <a:r>
              <a:rPr lang="tr-TR" dirty="0" smtClean="0">
                <a:solidFill>
                  <a:srgbClr val="000000"/>
                </a:solidFill>
                <a:latin typeface="Arial"/>
              </a:rPr>
              <a:t>2)</a:t>
            </a:r>
            <a:r>
              <a:rPr lang="tr-TR" baseline="30000" dirty="0" smtClean="0">
                <a:solidFill>
                  <a:srgbClr val="000000"/>
                </a:solidFill>
                <a:latin typeface="Arial"/>
              </a:rPr>
              <a:t>2</a:t>
            </a:r>
            <a:r>
              <a:rPr lang="tr-TR" sz="8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= 0.0800 </a:t>
            </a:r>
          </a:p>
          <a:p>
            <a:pPr marR="0" algn="just"/>
            <a:r>
              <a:rPr lang="tr-TR" dirty="0">
                <a:solidFill>
                  <a:srgbClr val="000000"/>
                </a:solidFill>
                <a:latin typeface="Arial"/>
              </a:rPr>
              <a:t>Toplam = 0.1400 </a:t>
            </a:r>
          </a:p>
          <a:p>
            <a:pPr marR="0" algn="just"/>
            <a:r>
              <a:rPr lang="tr-TR" dirty="0" smtClean="0">
                <a:solidFill>
                  <a:srgbClr val="000000"/>
                </a:solidFill>
                <a:latin typeface="Arial"/>
              </a:rPr>
              <a:t>I 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= ½ (0.1400) = 0.0700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661599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tr-TR" sz="2800" dirty="0" smtClean="0">
                <a:effectLst/>
              </a:rPr>
              <a:t>Tanecikler arasında kuvvetlerin ihmal edilebilecek derecede küçük olduğu çözeltiler ideal çözelti gibi davranırlar. Böyle çözeltilere </a:t>
            </a:r>
            <a:r>
              <a:rPr lang="tr-TR" sz="2800" dirty="0" smtClean="0">
                <a:solidFill>
                  <a:srgbClr val="FF99FF"/>
                </a:solidFill>
                <a:effectLst/>
              </a:rPr>
              <a:t>İdeal Seyreltik Çözeltiler</a:t>
            </a:r>
            <a:r>
              <a:rPr lang="tr-TR" sz="2800" dirty="0" smtClean="0">
                <a:effectLst/>
              </a:rPr>
              <a:t>, ideal olmayan çözeltilere ise </a:t>
            </a:r>
            <a:r>
              <a:rPr lang="tr-TR" sz="2800" dirty="0" smtClean="0">
                <a:solidFill>
                  <a:srgbClr val="FF99FF"/>
                </a:solidFill>
                <a:effectLst/>
              </a:rPr>
              <a:t>Gerçek Çözeltiler</a:t>
            </a:r>
            <a:r>
              <a:rPr lang="tr-TR" sz="2800" dirty="0" smtClean="0">
                <a:effectLst/>
              </a:rPr>
              <a:t> denir. Konsantrasyon artışı ile birlikte ideal durumdan sapmalar olur.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tr-TR" sz="2800" dirty="0" smtClean="0">
                <a:effectLst/>
              </a:rPr>
              <a:t> İdeal durumdan sapma nedenleri: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tr-TR" sz="2800" dirty="0" smtClean="0">
                <a:effectLst/>
              </a:rPr>
              <a:t>1- İyonlar arasındaki zayıf elektrostatik kuvvetler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tr-TR" sz="2800" dirty="0" smtClean="0">
                <a:effectLst/>
              </a:rPr>
              <a:t>2- İyon </a:t>
            </a:r>
            <a:r>
              <a:rPr lang="tr-TR" sz="2800" dirty="0" err="1" smtClean="0">
                <a:effectLst/>
              </a:rPr>
              <a:t>asosiasyonu</a:t>
            </a:r>
            <a:endParaRPr lang="tr-TR" sz="2800" dirty="0" smtClean="0">
              <a:effectLst/>
            </a:endParaRPr>
          </a:p>
          <a:p>
            <a:pPr algn="just" eaLnBrk="1" hangingPunct="1">
              <a:lnSpc>
                <a:spcPct val="90000"/>
              </a:lnSpc>
              <a:defRPr/>
            </a:pPr>
            <a:r>
              <a:rPr lang="tr-TR" sz="2800" dirty="0" smtClean="0">
                <a:effectLst/>
              </a:rPr>
              <a:t>3- İyonların çözünmesi nedeni ile serbest çözücü moleküllerinin azalması.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tr-TR" sz="2800" dirty="0" smtClean="0">
                <a:effectLst/>
              </a:rPr>
              <a:t>4- Çözücü molekülleri arasındaki ilişkinin bozulması</a:t>
            </a:r>
          </a:p>
          <a:p>
            <a:pPr algn="just" eaLnBrk="1" hangingPunct="1">
              <a:lnSpc>
                <a:spcPct val="90000"/>
              </a:lnSpc>
              <a:buNone/>
              <a:defRPr/>
            </a:pPr>
            <a:r>
              <a:rPr lang="tr-TR" sz="2800" dirty="0" smtClean="0">
                <a:effectLst/>
              </a:rPr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304800"/>
            <a:ext cx="8610600" cy="6248400"/>
          </a:xfrm>
        </p:spPr>
        <p:txBody>
          <a:bodyPr/>
          <a:lstStyle/>
          <a:p>
            <a:pPr algn="just" eaLnBrk="1" hangingPunct="1">
              <a:defRPr/>
            </a:pPr>
            <a:r>
              <a:rPr lang="tr-TR" sz="2800" smtClean="0">
                <a:effectLst/>
              </a:rPr>
              <a:t>5- Çözücünün dielektrik sabitinin çözünen tarafından değiştirilmesi</a:t>
            </a:r>
          </a:p>
          <a:p>
            <a:pPr algn="just" eaLnBrk="1" hangingPunct="1">
              <a:defRPr/>
            </a:pPr>
            <a:r>
              <a:rPr lang="tr-TR" sz="2800" smtClean="0">
                <a:effectLst/>
              </a:rPr>
              <a:t>6- Kompleks veya disosiye olmamış bileşiklerin oluşumudur.</a:t>
            </a:r>
          </a:p>
          <a:p>
            <a:pPr algn="just" eaLnBrk="1" hangingPunct="1">
              <a:defRPr/>
            </a:pPr>
            <a:r>
              <a:rPr lang="tr-TR" sz="2800" smtClean="0">
                <a:effectLst/>
              </a:rPr>
              <a:t>Gerçek çözeltiler için ideal durumdan sapmadan kaynaklanan etkenlerin ortadan kaldırılması amacıyla maddenin içinde bulunduğu durumu tanımlamak için konsantrasyon yerine etkin konsantrasyon anlamına gelen </a:t>
            </a:r>
            <a:r>
              <a:rPr lang="tr-TR" sz="2800" smtClean="0">
                <a:solidFill>
                  <a:srgbClr val="FF99FF"/>
                </a:solidFill>
                <a:effectLst/>
              </a:rPr>
              <a:t>AKTİFLİK </a:t>
            </a:r>
            <a:r>
              <a:rPr lang="tr-TR" sz="2800" smtClean="0">
                <a:effectLst/>
              </a:rPr>
              <a:t>terimi kullanılır.</a:t>
            </a:r>
          </a:p>
          <a:p>
            <a:pPr algn="just" eaLnBrk="1" hangingPunct="1">
              <a:defRPr/>
            </a:pPr>
            <a:r>
              <a:rPr lang="tr-TR" sz="2800" smtClean="0">
                <a:effectLst/>
              </a:rPr>
              <a:t>Aktiflik   a  = f x C olarak gösterilir.</a:t>
            </a:r>
          </a:p>
          <a:p>
            <a:pPr algn="just" eaLnBrk="1" hangingPunct="1">
              <a:defRPr/>
            </a:pPr>
            <a:r>
              <a:rPr lang="tr-TR" sz="2800" smtClean="0"/>
              <a:t>f = aktiflik katsayısı    ;  C= iyonun konsantrasyonu</a:t>
            </a:r>
            <a:r>
              <a:rPr lang="tr-TR" smtClean="0"/>
              <a:t>   </a:t>
            </a:r>
          </a:p>
          <a:p>
            <a:pPr algn="just" eaLnBrk="1" hangingPunct="1">
              <a:defRPr/>
            </a:pPr>
            <a:endParaRPr lang="en-US" smtClean="0"/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2050" name="Equation" r:id="rId3" imgW="114151" imgH="215619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tr-TR" sz="2800" dirty="0" smtClean="0"/>
              <a:t>I =       </a:t>
            </a:r>
            <a:r>
              <a:rPr lang="tr-TR" sz="2800" dirty="0" smtClean="0">
                <a:sym typeface="Symbol" pitchFamily="18" charset="2"/>
              </a:rPr>
              <a:t> </a:t>
            </a:r>
            <a:r>
              <a:rPr lang="tr-TR" sz="2800" dirty="0" err="1" smtClean="0">
                <a:sym typeface="Symbol" pitchFamily="18" charset="2"/>
              </a:rPr>
              <a:t>C</a:t>
            </a:r>
            <a:r>
              <a:rPr lang="tr-TR" sz="2800" baseline="-25000" dirty="0" err="1" smtClean="0">
                <a:sym typeface="Symbol" pitchFamily="18" charset="2"/>
              </a:rPr>
              <a:t>i</a:t>
            </a:r>
            <a:r>
              <a:rPr lang="tr-TR" sz="2800" baseline="-25000" dirty="0" smtClean="0">
                <a:sym typeface="Symbol" pitchFamily="18" charset="2"/>
              </a:rPr>
              <a:t> </a:t>
            </a:r>
            <a:r>
              <a:rPr lang="tr-TR" sz="2800" dirty="0" smtClean="0">
                <a:sym typeface="Symbol" pitchFamily="18" charset="2"/>
              </a:rPr>
              <a:t>Z</a:t>
            </a:r>
            <a:r>
              <a:rPr lang="tr-TR" sz="2800" baseline="-25000" dirty="0" smtClean="0">
                <a:sym typeface="Symbol" pitchFamily="18" charset="2"/>
              </a:rPr>
              <a:t>i</a:t>
            </a:r>
            <a:r>
              <a:rPr lang="tr-TR" sz="2800" baseline="30000" dirty="0" smtClean="0">
                <a:sym typeface="Symbol" pitchFamily="18" charset="2"/>
              </a:rPr>
              <a:t>2</a:t>
            </a:r>
            <a:r>
              <a:rPr lang="tr-TR" sz="2800" baseline="30000" dirty="0" smtClean="0"/>
              <a:t> </a:t>
            </a:r>
            <a:r>
              <a:rPr lang="tr-TR" sz="2800" dirty="0" smtClean="0"/>
              <a:t> </a:t>
            </a:r>
          </a:p>
          <a:p>
            <a:pPr eaLnBrk="1" hangingPunct="1">
              <a:defRPr/>
            </a:pPr>
            <a:r>
              <a:rPr lang="tr-TR" sz="2800" dirty="0" err="1" smtClean="0">
                <a:sym typeface="Symbol" pitchFamily="18" charset="2"/>
              </a:rPr>
              <a:t>C</a:t>
            </a:r>
            <a:r>
              <a:rPr lang="tr-TR" sz="2800" baseline="-25000" dirty="0" err="1" smtClean="0">
                <a:sym typeface="Symbol" pitchFamily="18" charset="2"/>
              </a:rPr>
              <a:t>i</a:t>
            </a:r>
            <a:r>
              <a:rPr lang="tr-TR" sz="2800" dirty="0" smtClean="0">
                <a:sym typeface="Symbol" pitchFamily="18" charset="2"/>
              </a:rPr>
              <a:t> = iyonun konsantrasyonu</a:t>
            </a:r>
          </a:p>
          <a:p>
            <a:pPr eaLnBrk="1" hangingPunct="1">
              <a:defRPr/>
            </a:pPr>
            <a:r>
              <a:rPr lang="tr-TR" sz="2800" dirty="0" smtClean="0">
                <a:sym typeface="Symbol" pitchFamily="18" charset="2"/>
              </a:rPr>
              <a:t>  </a:t>
            </a:r>
            <a:r>
              <a:rPr lang="tr-TR" sz="2800" dirty="0" err="1" smtClean="0">
                <a:sym typeface="Symbol" pitchFamily="18" charset="2"/>
              </a:rPr>
              <a:t>Z</a:t>
            </a:r>
            <a:r>
              <a:rPr lang="tr-TR" sz="2800" baseline="-25000" dirty="0" err="1" smtClean="0">
                <a:sym typeface="Symbol" pitchFamily="18" charset="2"/>
              </a:rPr>
              <a:t>i</a:t>
            </a:r>
            <a:r>
              <a:rPr lang="tr-TR" sz="2800" baseline="-25000" dirty="0" smtClean="0">
                <a:sym typeface="Symbol" pitchFamily="18" charset="2"/>
              </a:rPr>
              <a:t> </a:t>
            </a:r>
            <a:r>
              <a:rPr lang="tr-TR" sz="2800" dirty="0" smtClean="0">
                <a:sym typeface="Symbol" pitchFamily="18" charset="2"/>
              </a:rPr>
              <a:t>= İyonun yükü</a:t>
            </a:r>
            <a:endParaRPr lang="tr-TR" sz="2800" dirty="0" smtClean="0"/>
          </a:p>
          <a:p>
            <a:pPr eaLnBrk="1" hangingPunct="1">
              <a:defRPr/>
            </a:pPr>
            <a:endParaRPr lang="tr-TR" sz="2800" dirty="0" smtClean="0"/>
          </a:p>
          <a:p>
            <a:pPr eaLnBrk="1" hangingPunct="1">
              <a:defRPr/>
            </a:pPr>
            <a:r>
              <a:rPr lang="tr-TR" sz="2800" dirty="0" smtClean="0"/>
              <a:t> I =        (C</a:t>
            </a:r>
            <a:r>
              <a:rPr lang="tr-TR" sz="2800" baseline="-25000" dirty="0" smtClean="0"/>
              <a:t>a</a:t>
            </a:r>
            <a:r>
              <a:rPr lang="tr-TR" sz="2800" dirty="0" smtClean="0"/>
              <a:t>Z</a:t>
            </a:r>
            <a:r>
              <a:rPr lang="tr-TR" sz="2800" baseline="-25000" dirty="0" smtClean="0"/>
              <a:t>a</a:t>
            </a:r>
            <a:r>
              <a:rPr lang="tr-TR" sz="2800" baseline="30000" dirty="0" smtClean="0"/>
              <a:t>2</a:t>
            </a:r>
            <a:r>
              <a:rPr lang="tr-TR" sz="2800" dirty="0" smtClean="0"/>
              <a:t> + .........C</a:t>
            </a:r>
            <a:r>
              <a:rPr lang="tr-TR" sz="2800" baseline="-25000" dirty="0" smtClean="0"/>
              <a:t>n</a:t>
            </a:r>
            <a:r>
              <a:rPr lang="tr-TR" sz="2800" dirty="0" smtClean="0"/>
              <a:t>Z</a:t>
            </a:r>
            <a:r>
              <a:rPr lang="tr-TR" sz="2800" baseline="-25000" dirty="0" smtClean="0"/>
              <a:t>n</a:t>
            </a:r>
            <a:r>
              <a:rPr lang="tr-TR" sz="2800" baseline="30000" dirty="0" smtClean="0"/>
              <a:t>2</a:t>
            </a:r>
            <a:r>
              <a:rPr lang="tr-TR" sz="2800" dirty="0" smtClean="0"/>
              <a:t>)</a:t>
            </a:r>
            <a:r>
              <a:rPr lang="tr-TR" dirty="0" smtClean="0"/>
              <a:t> </a:t>
            </a:r>
          </a:p>
          <a:p>
            <a:pPr eaLnBrk="1" hangingPunct="1">
              <a:defRPr/>
            </a:pPr>
            <a:endParaRPr lang="tr-TR" dirty="0" smtClean="0"/>
          </a:p>
          <a:p>
            <a:pPr algn="just" eaLnBrk="1" hangingPunct="1">
              <a:defRPr/>
            </a:pPr>
            <a:r>
              <a:rPr lang="tr-TR" dirty="0" smtClean="0"/>
              <a:t> </a:t>
            </a:r>
            <a:r>
              <a:rPr lang="tr-TR" sz="2800" dirty="0" smtClean="0"/>
              <a:t>Aktiflik katsayısı iyonların birbirlerinden yeterince uzak oldukları seyreltik çözeltilerde 1’e yaklaşır. Aktiflik katsayısının limit değerine yani 1’e yaklaştığı çözeltilere SONSUZ SEYRELTİKLİKTEKİ ÇÖZELTİLER denir.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tr-TR" sz="2800" dirty="0" smtClean="0"/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462</Words>
  <Application>Microsoft Office PowerPoint</Application>
  <PresentationFormat>Ekran Gösterisi (4:3)</PresentationFormat>
  <Paragraphs>38</Paragraphs>
  <Slides>6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8" baseType="lpstr">
      <vt:lpstr>Ofis Teması</vt:lpstr>
      <vt:lpstr>Equation</vt:lpstr>
      <vt:lpstr>Aktiflik ve iyon şiddeti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Aktiflik ve iyon şiddeti</dc:title>
  <dc:creator>mpalabiyik</dc:creator>
  <cp:lastModifiedBy>mpalabiyik</cp:lastModifiedBy>
  <cp:revision>1</cp:revision>
  <dcterms:created xsi:type="dcterms:W3CDTF">2018-04-12T12:44:08Z</dcterms:created>
  <dcterms:modified xsi:type="dcterms:W3CDTF">2018-04-12T12:44:20Z</dcterms:modified>
</cp:coreProperties>
</file>