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7123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967192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542570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885423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452505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34032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79414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95063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872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0244795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87264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882468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74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6766400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18142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462403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281666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85063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3134060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1517706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2748930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231647985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65829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114534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1679183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871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043472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28465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5901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925354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74009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220075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6461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371600" y="2295016"/>
            <a:ext cx="6400800"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1: </a:t>
            </a:r>
            <a:r>
              <a:rPr lang="en-US" dirty="0" err="1" smtClean="0">
                <a:solidFill>
                  <a:srgbClr val="000000"/>
                </a:solidFill>
                <a:latin typeface="Palatino Linotype"/>
                <a:cs typeface="Palatino Linotype"/>
              </a:rPr>
              <a:t>Temel</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Kavramlar</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524000" y="3329466"/>
            <a:ext cx="6400800"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a:solidFill>
                  <a:srgbClr val="FF0000"/>
                </a:solidFill>
                <a:latin typeface="Palatino Linotype"/>
                <a:cs typeface="Palatino Linotype"/>
              </a:rPr>
              <a:t>E</a:t>
            </a:r>
            <a:r>
              <a:rPr lang="en-US" b="1" dirty="0" smtClean="0">
                <a:solidFill>
                  <a:srgbClr val="FF0000"/>
                </a:solidFill>
                <a:latin typeface="Palatino Linotype"/>
                <a:cs typeface="Palatino Linotype"/>
              </a:rPr>
              <a:t>. </a:t>
            </a:r>
          </a:p>
          <a:p>
            <a:r>
              <a:rPr lang="en-US" b="1" dirty="0" err="1" smtClean="0">
                <a:solidFill>
                  <a:srgbClr val="FF0000"/>
                </a:solidFill>
                <a:latin typeface="Palatino Linotype"/>
                <a:cs typeface="Palatino Linotype"/>
              </a:rPr>
              <a:t>Güç</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ve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Yetki</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Kavramı</a:t>
            </a:r>
            <a:endParaRPr lang="en-US" b="1" dirty="0">
              <a:solidFill>
                <a:srgbClr val="FF0000"/>
              </a:solidFill>
              <a:latin typeface="Palatino Linotype"/>
              <a:cs typeface="Palatino Linotype"/>
            </a:endParaRPr>
          </a:p>
        </p:txBody>
      </p:sp>
      <p:sp>
        <p:nvSpPr>
          <p:cNvPr id="5" name="Title 1"/>
          <p:cNvSpPr txBox="1">
            <a:spLocks/>
          </p:cNvSpPr>
          <p:nvPr/>
        </p:nvSpPr>
        <p:spPr>
          <a:xfrm>
            <a:off x="620826" y="6174405"/>
            <a:ext cx="7772400" cy="48921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22454593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rgbClr val="002060"/>
                </a:solidFill>
                <a:latin typeface="Palatino Linotype"/>
                <a:cs typeface="Palatino Linotype"/>
              </a:rPr>
              <a:t>Geleneksel</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Güç</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52491" y="1231900"/>
            <a:ext cx="4945009" cy="3530600"/>
          </a:xfrm>
        </p:spPr>
        <p:txBody>
          <a:bodyPr>
            <a:noAutofit/>
          </a:bodyPr>
          <a:lstStyle/>
          <a:p>
            <a:pPr marL="0" indent="0" algn="just">
              <a:buNone/>
            </a:pPr>
            <a:r>
              <a:rPr lang="tr-TR" sz="1800" dirty="0">
                <a:latin typeface="Palatino Linotype"/>
                <a:cs typeface="Palatino Linotype"/>
              </a:rPr>
              <a:t>Geleneksel güç, geleneklerin kutsallığına ve bu geleneklere göre gücü elinde bulunduranların meşruluğuna olan inanca dayalıdır. </a:t>
            </a:r>
            <a:endParaRPr lang="tr-TR" sz="1800" dirty="0" smtClean="0">
              <a:latin typeface="Palatino Linotype"/>
              <a:cs typeface="Palatino Linotype"/>
            </a:endParaRPr>
          </a:p>
          <a:p>
            <a:pPr marL="0" indent="0" algn="just">
              <a:buNone/>
            </a:pPr>
            <a:endParaRPr lang="tr-TR" sz="900" dirty="0" smtClean="0">
              <a:latin typeface="Palatino Linotype"/>
              <a:cs typeface="Palatino Linotype"/>
            </a:endParaRPr>
          </a:p>
          <a:p>
            <a:pPr marL="0" indent="0" algn="just">
              <a:buNone/>
            </a:pPr>
            <a:r>
              <a:rPr lang="tr-TR" sz="1800" dirty="0" err="1" smtClean="0">
                <a:latin typeface="Palatino Linotype"/>
                <a:cs typeface="Palatino Linotype"/>
              </a:rPr>
              <a:t>Max</a:t>
            </a:r>
            <a:r>
              <a:rPr lang="tr-TR" sz="1800" dirty="0" smtClean="0">
                <a:latin typeface="Palatino Linotype"/>
                <a:cs typeface="Palatino Linotype"/>
              </a:rPr>
              <a:t> </a:t>
            </a:r>
            <a:r>
              <a:rPr lang="tr-TR" sz="1800" dirty="0" err="1">
                <a:latin typeface="Palatino Linotype"/>
                <a:cs typeface="Palatino Linotype"/>
              </a:rPr>
              <a:t>Weber’e</a:t>
            </a:r>
            <a:r>
              <a:rPr lang="tr-TR" sz="1800" dirty="0">
                <a:latin typeface="Palatino Linotype"/>
                <a:cs typeface="Palatino Linotype"/>
              </a:rPr>
              <a:t> göre, geleneksel güç sahibi, </a:t>
            </a:r>
            <a:r>
              <a:rPr lang="tr-TR" sz="1800" i="1" dirty="0">
                <a:latin typeface="Palatino Linotype"/>
                <a:cs typeface="Palatino Linotype"/>
              </a:rPr>
              <a:t>üst amir</a:t>
            </a:r>
            <a:r>
              <a:rPr lang="tr-TR" sz="1800" dirty="0">
                <a:latin typeface="Palatino Linotype"/>
                <a:cs typeface="Palatino Linotype"/>
              </a:rPr>
              <a:t> değil; bireysel anlamda </a:t>
            </a:r>
            <a:r>
              <a:rPr lang="tr-TR" sz="1800" i="1" dirty="0" err="1">
                <a:latin typeface="Palatino Linotype"/>
                <a:cs typeface="Palatino Linotype"/>
              </a:rPr>
              <a:t>efendi</a:t>
            </a:r>
            <a:r>
              <a:rPr lang="tr-TR" sz="1800" dirty="0" err="1">
                <a:latin typeface="Palatino Linotype"/>
                <a:cs typeface="Palatino Linotype"/>
              </a:rPr>
              <a:t>’dir</a:t>
            </a:r>
            <a:r>
              <a:rPr lang="tr-TR" sz="1800" dirty="0" smtClean="0">
                <a:latin typeface="Palatino Linotype"/>
                <a:cs typeface="Palatino Linotype"/>
              </a:rPr>
              <a:t>. </a:t>
            </a:r>
          </a:p>
          <a:p>
            <a:pPr marL="0" indent="0" algn="just">
              <a:buNone/>
            </a:pPr>
            <a:endParaRPr lang="tr-TR" sz="700" dirty="0" smtClean="0">
              <a:latin typeface="Palatino Linotype"/>
              <a:cs typeface="Palatino Linotype"/>
            </a:endParaRPr>
          </a:p>
          <a:p>
            <a:pPr marL="0" indent="0" algn="just">
              <a:buNone/>
            </a:pPr>
            <a:r>
              <a:rPr lang="tr-TR" sz="1800" dirty="0" smtClean="0">
                <a:latin typeface="Palatino Linotype"/>
                <a:cs typeface="Palatino Linotype"/>
              </a:rPr>
              <a:t>Geleneksel </a:t>
            </a:r>
            <a:r>
              <a:rPr lang="tr-TR" sz="1800" dirty="0">
                <a:latin typeface="Palatino Linotype"/>
                <a:cs typeface="Palatino Linotype"/>
              </a:rPr>
              <a:t>güç sahibi kişiler güçlerini, geleneklere dayalı olarak işgal ettikleri statülerinden alırlar. </a:t>
            </a:r>
            <a:endParaRPr lang="tr-TR" sz="1800" dirty="0" smtClean="0">
              <a:latin typeface="Palatino Linotype"/>
              <a:cs typeface="Palatino Linotype"/>
            </a:endParaRPr>
          </a:p>
          <a:p>
            <a:pPr marL="0" indent="0" algn="just">
              <a:buNone/>
            </a:pPr>
            <a:r>
              <a:rPr lang="tr-TR" sz="1800" dirty="0" smtClean="0">
                <a:latin typeface="Palatino Linotype"/>
                <a:cs typeface="Palatino Linotype"/>
              </a:rPr>
              <a:t>Geleneksel </a:t>
            </a:r>
            <a:r>
              <a:rPr lang="tr-TR" sz="1800" dirty="0">
                <a:latin typeface="Palatino Linotype"/>
                <a:cs typeface="Palatino Linotype"/>
              </a:rPr>
              <a:t>gücün egemen olduğu durumlarda kişiler, geleneksel sadakat hissiyatından dolayı emirlere itaat ederler. </a:t>
            </a:r>
            <a:endParaRPr lang="tr-TR" sz="1800" dirty="0" smtClean="0">
              <a:latin typeface="Palatino Linotype"/>
              <a:cs typeface="Palatino Linotype"/>
            </a:endParaRPr>
          </a:p>
          <a:p>
            <a:pPr marL="0" indent="0">
              <a:buNone/>
            </a:pPr>
            <a:endParaRPr lang="tr-TR" sz="5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702300" y="1341438"/>
            <a:ext cx="3250900" cy="2659062"/>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just"/>
            <a:r>
              <a:rPr lang="en-US" dirty="0" err="1" smtClean="0"/>
              <a:t>Gelenek</a:t>
            </a:r>
            <a:r>
              <a:rPr lang="en-US" dirty="0"/>
              <a:t>,</a:t>
            </a:r>
            <a:r>
              <a:rPr lang="en-US" dirty="0" smtClean="0"/>
              <a:t> </a:t>
            </a:r>
            <a:r>
              <a:rPr lang="en-US" dirty="0" err="1"/>
              <a:t>b</a:t>
            </a:r>
            <a:r>
              <a:rPr lang="en-US" dirty="0" err="1" smtClean="0"/>
              <a:t>ize</a:t>
            </a:r>
            <a:r>
              <a:rPr lang="en-US" dirty="0" smtClean="0"/>
              <a:t> </a:t>
            </a:r>
            <a:r>
              <a:rPr lang="en-US" dirty="0" err="1"/>
              <a:t>y</a:t>
            </a:r>
            <a:r>
              <a:rPr lang="en-US" dirty="0" err="1" smtClean="0"/>
              <a:t>ararı</a:t>
            </a:r>
            <a:r>
              <a:rPr lang="en-US" dirty="0" smtClean="0"/>
              <a:t> </a:t>
            </a:r>
            <a:r>
              <a:rPr lang="en-US" dirty="0" err="1" smtClean="0"/>
              <a:t>olan</a:t>
            </a:r>
            <a:r>
              <a:rPr lang="en-US" dirty="0" smtClean="0"/>
              <a:t> </a:t>
            </a:r>
            <a:r>
              <a:rPr lang="en-US" dirty="0" err="1" smtClean="0"/>
              <a:t>şeyleri</a:t>
            </a:r>
            <a:r>
              <a:rPr lang="en-US" dirty="0" smtClean="0"/>
              <a:t> </a:t>
            </a:r>
            <a:r>
              <a:rPr lang="en-US" dirty="0" err="1" smtClean="0"/>
              <a:t>emrettiğinden</a:t>
            </a:r>
            <a:r>
              <a:rPr lang="en-US" dirty="0" smtClean="0"/>
              <a:t> </a:t>
            </a:r>
            <a:r>
              <a:rPr lang="en-US" dirty="0" err="1" smtClean="0"/>
              <a:t>dolayı</a:t>
            </a:r>
            <a:r>
              <a:rPr lang="en-US" dirty="0" smtClean="0"/>
              <a:t> </a:t>
            </a:r>
            <a:r>
              <a:rPr lang="en-US" dirty="0" err="1" smtClean="0"/>
              <a:t>değil</a:t>
            </a:r>
            <a:r>
              <a:rPr lang="en-US" dirty="0" smtClean="0"/>
              <a:t>, </a:t>
            </a:r>
            <a:r>
              <a:rPr lang="en-US" dirty="0" err="1" smtClean="0"/>
              <a:t>bize</a:t>
            </a:r>
            <a:r>
              <a:rPr lang="en-US" dirty="0" smtClean="0"/>
              <a:t> </a:t>
            </a:r>
            <a:r>
              <a:rPr lang="en-US" dirty="0" err="1" smtClean="0"/>
              <a:t>emrettiğinden</a:t>
            </a:r>
            <a:r>
              <a:rPr lang="en-US" dirty="0" smtClean="0"/>
              <a:t> </a:t>
            </a:r>
            <a:r>
              <a:rPr lang="en-US" dirty="0" err="1" smtClean="0"/>
              <a:t>dolayı</a:t>
            </a:r>
            <a:r>
              <a:rPr lang="en-US" dirty="0" smtClean="0"/>
              <a:t> </a:t>
            </a:r>
            <a:r>
              <a:rPr lang="en-US" dirty="0" err="1" smtClean="0"/>
              <a:t>itaat</a:t>
            </a:r>
            <a:r>
              <a:rPr lang="en-US" dirty="0" smtClean="0"/>
              <a:t> </a:t>
            </a:r>
            <a:r>
              <a:rPr lang="en-US" dirty="0" err="1" smtClean="0"/>
              <a:t>ettiğimiz</a:t>
            </a:r>
            <a:r>
              <a:rPr lang="en-US" dirty="0" smtClean="0"/>
              <a:t> </a:t>
            </a:r>
            <a:r>
              <a:rPr lang="en-US" dirty="0" err="1" smtClean="0"/>
              <a:t>yüksek</a:t>
            </a:r>
            <a:r>
              <a:rPr lang="en-US" dirty="0" smtClean="0"/>
              <a:t> </a:t>
            </a:r>
            <a:r>
              <a:rPr lang="en-US" dirty="0" err="1" smtClean="0"/>
              <a:t>bir</a:t>
            </a:r>
            <a:r>
              <a:rPr lang="en-US" dirty="0" smtClean="0"/>
              <a:t> </a:t>
            </a:r>
            <a:r>
              <a:rPr lang="en-US" dirty="0" err="1" smtClean="0"/>
              <a:t>otoritedir</a:t>
            </a:r>
            <a:r>
              <a:rPr lang="en-US" dirty="0" smtClean="0"/>
              <a:t>.</a:t>
            </a:r>
          </a:p>
          <a:p>
            <a:pPr algn="r"/>
            <a:endParaRPr lang="en-US" dirty="0" smtClean="0"/>
          </a:p>
          <a:p>
            <a:pPr algn="r"/>
            <a:r>
              <a:rPr lang="en-US" dirty="0" smtClean="0"/>
              <a:t>Friedrich Nietzsche</a:t>
            </a:r>
            <a:endParaRPr lang="en-US" dirty="0"/>
          </a:p>
        </p:txBody>
      </p:sp>
      <p:sp>
        <p:nvSpPr>
          <p:cNvPr id="11" name="Content Placeholder 2"/>
          <p:cNvSpPr txBox="1">
            <a:spLocks/>
          </p:cNvSpPr>
          <p:nvPr/>
        </p:nvSpPr>
        <p:spPr>
          <a:xfrm>
            <a:off x="457201" y="4787899"/>
            <a:ext cx="8495999" cy="160948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tr-TR" sz="500" dirty="0" smtClean="0">
              <a:latin typeface="Palatino Linotype"/>
              <a:cs typeface="Palatino Linotype"/>
            </a:endParaRPr>
          </a:p>
          <a:p>
            <a:pPr marL="0" indent="0" algn="just">
              <a:buFont typeface="Arial"/>
              <a:buNone/>
            </a:pPr>
            <a:r>
              <a:rPr lang="tr-TR" sz="1800" dirty="0" smtClean="0">
                <a:latin typeface="Palatino Linotype"/>
                <a:cs typeface="Palatino Linotype"/>
              </a:rPr>
              <a:t>Geleneksel gücü kaynağı, gücü elinde bulunduran kişinin sahip oldukları kişisel özelliklerden değil, geleneklerin o kişiye yükledikleri misyon ve vizyondan kaynaklanmaktadır.</a:t>
            </a:r>
            <a:r>
              <a:rPr lang="tr-TR" sz="1800" dirty="0" smtClean="0"/>
              <a:t> </a:t>
            </a:r>
            <a:endParaRPr lang="tr-TR" sz="1800" dirty="0"/>
          </a:p>
        </p:txBody>
      </p:sp>
    </p:spTree>
    <p:extLst>
      <p:ext uri="{BB962C8B-B14F-4D97-AF65-F5344CB8AC3E}">
        <p14:creationId xmlns:p14="http://schemas.microsoft.com/office/powerpoint/2010/main" val="806902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Yetki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536701"/>
            <a:ext cx="4914901" cy="1587499"/>
          </a:xfrm>
        </p:spPr>
        <p:txBody>
          <a:bodyPr>
            <a:normAutofit lnSpcReduction="10000"/>
          </a:bodyPr>
          <a:lstStyle/>
          <a:p>
            <a:pPr marL="0" indent="0" algn="just">
              <a:buNone/>
            </a:pPr>
            <a:r>
              <a:rPr lang="tr-TR" sz="1600" dirty="0">
                <a:latin typeface="Palatino Linotype"/>
                <a:cs typeface="Palatino Linotype"/>
              </a:rPr>
              <a:t>Yetki, yönetim konusunun en önemli kavramlarından birisidir. Yetki,</a:t>
            </a:r>
            <a:r>
              <a:rPr lang="tr-TR" sz="1600" b="1" dirty="0">
                <a:latin typeface="Palatino Linotype"/>
                <a:cs typeface="Palatino Linotype"/>
              </a:rPr>
              <a:t> “yöneticinin belirlenen amaçlara ulaşması için, gerekenin yapılmasını başkalarından isteme hakkıdır” </a:t>
            </a:r>
            <a:r>
              <a:rPr lang="tr-TR" sz="1600" dirty="0">
                <a:latin typeface="Palatino Linotype"/>
                <a:cs typeface="Palatino Linotype"/>
              </a:rPr>
              <a:t>şeklinde tanımlanabilir.</a:t>
            </a:r>
            <a:r>
              <a:rPr lang="tr-TR" sz="1600" b="1" dirty="0">
                <a:latin typeface="Palatino Linotype"/>
                <a:cs typeface="Palatino Linotype"/>
              </a:rPr>
              <a:t> </a:t>
            </a:r>
            <a:r>
              <a:rPr lang="tr-TR" sz="1600" dirty="0">
                <a:latin typeface="Palatino Linotype"/>
                <a:cs typeface="Palatino Linotype"/>
              </a:rPr>
              <a:t>Bunun yanında yetki “karar alma ve bu kararların uygulanmasını sağlama” anlamına da </a:t>
            </a:r>
            <a:r>
              <a:rPr lang="tr-TR" sz="1600" dirty="0" smtClean="0">
                <a:latin typeface="Palatino Linotype"/>
                <a:cs typeface="Palatino Linotype"/>
              </a:rPr>
              <a:t>gelir.</a:t>
            </a:r>
            <a:endParaRPr lang="tr-TR" sz="16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a:xfrm>
            <a:off x="469899" y="3225801"/>
            <a:ext cx="5156201" cy="634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tr-TR" dirty="0" smtClean="0">
                <a:solidFill>
                  <a:schemeClr val="accent3">
                    <a:lumMod val="75000"/>
                  </a:schemeClr>
                </a:solidFill>
                <a:latin typeface="Palatino Linotype"/>
                <a:cs typeface="Palatino Linotype"/>
              </a:rPr>
              <a:t>Yetki  = Yasal Güç = Otorite</a:t>
            </a:r>
            <a:endParaRPr lang="tr-TR" dirty="0">
              <a:solidFill>
                <a:schemeClr val="accent3">
                  <a:lumMod val="75000"/>
                </a:schemeClr>
              </a:solidFill>
              <a:latin typeface="Palatino Linotype"/>
              <a:cs typeface="Palatino Linotype"/>
            </a:endParaRPr>
          </a:p>
        </p:txBody>
      </p:sp>
      <p:sp>
        <p:nvSpPr>
          <p:cNvPr id="10" name="Content Placeholder 2"/>
          <p:cNvSpPr txBox="1">
            <a:spLocks/>
          </p:cNvSpPr>
          <p:nvPr/>
        </p:nvSpPr>
        <p:spPr>
          <a:xfrm>
            <a:off x="452491" y="4178301"/>
            <a:ext cx="5033909" cy="176529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tr-TR" sz="1600" dirty="0" smtClean="0">
                <a:latin typeface="Palatino Linotype"/>
                <a:cs typeface="Palatino Linotype"/>
              </a:rPr>
              <a:t>Yetki, </a:t>
            </a:r>
            <a:r>
              <a:rPr lang="tr-TR" sz="1600" dirty="0">
                <a:latin typeface="Palatino Linotype"/>
                <a:cs typeface="Palatino Linotype"/>
              </a:rPr>
              <a:t>yönetsel bir </a:t>
            </a:r>
            <a:r>
              <a:rPr lang="tr-TR" sz="1600" dirty="0" err="1">
                <a:latin typeface="Palatino Linotype"/>
                <a:cs typeface="Palatino Linotype"/>
              </a:rPr>
              <a:t>mevkisi</a:t>
            </a:r>
            <a:r>
              <a:rPr lang="tr-TR" sz="1600" dirty="0">
                <a:latin typeface="Palatino Linotype"/>
                <a:cs typeface="Palatino Linotype"/>
              </a:rPr>
              <a:t> olmayan bireyler için de söz konusudur. Bu yetkiye iş yapma ya da iş görme yetkisi denilir. Dolayısıyla </a:t>
            </a:r>
            <a:r>
              <a:rPr lang="tr-TR" sz="1600" dirty="0" err="1">
                <a:latin typeface="Palatino Linotype"/>
                <a:cs typeface="Palatino Linotype"/>
              </a:rPr>
              <a:t>operasyonel</a:t>
            </a:r>
            <a:r>
              <a:rPr lang="tr-TR" sz="1600" dirty="0">
                <a:latin typeface="Palatino Linotype"/>
                <a:cs typeface="Palatino Linotype"/>
              </a:rPr>
              <a:t> </a:t>
            </a:r>
            <a:r>
              <a:rPr lang="tr-TR" sz="1600" dirty="0" err="1">
                <a:latin typeface="Palatino Linotype"/>
                <a:cs typeface="Palatino Linotype"/>
              </a:rPr>
              <a:t>işgörenlerin</a:t>
            </a:r>
            <a:r>
              <a:rPr lang="tr-TR" sz="1600" dirty="0">
                <a:latin typeface="Palatino Linotype"/>
                <a:cs typeface="Palatino Linotype"/>
              </a:rPr>
              <a:t> de herhangi bir iş  veya görevi yerine getirirken, o göreve ilişkin sorumlulukları ölçüsünde yetkisinin de bulunması gerekir. </a:t>
            </a:r>
          </a:p>
        </p:txBody>
      </p:sp>
      <p:pic>
        <p:nvPicPr>
          <p:cNvPr id="11" name="Picture 10" descr="Ekran Resmi 2017-08-14 13.19.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55800"/>
            <a:ext cx="3657600" cy="3149600"/>
          </a:xfrm>
          <a:prstGeom prst="rect">
            <a:avLst/>
          </a:prstGeom>
        </p:spPr>
      </p:pic>
    </p:spTree>
    <p:extLst>
      <p:ext uri="{BB962C8B-B14F-4D97-AF65-F5344CB8AC3E}">
        <p14:creationId xmlns:p14="http://schemas.microsoft.com/office/powerpoint/2010/main" val="1490838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Yetki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Çeşitleri</a:t>
            </a:r>
            <a:endParaRPr lang="en-US" sz="2700" b="1" dirty="0">
              <a:solidFill>
                <a:srgbClr val="002060"/>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Folded Corner 7"/>
          <p:cNvSpPr/>
          <p:nvPr/>
        </p:nvSpPr>
        <p:spPr>
          <a:xfrm>
            <a:off x="584198" y="2178050"/>
            <a:ext cx="2159996" cy="302895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b="1" dirty="0" smtClean="0">
              <a:latin typeface="Palatino Linotype"/>
              <a:cs typeface="Palatino Linotype"/>
            </a:endParaRPr>
          </a:p>
          <a:p>
            <a:pPr algn="ctr"/>
            <a:endParaRPr lang="en-US" sz="1200" b="1" dirty="0">
              <a:latin typeface="Palatino Linotype"/>
              <a:cs typeface="Palatino Linotype"/>
            </a:endParaRPr>
          </a:p>
          <a:p>
            <a:pPr algn="ctr"/>
            <a:r>
              <a:rPr lang="tr-TR" sz="1400" dirty="0"/>
              <a:t>Üstün ast üzerinde bir işin yapılması veya yapılaması konusunda, doğrudan doğruya emir verebilme gücüne komuta yetkisi denir. </a:t>
            </a:r>
            <a:endParaRPr lang="en-US" sz="1400" b="1" dirty="0">
              <a:solidFill>
                <a:srgbClr val="000000"/>
              </a:solidFill>
              <a:latin typeface="Palatino Linotype"/>
              <a:cs typeface="Palatino Linotype"/>
            </a:endParaRPr>
          </a:p>
        </p:txBody>
      </p:sp>
      <p:sp>
        <p:nvSpPr>
          <p:cNvPr id="9" name="Folded Corner 8"/>
          <p:cNvSpPr/>
          <p:nvPr/>
        </p:nvSpPr>
        <p:spPr>
          <a:xfrm>
            <a:off x="3543300" y="2178050"/>
            <a:ext cx="2160000" cy="302895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endParaRPr lang="en-US" sz="1400" dirty="0">
              <a:latin typeface="Palatino Linotype"/>
              <a:cs typeface="Palatino Linotype"/>
            </a:endParaRPr>
          </a:p>
          <a:p>
            <a:pPr algn="ctr"/>
            <a:endParaRPr lang="en-US" sz="1400" dirty="0" smtClean="0">
              <a:latin typeface="Palatino Linotype"/>
              <a:cs typeface="Palatino Linotype"/>
            </a:endParaRPr>
          </a:p>
          <a:p>
            <a:pPr algn="ctr"/>
            <a:r>
              <a:rPr lang="tr-TR" sz="1400" dirty="0"/>
              <a:t>Kurmay yetki adından anlaşıldığı üzere, danışmaya veya fikir beyan etmeye dayalı bir yetki </a:t>
            </a:r>
            <a:r>
              <a:rPr lang="tr-TR" sz="1400" dirty="0" smtClean="0"/>
              <a:t>türüdür.</a:t>
            </a:r>
            <a:endParaRPr lang="tr-TR" sz="1400" dirty="0">
              <a:solidFill>
                <a:srgbClr val="000000"/>
              </a:solidFill>
            </a:endParaRPr>
          </a:p>
          <a:p>
            <a:pPr algn="ctr"/>
            <a:endParaRPr lang="tr-TR" sz="1400" dirty="0" smtClean="0">
              <a:solidFill>
                <a:srgbClr val="000000"/>
              </a:solidFill>
            </a:endParaRPr>
          </a:p>
          <a:p>
            <a:pPr algn="ctr"/>
            <a:endParaRPr lang="tr-TR" sz="1400" dirty="0">
              <a:solidFill>
                <a:srgbClr val="000000"/>
              </a:solidFill>
            </a:endParaRPr>
          </a:p>
          <a:p>
            <a:pPr algn="ctr"/>
            <a:endParaRPr lang="tr-TR" sz="1400" dirty="0" smtClean="0">
              <a:solidFill>
                <a:srgbClr val="000000"/>
              </a:solidFill>
            </a:endParaRPr>
          </a:p>
          <a:p>
            <a:pPr algn="ctr"/>
            <a:endParaRPr lang="tr-TR" sz="1400" dirty="0">
              <a:solidFill>
                <a:srgbClr val="000000"/>
              </a:solidFill>
            </a:endParaRPr>
          </a:p>
          <a:p>
            <a:pPr algn="ctr"/>
            <a:endParaRPr lang="tr-TR" sz="1400" dirty="0">
              <a:solidFill>
                <a:srgbClr val="000000"/>
              </a:solidFill>
            </a:endParaRPr>
          </a:p>
          <a:p>
            <a:pPr algn="ctr"/>
            <a:endParaRPr lang="en-US" sz="1400" dirty="0" smtClean="0">
              <a:latin typeface="Palatino Linotype"/>
              <a:cs typeface="Palatino Linotype"/>
            </a:endParaRPr>
          </a:p>
          <a:p>
            <a:pPr algn="ctr"/>
            <a:endParaRPr lang="en-US" dirty="0">
              <a:latin typeface="Palatino Linotype"/>
              <a:cs typeface="Palatino Linotype"/>
            </a:endParaRPr>
          </a:p>
        </p:txBody>
      </p:sp>
      <p:sp>
        <p:nvSpPr>
          <p:cNvPr id="10" name="Folded Corner 9"/>
          <p:cNvSpPr/>
          <p:nvPr/>
        </p:nvSpPr>
        <p:spPr>
          <a:xfrm>
            <a:off x="6463800" y="2184400"/>
            <a:ext cx="2160000" cy="3022600"/>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smtClean="0">
              <a:latin typeface="Palatino Linotype"/>
              <a:cs typeface="Palatino Linotype"/>
            </a:endParaRPr>
          </a:p>
          <a:p>
            <a:pPr algn="ctr"/>
            <a:endParaRPr lang="tr-TR" sz="1400" dirty="0" smtClean="0"/>
          </a:p>
          <a:p>
            <a:pPr algn="ctr"/>
            <a:endParaRPr lang="tr-TR" sz="1400" dirty="0" smtClean="0"/>
          </a:p>
          <a:p>
            <a:pPr algn="ctr"/>
            <a:endParaRPr lang="tr-TR" sz="1400" dirty="0"/>
          </a:p>
          <a:p>
            <a:pPr algn="ctr"/>
            <a:endParaRPr lang="tr-TR" sz="1400" dirty="0" smtClean="0"/>
          </a:p>
          <a:p>
            <a:pPr algn="ctr"/>
            <a:endParaRPr lang="tr-TR" sz="1400" dirty="0"/>
          </a:p>
          <a:p>
            <a:pPr algn="ctr"/>
            <a:endParaRPr lang="tr-TR" sz="1400" dirty="0" smtClean="0"/>
          </a:p>
          <a:p>
            <a:pPr algn="ctr"/>
            <a:r>
              <a:rPr lang="tr-TR" sz="1400" dirty="0" smtClean="0"/>
              <a:t>Bir </a:t>
            </a:r>
            <a:r>
              <a:rPr lang="tr-TR" sz="1400" dirty="0"/>
              <a:t>yöneticinin uzmanlık alanı ile ilgili çalıştığı bölümün dışında bir başka bölüme kendi bölümünün işleri ile ilgili neleri, ne zaman ve nasıl yapacakları konusunda karar verme ve bu kararları diğer bölümün yöneticisine iletme yetkisini ifade eder. </a:t>
            </a:r>
            <a:endParaRPr lang="en-US" sz="1400" dirty="0" smtClean="0">
              <a:solidFill>
                <a:srgbClr val="000000"/>
              </a:solidFill>
              <a:latin typeface="Palatino Linotype"/>
              <a:cs typeface="Palatino Linotype"/>
            </a:endParaRPr>
          </a:p>
          <a:p>
            <a:pPr algn="ctr"/>
            <a:endParaRPr lang="en-US" sz="1400" dirty="0" smtClean="0">
              <a:latin typeface="Palatino Linotype"/>
              <a:cs typeface="Palatino Linotype"/>
            </a:endParaRPr>
          </a:p>
          <a:p>
            <a:pPr algn="ctr"/>
            <a:endParaRPr lang="en-US" dirty="0">
              <a:latin typeface="Palatino Linotype"/>
              <a:cs typeface="Palatino Linotype"/>
            </a:endParaRPr>
          </a:p>
        </p:txBody>
      </p:sp>
      <p:sp>
        <p:nvSpPr>
          <p:cNvPr id="11" name="Oval 10"/>
          <p:cNvSpPr>
            <a:spLocks/>
          </p:cNvSpPr>
          <p:nvPr/>
        </p:nvSpPr>
        <p:spPr>
          <a:xfrm>
            <a:off x="1015995" y="1587497"/>
            <a:ext cx="1403997" cy="1187999"/>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err="1" smtClean="0">
                <a:latin typeface="Palatino Linotype"/>
                <a:cs typeface="Palatino Linotype"/>
              </a:rPr>
              <a:t>Kamuta</a:t>
            </a:r>
            <a:r>
              <a:rPr lang="en-US" sz="1050" b="1" dirty="0" smtClean="0">
                <a:latin typeface="Palatino Linotype"/>
                <a:cs typeface="Palatino Linotype"/>
              </a:rPr>
              <a:t> </a:t>
            </a:r>
            <a:r>
              <a:rPr lang="en-US" sz="1050" b="1" dirty="0" err="1" smtClean="0">
                <a:latin typeface="Palatino Linotype"/>
                <a:cs typeface="Palatino Linotype"/>
              </a:rPr>
              <a:t>Yetki</a:t>
            </a:r>
            <a:endParaRPr lang="en-US" sz="1050" b="1" dirty="0">
              <a:latin typeface="Palatino Linotype"/>
              <a:cs typeface="Palatino Linotype"/>
            </a:endParaRPr>
          </a:p>
        </p:txBody>
      </p:sp>
      <p:sp>
        <p:nvSpPr>
          <p:cNvPr id="12" name="Oval 11"/>
          <p:cNvSpPr/>
          <p:nvPr/>
        </p:nvSpPr>
        <p:spPr>
          <a:xfrm>
            <a:off x="3937000" y="1574800"/>
            <a:ext cx="1439999" cy="11880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Palatino Linotype"/>
                <a:cs typeface="Palatino Linotype"/>
              </a:rPr>
              <a:t>Kurmay</a:t>
            </a:r>
            <a:r>
              <a:rPr lang="en-US" sz="1100" b="1" dirty="0" smtClean="0">
                <a:latin typeface="Palatino Linotype"/>
                <a:cs typeface="Palatino Linotype"/>
              </a:rPr>
              <a:t> </a:t>
            </a:r>
            <a:r>
              <a:rPr lang="en-US" sz="1100" b="1" dirty="0" err="1" smtClean="0">
                <a:latin typeface="Palatino Linotype"/>
                <a:cs typeface="Palatino Linotype"/>
              </a:rPr>
              <a:t>Yetki</a:t>
            </a:r>
            <a:endParaRPr lang="en-US" sz="1100" b="1" dirty="0">
              <a:latin typeface="Palatino Linotype"/>
              <a:cs typeface="Palatino Linotype"/>
            </a:endParaRPr>
          </a:p>
        </p:txBody>
      </p:sp>
      <p:sp>
        <p:nvSpPr>
          <p:cNvPr id="13" name="Oval 12"/>
          <p:cNvSpPr/>
          <p:nvPr/>
        </p:nvSpPr>
        <p:spPr>
          <a:xfrm>
            <a:off x="6824900" y="1600200"/>
            <a:ext cx="1403999" cy="1188000"/>
          </a:xfrm>
          <a:prstGeom prst="ellipse">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err="1" smtClean="0">
                <a:latin typeface="Palatino Linotype"/>
                <a:cs typeface="Palatino Linotype"/>
              </a:rPr>
              <a:t>Fonksiyonel</a:t>
            </a:r>
            <a:r>
              <a:rPr lang="en-US" sz="1100" b="1" dirty="0" smtClean="0">
                <a:latin typeface="Palatino Linotype"/>
                <a:cs typeface="Palatino Linotype"/>
              </a:rPr>
              <a:t> </a:t>
            </a:r>
            <a:r>
              <a:rPr lang="en-US" sz="1100" b="1" dirty="0" err="1" smtClean="0">
                <a:latin typeface="Palatino Linotype"/>
                <a:cs typeface="Palatino Linotype"/>
              </a:rPr>
              <a:t>Yetki</a:t>
            </a:r>
            <a:endParaRPr lang="en-US" sz="1100" b="1" dirty="0">
              <a:latin typeface="Palatino Linotype"/>
              <a:cs typeface="Palatino Linotype"/>
            </a:endParaRPr>
          </a:p>
        </p:txBody>
      </p:sp>
    </p:spTree>
    <p:extLst>
      <p:ext uri="{BB962C8B-B14F-4D97-AF65-F5344CB8AC3E}">
        <p14:creationId xmlns:p14="http://schemas.microsoft.com/office/powerpoint/2010/main" val="5565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Yetki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Devri</a:t>
            </a:r>
            <a:endParaRPr lang="en-US" sz="2700" b="1" dirty="0">
              <a:solidFill>
                <a:srgbClr val="002060"/>
              </a:solidFill>
              <a:latin typeface="Palatino Linotype"/>
              <a:cs typeface="Palatino Linotype"/>
            </a:endParaRPr>
          </a:p>
        </p:txBody>
      </p:sp>
      <p:sp>
        <p:nvSpPr>
          <p:cNvPr id="8" name="Content Placeholder 2"/>
          <p:cNvSpPr>
            <a:spLocks noGrp="1"/>
          </p:cNvSpPr>
          <p:nvPr>
            <p:ph idx="1"/>
          </p:nvPr>
        </p:nvSpPr>
        <p:spPr>
          <a:xfrm>
            <a:off x="457202" y="1371601"/>
            <a:ext cx="8394698" cy="1269999"/>
          </a:xfrm>
        </p:spPr>
        <p:txBody>
          <a:bodyPr>
            <a:normAutofit/>
          </a:bodyPr>
          <a:lstStyle/>
          <a:p>
            <a:pPr marL="0" indent="0" algn="just">
              <a:buNone/>
            </a:pPr>
            <a:r>
              <a:rPr lang="tr-TR" sz="2000" dirty="0"/>
              <a:t>Yetki devri, yöneticinin sahip olduğu karar verme hakkını kendisine bağlı olarak astlara devretmesidir. Yetkinin bir kısmını devretmek ondan vazgeçmek anlamına gelmez. </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3177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5502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8-14 13.34.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9400" y="2831416"/>
            <a:ext cx="4889500" cy="3442384"/>
          </a:xfrm>
          <a:prstGeom prst="rect">
            <a:avLst/>
          </a:prstGeom>
        </p:spPr>
      </p:pic>
      <p:sp>
        <p:nvSpPr>
          <p:cNvPr id="12" name="Content Placeholder 2"/>
          <p:cNvSpPr txBox="1">
            <a:spLocks/>
          </p:cNvSpPr>
          <p:nvPr/>
        </p:nvSpPr>
        <p:spPr>
          <a:xfrm>
            <a:off x="457202" y="2730501"/>
            <a:ext cx="3632198" cy="3543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sz="2000" dirty="0" smtClean="0"/>
              <a:t>Temel yetkiler yine yöneticidedir. Astların sahip olduğu şey belirli sınırlar içinde davranma </a:t>
            </a:r>
            <a:r>
              <a:rPr lang="tr-TR" sz="2000" dirty="0" err="1" smtClean="0"/>
              <a:t>özgürlü-ğüdür</a:t>
            </a:r>
            <a:r>
              <a:rPr lang="tr-TR" sz="2000" dirty="0" smtClean="0"/>
              <a:t>. </a:t>
            </a:r>
          </a:p>
          <a:p>
            <a:pPr marL="0" indent="0" algn="just">
              <a:buFont typeface="Arial"/>
              <a:buNone/>
            </a:pPr>
            <a:endParaRPr lang="tr-TR" sz="2000" dirty="0"/>
          </a:p>
          <a:p>
            <a:pPr marL="0" indent="0" algn="just">
              <a:buFont typeface="Arial"/>
              <a:buNone/>
            </a:pPr>
            <a:r>
              <a:rPr lang="tr-TR" sz="2000" dirty="0" smtClean="0"/>
              <a:t>Yetki devri sonucunda üstlerle astlar bir uyum içinde çalışabilir. Ayrıca astların yönetsel becerile-</a:t>
            </a:r>
            <a:r>
              <a:rPr lang="tr-TR" sz="2000" dirty="0" err="1" smtClean="0"/>
              <a:t>rinin</a:t>
            </a:r>
            <a:r>
              <a:rPr lang="tr-TR" sz="2000" dirty="0" smtClean="0"/>
              <a:t> gelişmesine ve onların yetişmesine fırsat tanınmış olunur.</a:t>
            </a:r>
            <a:endParaRPr lang="tr-TR" sz="2000" dirty="0"/>
          </a:p>
        </p:txBody>
      </p:sp>
    </p:spTree>
    <p:extLst>
      <p:ext uri="{BB962C8B-B14F-4D97-AF65-F5344CB8AC3E}">
        <p14:creationId xmlns:p14="http://schemas.microsoft.com/office/powerpoint/2010/main" val="577830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Yetki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Devri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Süreci</a:t>
            </a:r>
            <a:endParaRPr lang="en-US" sz="2700" b="1" dirty="0">
              <a:solidFill>
                <a:srgbClr val="002060"/>
              </a:solidFill>
              <a:latin typeface="Palatino Linotype"/>
              <a:cs typeface="Palatino Linotype"/>
            </a:endParaRPr>
          </a:p>
        </p:txBody>
      </p:sp>
      <p:sp>
        <p:nvSpPr>
          <p:cNvPr id="8" name="Content Placeholder 2"/>
          <p:cNvSpPr>
            <a:spLocks noGrp="1"/>
          </p:cNvSpPr>
          <p:nvPr>
            <p:ph idx="1"/>
          </p:nvPr>
        </p:nvSpPr>
        <p:spPr>
          <a:xfrm>
            <a:off x="457202" y="1371601"/>
            <a:ext cx="8394698" cy="1269999"/>
          </a:xfrm>
        </p:spPr>
        <p:txBody>
          <a:bodyPr>
            <a:normAutofit/>
          </a:bodyPr>
          <a:lstStyle/>
          <a:p>
            <a:pPr marL="0" indent="0" algn="just">
              <a:buNone/>
            </a:pPr>
            <a:r>
              <a:rPr lang="tr-TR" sz="2000" dirty="0">
                <a:latin typeface="Palatino Linotype"/>
                <a:cs typeface="Palatino Linotype"/>
              </a:rPr>
              <a:t>Yetki devri organizasyonun başarısı için gerekli bir faaliyettir. Ancak başarılı bir yetki devri uygulaması için bazı noktalara dikkat edilmesi </a:t>
            </a:r>
            <a:r>
              <a:rPr lang="tr-TR" sz="2000" dirty="0" smtClean="0">
                <a:latin typeface="Palatino Linotype"/>
                <a:cs typeface="Palatino Linotype"/>
              </a:rPr>
              <a:t>gerekir.</a:t>
            </a:r>
            <a:endParaRPr lang="tr-TR" sz="20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3177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5502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Right Arrow 8"/>
          <p:cNvSpPr/>
          <p:nvPr/>
        </p:nvSpPr>
        <p:spPr>
          <a:xfrm>
            <a:off x="571500" y="2184399"/>
            <a:ext cx="8280400" cy="436585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571500" y="3441700"/>
            <a:ext cx="1873299" cy="1828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Amaçların</a:t>
            </a:r>
            <a:r>
              <a:rPr lang="en-US" dirty="0" smtClean="0"/>
              <a:t> </a:t>
            </a:r>
            <a:r>
              <a:rPr lang="en-US" dirty="0" err="1" smtClean="0"/>
              <a:t>Açıkça</a:t>
            </a:r>
            <a:r>
              <a:rPr lang="en-US" dirty="0" smtClean="0"/>
              <a:t> </a:t>
            </a:r>
            <a:r>
              <a:rPr lang="en-US" dirty="0" err="1" smtClean="0"/>
              <a:t>Belirlenmesi</a:t>
            </a:r>
            <a:endParaRPr lang="en-US" dirty="0"/>
          </a:p>
        </p:txBody>
      </p:sp>
      <p:sp>
        <p:nvSpPr>
          <p:cNvPr id="15" name="Oval 14"/>
          <p:cNvSpPr/>
          <p:nvPr/>
        </p:nvSpPr>
        <p:spPr>
          <a:xfrm>
            <a:off x="2495501" y="3441700"/>
            <a:ext cx="1873299" cy="1828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Astların</a:t>
            </a:r>
            <a:r>
              <a:rPr lang="en-US" dirty="0" smtClean="0"/>
              <a:t> </a:t>
            </a:r>
            <a:r>
              <a:rPr lang="en-US" dirty="0" err="1" smtClean="0"/>
              <a:t>İyi</a:t>
            </a:r>
            <a:r>
              <a:rPr lang="en-US" dirty="0" smtClean="0"/>
              <a:t> </a:t>
            </a:r>
            <a:r>
              <a:rPr lang="en-US" dirty="0" err="1" smtClean="0"/>
              <a:t>Seçilmesi</a:t>
            </a:r>
            <a:endParaRPr lang="en-US" dirty="0"/>
          </a:p>
        </p:txBody>
      </p:sp>
      <p:sp>
        <p:nvSpPr>
          <p:cNvPr id="16" name="Oval 15"/>
          <p:cNvSpPr/>
          <p:nvPr/>
        </p:nvSpPr>
        <p:spPr>
          <a:xfrm>
            <a:off x="4419600" y="3441700"/>
            <a:ext cx="1981299" cy="1828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Yeterli</a:t>
            </a:r>
            <a:r>
              <a:rPr lang="en-US" dirty="0" smtClean="0"/>
              <a:t> </a:t>
            </a:r>
            <a:r>
              <a:rPr lang="en-US" dirty="0" err="1" smtClean="0"/>
              <a:t>Yetkinin</a:t>
            </a:r>
            <a:r>
              <a:rPr lang="en-US" dirty="0" smtClean="0"/>
              <a:t> </a:t>
            </a:r>
            <a:r>
              <a:rPr lang="en-US" dirty="0" err="1" smtClean="0"/>
              <a:t>Devredilmesi</a:t>
            </a:r>
            <a:endParaRPr lang="en-US" dirty="0"/>
          </a:p>
        </p:txBody>
      </p:sp>
      <p:sp>
        <p:nvSpPr>
          <p:cNvPr id="17" name="Oval 16"/>
          <p:cNvSpPr/>
          <p:nvPr/>
        </p:nvSpPr>
        <p:spPr>
          <a:xfrm>
            <a:off x="6457901" y="3441700"/>
            <a:ext cx="1873299" cy="1828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Denetim</a:t>
            </a:r>
            <a:r>
              <a:rPr lang="en-US" dirty="0" smtClean="0"/>
              <a:t> </a:t>
            </a:r>
            <a:r>
              <a:rPr lang="en-US" dirty="0" err="1" smtClean="0"/>
              <a:t>Sisteminin</a:t>
            </a:r>
            <a:r>
              <a:rPr lang="en-US" dirty="0" smtClean="0"/>
              <a:t> </a:t>
            </a:r>
            <a:r>
              <a:rPr lang="en-US" dirty="0" err="1" smtClean="0"/>
              <a:t>Kurulması</a:t>
            </a:r>
            <a:endParaRPr lang="en-US" dirty="0"/>
          </a:p>
        </p:txBody>
      </p:sp>
    </p:spTree>
    <p:extLst>
      <p:ext uri="{BB962C8B-B14F-4D97-AF65-F5344CB8AC3E}">
        <p14:creationId xmlns:p14="http://schemas.microsoft.com/office/powerpoint/2010/main" val="1078346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52524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İçindekiler</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p:txBody>
          <a:bodyPr>
            <a:normAutofit fontScale="92500" lnSpcReduction="20000"/>
          </a:bodyPr>
          <a:lstStyle/>
          <a:p>
            <a:r>
              <a:rPr lang="en-US" sz="2200" dirty="0" err="1" smtClean="0">
                <a:latin typeface="Palatino Linotype"/>
                <a:cs typeface="Palatino Linotype"/>
              </a:rPr>
              <a:t>Güç</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r>
              <a:rPr lang="en-US" sz="2200" dirty="0" err="1" smtClean="0">
                <a:latin typeface="Palatino Linotype"/>
                <a:cs typeface="Palatino Linotype"/>
              </a:rPr>
              <a:t>Güç</a:t>
            </a:r>
            <a:r>
              <a:rPr lang="en-US" sz="2200" dirty="0" smtClean="0">
                <a:latin typeface="Palatino Linotype"/>
                <a:cs typeface="Palatino Linotype"/>
              </a:rPr>
              <a:t> </a:t>
            </a:r>
            <a:r>
              <a:rPr lang="en-US" sz="2200" dirty="0" err="1" smtClean="0">
                <a:latin typeface="Palatino Linotype"/>
                <a:cs typeface="Palatino Linotype"/>
              </a:rPr>
              <a:t>kaynakları</a:t>
            </a:r>
            <a:r>
              <a:rPr lang="en-US" sz="2200" dirty="0" smtClean="0">
                <a:latin typeface="Palatino Linotype"/>
                <a:cs typeface="Palatino Linotype"/>
              </a:rPr>
              <a:t> </a:t>
            </a:r>
            <a:r>
              <a:rPr lang="en-US" sz="2200" dirty="0" err="1" smtClean="0">
                <a:latin typeface="Palatino Linotype"/>
                <a:cs typeface="Palatino Linotype"/>
              </a:rPr>
              <a:t>ve</a:t>
            </a:r>
            <a:r>
              <a:rPr lang="en-US" sz="2200" dirty="0" smtClean="0">
                <a:latin typeface="Palatino Linotype"/>
                <a:cs typeface="Palatino Linotype"/>
              </a:rPr>
              <a:t> </a:t>
            </a:r>
            <a:r>
              <a:rPr lang="en-US" sz="2200" dirty="0" err="1" smtClean="0">
                <a:latin typeface="Palatino Linotype"/>
                <a:cs typeface="Palatino Linotype"/>
              </a:rPr>
              <a:t>türleri</a:t>
            </a:r>
            <a:r>
              <a:rPr lang="en-US" sz="2200" dirty="0" smtClean="0">
                <a:latin typeface="Palatino Linotype"/>
                <a:cs typeface="Palatino Linotype"/>
              </a:rPr>
              <a:t> </a:t>
            </a:r>
            <a:r>
              <a:rPr lang="en-US" sz="2200" dirty="0" err="1" smtClean="0">
                <a:latin typeface="Palatino Linotype"/>
                <a:cs typeface="Palatino Linotype"/>
              </a:rPr>
              <a:t>nelerdir</a:t>
            </a:r>
            <a:r>
              <a:rPr lang="en-US" sz="2200" dirty="0" smtClean="0">
                <a:latin typeface="Palatino Linotype"/>
                <a:cs typeface="Palatino Linotype"/>
              </a:rPr>
              <a:t>?</a:t>
            </a:r>
          </a:p>
          <a:p>
            <a:r>
              <a:rPr lang="en-US" sz="2200" dirty="0" err="1" smtClean="0">
                <a:latin typeface="Palatino Linotype"/>
                <a:cs typeface="Palatino Linotype"/>
              </a:rPr>
              <a:t>Yasal</a:t>
            </a:r>
            <a:r>
              <a:rPr lang="en-US" sz="2200" dirty="0" smtClean="0">
                <a:latin typeface="Palatino Linotype"/>
                <a:cs typeface="Palatino Linotype"/>
              </a:rPr>
              <a:t> </a:t>
            </a:r>
            <a:r>
              <a:rPr lang="en-US" sz="2200" dirty="0" err="1" smtClean="0">
                <a:latin typeface="Palatino Linotype"/>
                <a:cs typeface="Palatino Linotype"/>
              </a:rPr>
              <a:t>güç</a:t>
            </a:r>
            <a:endParaRPr lang="en-US" sz="2200" dirty="0" smtClean="0">
              <a:latin typeface="Palatino Linotype"/>
              <a:cs typeface="Palatino Linotype"/>
            </a:endParaRPr>
          </a:p>
          <a:p>
            <a:r>
              <a:rPr lang="en-US" sz="2200" dirty="0" err="1" smtClean="0">
                <a:latin typeface="Palatino Linotype"/>
                <a:cs typeface="Palatino Linotype"/>
              </a:rPr>
              <a:t>Zorlayıcı</a:t>
            </a:r>
            <a:r>
              <a:rPr lang="en-US" sz="2200" dirty="0" smtClean="0">
                <a:latin typeface="Palatino Linotype"/>
                <a:cs typeface="Palatino Linotype"/>
              </a:rPr>
              <a:t> </a:t>
            </a:r>
            <a:r>
              <a:rPr lang="en-US" sz="2200" dirty="0" err="1" smtClean="0">
                <a:latin typeface="Palatino Linotype"/>
                <a:cs typeface="Palatino Linotype"/>
              </a:rPr>
              <a:t>güç</a:t>
            </a:r>
            <a:endParaRPr lang="en-US" sz="2200" dirty="0" smtClean="0">
              <a:latin typeface="Palatino Linotype"/>
              <a:cs typeface="Palatino Linotype"/>
            </a:endParaRPr>
          </a:p>
          <a:p>
            <a:r>
              <a:rPr lang="en-US" sz="2200" dirty="0" err="1" smtClean="0">
                <a:latin typeface="Palatino Linotype"/>
                <a:cs typeface="Palatino Linotype"/>
              </a:rPr>
              <a:t>Ödüllendirme</a:t>
            </a:r>
            <a:r>
              <a:rPr lang="en-US" sz="2200" dirty="0" smtClean="0">
                <a:latin typeface="Palatino Linotype"/>
                <a:cs typeface="Palatino Linotype"/>
              </a:rPr>
              <a:t> </a:t>
            </a:r>
            <a:r>
              <a:rPr lang="en-US" sz="2200" dirty="0" err="1" smtClean="0">
                <a:latin typeface="Palatino Linotype"/>
                <a:cs typeface="Palatino Linotype"/>
              </a:rPr>
              <a:t>gücü</a:t>
            </a:r>
            <a:endParaRPr lang="en-US" sz="2200" dirty="0" smtClean="0">
              <a:latin typeface="Palatino Linotype"/>
              <a:cs typeface="Palatino Linotype"/>
            </a:endParaRPr>
          </a:p>
          <a:p>
            <a:r>
              <a:rPr lang="en-US" sz="2200" dirty="0" err="1" smtClean="0">
                <a:latin typeface="Palatino Linotype"/>
                <a:cs typeface="Palatino Linotype"/>
              </a:rPr>
              <a:t>Karizmatik</a:t>
            </a:r>
            <a:r>
              <a:rPr lang="en-US" sz="2200" dirty="0" smtClean="0">
                <a:latin typeface="Palatino Linotype"/>
                <a:cs typeface="Palatino Linotype"/>
              </a:rPr>
              <a:t> </a:t>
            </a:r>
            <a:r>
              <a:rPr lang="en-US" sz="2200" dirty="0" err="1" smtClean="0">
                <a:latin typeface="Palatino Linotype"/>
                <a:cs typeface="Palatino Linotype"/>
              </a:rPr>
              <a:t>güç</a:t>
            </a:r>
            <a:endParaRPr lang="en-US" sz="2200" dirty="0" smtClean="0">
              <a:latin typeface="Palatino Linotype"/>
              <a:cs typeface="Palatino Linotype"/>
            </a:endParaRPr>
          </a:p>
          <a:p>
            <a:r>
              <a:rPr lang="en-US" sz="2200" dirty="0" err="1" smtClean="0">
                <a:latin typeface="Palatino Linotype"/>
                <a:cs typeface="Palatino Linotype"/>
              </a:rPr>
              <a:t>Bilgi</a:t>
            </a:r>
            <a:r>
              <a:rPr lang="en-US" sz="2200" dirty="0" smtClean="0">
                <a:latin typeface="Palatino Linotype"/>
                <a:cs typeface="Palatino Linotype"/>
              </a:rPr>
              <a:t> </a:t>
            </a:r>
            <a:r>
              <a:rPr lang="en-US" sz="2200" dirty="0" err="1" smtClean="0">
                <a:latin typeface="Palatino Linotype"/>
                <a:cs typeface="Palatino Linotype"/>
              </a:rPr>
              <a:t>ve</a:t>
            </a:r>
            <a:r>
              <a:rPr lang="en-US" sz="2200" dirty="0" smtClean="0">
                <a:latin typeface="Palatino Linotype"/>
                <a:cs typeface="Palatino Linotype"/>
              </a:rPr>
              <a:t> </a:t>
            </a:r>
            <a:r>
              <a:rPr lang="en-US" sz="2200" dirty="0" err="1" smtClean="0">
                <a:latin typeface="Palatino Linotype"/>
                <a:cs typeface="Palatino Linotype"/>
              </a:rPr>
              <a:t>Uzmanlık</a:t>
            </a:r>
            <a:r>
              <a:rPr lang="en-US" sz="2200" dirty="0" smtClean="0">
                <a:latin typeface="Palatino Linotype"/>
                <a:cs typeface="Palatino Linotype"/>
              </a:rPr>
              <a:t> </a:t>
            </a:r>
            <a:r>
              <a:rPr lang="en-US" sz="2200" dirty="0" err="1" smtClean="0">
                <a:latin typeface="Palatino Linotype"/>
                <a:cs typeface="Palatino Linotype"/>
              </a:rPr>
              <a:t>gücü</a:t>
            </a:r>
            <a:endParaRPr lang="en-US" sz="2200" dirty="0" smtClean="0">
              <a:latin typeface="Palatino Linotype"/>
              <a:cs typeface="Palatino Linotype"/>
            </a:endParaRPr>
          </a:p>
          <a:p>
            <a:r>
              <a:rPr lang="en-US" sz="2200" dirty="0" err="1" smtClean="0">
                <a:latin typeface="Palatino Linotype"/>
                <a:cs typeface="Palatino Linotype"/>
              </a:rPr>
              <a:t>Geleneksel</a:t>
            </a:r>
            <a:r>
              <a:rPr lang="en-US" sz="2200" dirty="0" smtClean="0">
                <a:latin typeface="Palatino Linotype"/>
                <a:cs typeface="Palatino Linotype"/>
              </a:rPr>
              <a:t> </a:t>
            </a:r>
            <a:r>
              <a:rPr lang="en-US" sz="2200" dirty="0" err="1" smtClean="0">
                <a:latin typeface="Palatino Linotype"/>
                <a:cs typeface="Palatino Linotype"/>
              </a:rPr>
              <a:t>güç</a:t>
            </a:r>
            <a:endParaRPr lang="en-US" sz="2200" dirty="0" smtClean="0">
              <a:latin typeface="Palatino Linotype"/>
              <a:cs typeface="Palatino Linotype"/>
            </a:endParaRPr>
          </a:p>
          <a:p>
            <a:r>
              <a:rPr lang="en-US" sz="2200" dirty="0" err="1" smtClean="0">
                <a:latin typeface="Palatino Linotype"/>
                <a:cs typeface="Palatino Linotype"/>
              </a:rPr>
              <a:t>Yetki</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r>
              <a:rPr lang="en-US" sz="2200" dirty="0" err="1" smtClean="0">
                <a:latin typeface="Palatino Linotype"/>
                <a:cs typeface="Palatino Linotype"/>
              </a:rPr>
              <a:t>Yetki</a:t>
            </a:r>
            <a:r>
              <a:rPr lang="en-US" sz="2200" dirty="0" smtClean="0">
                <a:latin typeface="Palatino Linotype"/>
                <a:cs typeface="Palatino Linotype"/>
              </a:rPr>
              <a:t> </a:t>
            </a:r>
            <a:r>
              <a:rPr lang="en-US" sz="2200" dirty="0" err="1" smtClean="0">
                <a:latin typeface="Palatino Linotype"/>
                <a:cs typeface="Palatino Linotype"/>
              </a:rPr>
              <a:t>çeşitleri</a:t>
            </a:r>
            <a:r>
              <a:rPr lang="en-US" sz="2200" dirty="0" smtClean="0">
                <a:latin typeface="Palatino Linotype"/>
                <a:cs typeface="Palatino Linotype"/>
              </a:rPr>
              <a:t> </a:t>
            </a:r>
            <a:r>
              <a:rPr lang="en-US" sz="2200" dirty="0" err="1" smtClean="0">
                <a:latin typeface="Palatino Linotype"/>
                <a:cs typeface="Palatino Linotype"/>
              </a:rPr>
              <a:t>nelerdir</a:t>
            </a:r>
            <a:r>
              <a:rPr lang="en-US" sz="2200" dirty="0" smtClean="0">
                <a:latin typeface="Palatino Linotype"/>
                <a:cs typeface="Palatino Linotype"/>
              </a:rPr>
              <a:t>?</a:t>
            </a:r>
          </a:p>
          <a:p>
            <a:r>
              <a:rPr lang="en-US" sz="2200" dirty="0" err="1" smtClean="0">
                <a:latin typeface="Palatino Linotype"/>
                <a:cs typeface="Palatino Linotype"/>
              </a:rPr>
              <a:t>Yetki</a:t>
            </a:r>
            <a:r>
              <a:rPr lang="en-US" sz="2200" dirty="0" smtClean="0">
                <a:latin typeface="Palatino Linotype"/>
                <a:cs typeface="Palatino Linotype"/>
              </a:rPr>
              <a:t> </a:t>
            </a:r>
            <a:r>
              <a:rPr lang="en-US" sz="2200" dirty="0" err="1" smtClean="0">
                <a:latin typeface="Palatino Linotype"/>
                <a:cs typeface="Palatino Linotype"/>
              </a:rPr>
              <a:t>devri</a:t>
            </a:r>
            <a:r>
              <a:rPr lang="en-US" sz="2200" dirty="0" smtClean="0">
                <a:latin typeface="Palatino Linotype"/>
                <a:cs typeface="Palatino Linotype"/>
              </a:rPr>
              <a:t> </a:t>
            </a:r>
            <a:r>
              <a:rPr lang="en-US" sz="2200" dirty="0" err="1" smtClean="0">
                <a:latin typeface="Palatino Linotype"/>
                <a:cs typeface="Palatino Linotype"/>
              </a:rPr>
              <a:t>nedir</a:t>
            </a:r>
            <a:r>
              <a:rPr lang="en-US" sz="2200" dirty="0" smtClean="0">
                <a:latin typeface="Palatino Linotype"/>
                <a:cs typeface="Palatino Linotype"/>
              </a:rPr>
              <a:t>?</a:t>
            </a:r>
          </a:p>
          <a:p>
            <a:r>
              <a:rPr lang="en-US" sz="2200" dirty="0" err="1" smtClean="0">
                <a:latin typeface="Palatino Linotype"/>
                <a:cs typeface="Palatino Linotype"/>
              </a:rPr>
              <a:t>Yetki</a:t>
            </a:r>
            <a:r>
              <a:rPr lang="en-US" sz="2200" dirty="0" smtClean="0">
                <a:latin typeface="Palatino Linotype"/>
                <a:cs typeface="Palatino Linotype"/>
              </a:rPr>
              <a:t> </a:t>
            </a:r>
            <a:r>
              <a:rPr lang="en-US" sz="2200" dirty="0" err="1" smtClean="0">
                <a:latin typeface="Palatino Linotype"/>
                <a:cs typeface="Palatino Linotype"/>
              </a:rPr>
              <a:t>devri</a:t>
            </a:r>
            <a:r>
              <a:rPr lang="en-US" sz="2200" dirty="0" smtClean="0">
                <a:latin typeface="Palatino Linotype"/>
                <a:cs typeface="Palatino Linotype"/>
              </a:rPr>
              <a:t> </a:t>
            </a:r>
            <a:r>
              <a:rPr lang="en-US" sz="2200" dirty="0" err="1" smtClean="0">
                <a:latin typeface="Palatino Linotype"/>
                <a:cs typeface="Palatino Linotype"/>
              </a:rPr>
              <a:t>süreci</a:t>
            </a:r>
            <a:endParaRPr lang="en-US" sz="2200" dirty="0" smtClean="0">
              <a:latin typeface="Palatino Linotype"/>
              <a:cs typeface="Palatino Linotype"/>
            </a:endParaRPr>
          </a:p>
          <a:p>
            <a:endParaRPr lang="en-US" sz="2200" dirty="0" smtClean="0">
              <a:latin typeface="Palatino Linotype"/>
              <a:cs typeface="Palatino Linotype"/>
            </a:endParaRPr>
          </a:p>
          <a:p>
            <a:endParaRPr lang="en-US"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777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Güç</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199" y="1333501"/>
            <a:ext cx="8469965" cy="1943100"/>
          </a:xfrm>
        </p:spPr>
        <p:txBody>
          <a:bodyPr>
            <a:normAutofit/>
          </a:bodyPr>
          <a:lstStyle/>
          <a:p>
            <a:pPr marL="0" indent="0" algn="just">
              <a:buNone/>
            </a:pPr>
            <a:r>
              <a:rPr lang="tr-TR" sz="1600" dirty="0">
                <a:latin typeface="Palatino Linotype"/>
                <a:cs typeface="Palatino Linotype"/>
              </a:rPr>
              <a:t>Genel bir kavram olarak güç, istenilen sonuçlara ulaşabilmek için olaylar ve kişiler karşısında haklıya hak ettiğini verebilme yeteneğidir. Bireysel anlamda güç, düşüncelerinizi amaçlarınıza uygun olacak şekilde yönlendirebilmek için hayatımızı değiştirebilme yeteneğidir. Gerçek güç paylaşılır ve mutlak hakimiyet gerektirmez</a:t>
            </a:r>
            <a:r>
              <a:rPr lang="tr-TR" sz="1600" dirty="0" smtClean="0">
                <a:latin typeface="Palatino Linotype"/>
                <a:cs typeface="Palatino Linotype"/>
              </a:rPr>
              <a:t>.</a:t>
            </a:r>
          </a:p>
          <a:p>
            <a:pPr marL="0" indent="0" algn="just">
              <a:buNone/>
            </a:pPr>
            <a:endParaRPr lang="tr-TR" sz="1050" dirty="0">
              <a:latin typeface="Palatino Linotype"/>
              <a:cs typeface="Palatino Linotype"/>
            </a:endParaRPr>
          </a:p>
          <a:p>
            <a:pPr marL="0" indent="0" algn="just">
              <a:buNone/>
            </a:pPr>
            <a:r>
              <a:rPr lang="tr-TR" sz="1600" dirty="0" smtClean="0">
                <a:latin typeface="Palatino Linotype"/>
                <a:cs typeface="Palatino Linotype"/>
              </a:rPr>
              <a:t>Örgütsel anlamda GÜÇ bireylerin istenilen bir davranışı sergilemeleri için ihtiyaç duyulan zaruri bir faktördür.</a:t>
            </a:r>
            <a:endParaRPr lang="tr-TR" sz="16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8-12 14.45.0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91" y="3060700"/>
            <a:ext cx="8474674" cy="3060700"/>
          </a:xfrm>
          <a:prstGeom prst="rect">
            <a:avLst/>
          </a:prstGeom>
        </p:spPr>
      </p:pic>
    </p:spTree>
    <p:extLst>
      <p:ext uri="{BB962C8B-B14F-4D97-AF65-F5344CB8AC3E}">
        <p14:creationId xmlns:p14="http://schemas.microsoft.com/office/powerpoint/2010/main" val="1009565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rgbClr val="002060"/>
                </a:solidFill>
                <a:latin typeface="Palatino Linotype"/>
                <a:cs typeface="Palatino Linotype"/>
              </a:rPr>
              <a:t>Güç</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Kaynakları</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ve</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Türleri</a:t>
            </a:r>
            <a:r>
              <a:rPr lang="en-US" sz="2700" b="1" dirty="0" smtClean="0">
                <a:solidFill>
                  <a:srgbClr val="002060"/>
                </a:solidFill>
                <a:latin typeface="Palatino Linotype"/>
                <a:cs typeface="Palatino Linotype"/>
              </a:rPr>
              <a:t> </a:t>
            </a:r>
            <a:r>
              <a:rPr lang="en-US" sz="2700" b="1" dirty="0" err="1" smtClean="0">
                <a:solidFill>
                  <a:srgbClr val="002060"/>
                </a:solidFill>
                <a:latin typeface="Palatino Linotype"/>
                <a:cs typeface="Palatino Linotype"/>
              </a:rPr>
              <a:t>nelerdir</a:t>
            </a:r>
            <a:r>
              <a:rPr lang="en-US" sz="2700" b="1" dirty="0" smtClean="0">
                <a:solidFill>
                  <a:srgbClr val="002060"/>
                </a:solidFill>
                <a:latin typeface="Palatino Linotype"/>
                <a:cs typeface="Palatino Linotype"/>
              </a:rPr>
              <a:t>?</a:t>
            </a:r>
            <a:endParaRPr lang="en-US" sz="2700" b="1"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1"/>
            <a:ext cx="8382000" cy="1396999"/>
          </a:xfrm>
        </p:spPr>
        <p:txBody>
          <a:bodyPr>
            <a:normAutofit/>
          </a:bodyPr>
          <a:lstStyle/>
          <a:p>
            <a:pPr marL="0" indent="0">
              <a:buNone/>
            </a:pPr>
            <a:r>
              <a:rPr lang="tr-TR" sz="1800" dirty="0">
                <a:latin typeface="Palatino Linotype"/>
                <a:cs typeface="Palatino Linotype"/>
              </a:rPr>
              <a:t>Örgütlerde üstler takım üyelerini etkileyebilmek için gücün farklı türlerini kullanabilirler. Bu nedenle gücün kaynaklarını açıklamak, örgütlerde kullanılan farklı güç türlerini ortaya koyabilmek açısından oldukça önemlidir.</a:t>
            </a:r>
          </a:p>
          <a:p>
            <a:pPr marL="0" indent="0">
              <a:buNone/>
            </a:pPr>
            <a:r>
              <a:rPr lang="tr-TR" sz="1800" dirty="0">
                <a:latin typeface="Palatino Linotype"/>
                <a:cs typeface="Palatino Linotype"/>
              </a:rPr>
              <a:t>Söz konusu örgütsel güç kaynakları veya türleri </a:t>
            </a:r>
            <a:r>
              <a:rPr lang="tr-TR" sz="1800" dirty="0" smtClean="0">
                <a:latin typeface="Palatino Linotype"/>
                <a:cs typeface="Palatino Linotype"/>
              </a:rPr>
              <a:t>6 başlıkta açıklanabilir.</a:t>
            </a:r>
            <a:endParaRPr lang="tr-TR" sz="18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21" name="Content Placeholder 2"/>
          <p:cNvSpPr txBox="1">
            <a:spLocks/>
          </p:cNvSpPr>
          <p:nvPr/>
        </p:nvSpPr>
        <p:spPr>
          <a:xfrm>
            <a:off x="457200" y="2832100"/>
            <a:ext cx="8229600" cy="309086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solidFill>
                  <a:srgbClr val="558ED5"/>
                </a:solidFill>
              </a:rPr>
              <a:t>     </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Yasal</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Güç</a:t>
            </a:r>
            <a:r>
              <a:rPr lang="en-US" dirty="0" smtClean="0">
                <a:solidFill>
                  <a:srgbClr val="558ED5"/>
                </a:solidFill>
                <a:latin typeface="Palatino Linotype"/>
                <a:cs typeface="Palatino Linotype"/>
              </a:rPr>
              <a:t> – </a:t>
            </a:r>
            <a:r>
              <a:rPr lang="en-US" dirty="0" err="1" smtClean="0">
                <a:solidFill>
                  <a:srgbClr val="558ED5"/>
                </a:solidFill>
                <a:latin typeface="Palatino Linotype"/>
                <a:cs typeface="Palatino Linotype"/>
              </a:rPr>
              <a:t>Yetki</a:t>
            </a:r>
            <a:r>
              <a:rPr lang="en-US" dirty="0" smtClean="0">
                <a:solidFill>
                  <a:srgbClr val="558ED5"/>
                </a:solidFill>
                <a:latin typeface="Palatino Linotype"/>
                <a:cs typeface="Palatino Linotype"/>
              </a:rPr>
              <a:t> </a:t>
            </a:r>
          </a:p>
          <a:p>
            <a:pPr marL="0" indent="0">
              <a:buNone/>
            </a:pPr>
            <a:r>
              <a:rPr lang="en-US" dirty="0">
                <a:solidFill>
                  <a:srgbClr val="558ED5"/>
                </a:solidFill>
                <a:latin typeface="Palatino Linotype"/>
                <a:cs typeface="Palatino Linotype"/>
              </a:rPr>
              <a:t> </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Zorlayıcı</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Güç</a:t>
            </a:r>
            <a:endParaRPr lang="en-US" dirty="0" smtClean="0">
              <a:solidFill>
                <a:srgbClr val="558ED5"/>
              </a:solidFill>
              <a:latin typeface="Palatino Linotype"/>
              <a:cs typeface="Palatino Linotype"/>
            </a:endParaRPr>
          </a:p>
          <a:p>
            <a:pPr marL="0" indent="0">
              <a:buNone/>
            </a:pPr>
            <a:r>
              <a:rPr lang="en-US" dirty="0">
                <a:solidFill>
                  <a:srgbClr val="558ED5"/>
                </a:solidFill>
                <a:latin typeface="Palatino Linotype"/>
                <a:cs typeface="Palatino Linotype"/>
              </a:rPr>
              <a:t> </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Ödüllendirme</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Gücü</a:t>
            </a:r>
            <a:endParaRPr lang="en-US" dirty="0" smtClean="0">
              <a:solidFill>
                <a:srgbClr val="558ED5"/>
              </a:solidFill>
              <a:latin typeface="Palatino Linotype"/>
              <a:cs typeface="Palatino Linotype"/>
            </a:endParaRPr>
          </a:p>
          <a:p>
            <a:pPr marL="0" indent="0">
              <a:buNone/>
            </a:pPr>
            <a:r>
              <a:rPr lang="en-US" dirty="0">
                <a:solidFill>
                  <a:srgbClr val="558ED5"/>
                </a:solidFill>
                <a:latin typeface="Palatino Linotype"/>
                <a:cs typeface="Palatino Linotype"/>
              </a:rPr>
              <a:t> </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Karizmatik</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Güç</a:t>
            </a:r>
            <a:endParaRPr lang="en-US" dirty="0" smtClean="0">
              <a:solidFill>
                <a:srgbClr val="558ED5"/>
              </a:solidFill>
              <a:latin typeface="Palatino Linotype"/>
              <a:cs typeface="Palatino Linotype"/>
            </a:endParaRPr>
          </a:p>
          <a:p>
            <a:pPr marL="0" indent="0">
              <a:buNone/>
            </a:pPr>
            <a:r>
              <a:rPr lang="en-US" dirty="0">
                <a:solidFill>
                  <a:srgbClr val="558ED5"/>
                </a:solidFill>
                <a:latin typeface="Palatino Linotype"/>
                <a:cs typeface="Palatino Linotype"/>
              </a:rPr>
              <a:t> </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Bilgi</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ve</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Uzmanlık</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Gücü</a:t>
            </a:r>
            <a:endParaRPr lang="en-US" dirty="0" smtClean="0">
              <a:solidFill>
                <a:srgbClr val="558ED5"/>
              </a:solidFill>
              <a:latin typeface="Palatino Linotype"/>
              <a:cs typeface="Palatino Linotype"/>
            </a:endParaRPr>
          </a:p>
          <a:p>
            <a:pPr marL="0" indent="0">
              <a:buNone/>
            </a:pP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Geleneksel</a:t>
            </a:r>
            <a:r>
              <a:rPr lang="en-US" dirty="0" smtClean="0">
                <a:solidFill>
                  <a:srgbClr val="558ED5"/>
                </a:solidFill>
                <a:latin typeface="Palatino Linotype"/>
                <a:cs typeface="Palatino Linotype"/>
              </a:rPr>
              <a:t> </a:t>
            </a:r>
            <a:r>
              <a:rPr lang="en-US" dirty="0" err="1" smtClean="0">
                <a:solidFill>
                  <a:srgbClr val="558ED5"/>
                </a:solidFill>
                <a:latin typeface="Palatino Linotype"/>
                <a:cs typeface="Palatino Linotype"/>
              </a:rPr>
              <a:t>Güç</a:t>
            </a:r>
            <a:endParaRPr lang="en-US" dirty="0" smtClean="0">
              <a:solidFill>
                <a:srgbClr val="558ED5"/>
              </a:solidFill>
              <a:latin typeface="Palatino Linotype"/>
              <a:cs typeface="Palatino Linotype"/>
            </a:endParaRPr>
          </a:p>
          <a:p>
            <a:endParaRPr lang="en-US" dirty="0"/>
          </a:p>
        </p:txBody>
      </p:sp>
      <p:pic>
        <p:nvPicPr>
          <p:cNvPr id="23" name="Picture 22" descr="Ekran Resmi 2015-09-21 22.0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260" y="3386120"/>
            <a:ext cx="504000" cy="504000"/>
          </a:xfrm>
          <a:prstGeom prst="rect">
            <a:avLst/>
          </a:prstGeom>
        </p:spPr>
      </p:pic>
      <p:pic>
        <p:nvPicPr>
          <p:cNvPr id="24" name="Picture 23" descr="Ekran Resmi 2015-09-21 22.0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2895599"/>
            <a:ext cx="504000" cy="504000"/>
          </a:xfrm>
          <a:prstGeom prst="rect">
            <a:avLst/>
          </a:prstGeom>
        </p:spPr>
      </p:pic>
      <p:pic>
        <p:nvPicPr>
          <p:cNvPr id="25" name="Picture 24" descr="Ekran Resmi 2015-09-21 22.0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1" y="3886199"/>
            <a:ext cx="504000" cy="504000"/>
          </a:xfrm>
          <a:prstGeom prst="rect">
            <a:avLst/>
          </a:prstGeom>
        </p:spPr>
      </p:pic>
      <p:pic>
        <p:nvPicPr>
          <p:cNvPr id="27" name="Picture 26" descr="Ekran Resmi 2015-09-21 22.0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5376876"/>
            <a:ext cx="504000" cy="504000"/>
          </a:xfrm>
          <a:prstGeom prst="rect">
            <a:avLst/>
          </a:prstGeom>
        </p:spPr>
      </p:pic>
      <p:pic>
        <p:nvPicPr>
          <p:cNvPr id="28" name="Picture 27" descr="Ekran Resmi 2015-09-21 22.0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221" y="4389419"/>
            <a:ext cx="504000" cy="504000"/>
          </a:xfrm>
          <a:prstGeom prst="rect">
            <a:avLst/>
          </a:prstGeom>
        </p:spPr>
      </p:pic>
      <p:pic>
        <p:nvPicPr>
          <p:cNvPr id="29" name="Picture 28" descr="Ekran Resmi 2015-09-21 22.03.5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4876798"/>
            <a:ext cx="504000" cy="504000"/>
          </a:xfrm>
          <a:prstGeom prst="rect">
            <a:avLst/>
          </a:prstGeom>
        </p:spPr>
      </p:pic>
    </p:spTree>
    <p:extLst>
      <p:ext uri="{BB962C8B-B14F-4D97-AF65-F5344CB8AC3E}">
        <p14:creationId xmlns:p14="http://schemas.microsoft.com/office/powerpoint/2010/main" val="1145494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rgbClr val="002060"/>
                </a:solidFill>
                <a:latin typeface="Palatino Linotype"/>
                <a:cs typeface="Palatino Linotype"/>
              </a:rPr>
              <a:t>Yasal</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Güç</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025900" cy="4666766"/>
          </a:xfrm>
        </p:spPr>
        <p:txBody>
          <a:bodyPr>
            <a:normAutofit/>
          </a:bodyPr>
          <a:lstStyle/>
          <a:p>
            <a:pPr marL="0" indent="0" algn="just">
              <a:buNone/>
            </a:pPr>
            <a:r>
              <a:rPr lang="tr-TR" sz="1600" dirty="0">
                <a:latin typeface="Palatino Linotype"/>
                <a:cs typeface="Palatino Linotype"/>
              </a:rPr>
              <a:t>Bu güç kaynağı, izleyicilerin liderin veya yöneticinin kendi davranışlarını etkileme hakkına sahip olduğunu kabul etmeleri ile ilgilidir. Yasal güç esasında otoriteyi ifade etmektedir. Dolayısıyla eğer organizasyondaki belirli kademelerin belirli otoritesi olduğu kabul ediliyorsa, o kademelerde bulunan yöneticilerin astlardan belirli isteklerde bulunma hakkı kabul ediliyor demektir. </a:t>
            </a:r>
            <a:endParaRPr lang="tr-TR" sz="1600" dirty="0" smtClean="0">
              <a:latin typeface="Palatino Linotype"/>
              <a:cs typeface="Palatino Linotype"/>
            </a:endParaRPr>
          </a:p>
          <a:p>
            <a:pPr marL="0" indent="0" algn="just">
              <a:buNone/>
            </a:pPr>
            <a:endParaRPr lang="tr-TR" sz="1600" dirty="0" smtClean="0">
              <a:latin typeface="Palatino Linotype"/>
              <a:cs typeface="Palatino Linotype"/>
            </a:endParaRPr>
          </a:p>
          <a:p>
            <a:pPr marL="0" indent="0" algn="just">
              <a:buNone/>
            </a:pPr>
            <a:r>
              <a:rPr lang="tr-TR" sz="1600" dirty="0" smtClean="0">
                <a:latin typeface="Palatino Linotype"/>
                <a:cs typeface="Palatino Linotype"/>
              </a:rPr>
              <a:t>Diğer yandan Yasal Güç, </a:t>
            </a:r>
            <a:r>
              <a:rPr lang="tr-TR" sz="1600" b="1" dirty="0" smtClean="0">
                <a:solidFill>
                  <a:srgbClr val="558ED5"/>
                </a:solidFill>
                <a:latin typeface="Palatino Linotype"/>
                <a:cs typeface="Palatino Linotype"/>
              </a:rPr>
              <a:t>YETKİ</a:t>
            </a:r>
            <a:r>
              <a:rPr lang="tr-TR" sz="1600" dirty="0" smtClean="0">
                <a:latin typeface="Palatino Linotype"/>
                <a:cs typeface="Palatino Linotype"/>
              </a:rPr>
              <a:t> olarak da ifade edilebilir.</a:t>
            </a:r>
          </a:p>
          <a:p>
            <a:pPr marL="0" indent="0" algn="just">
              <a:buNone/>
            </a:pPr>
            <a:endParaRPr lang="tr-TR" sz="1600" dirty="0" smtClean="0">
              <a:latin typeface="Palatino Linotype"/>
              <a:cs typeface="Palatino Linotype"/>
            </a:endParaRPr>
          </a:p>
          <a:p>
            <a:pPr marL="0" indent="0" algn="just">
              <a:buNone/>
            </a:pPr>
            <a:r>
              <a:rPr lang="tr-TR" sz="1600" dirty="0" smtClean="0">
                <a:latin typeface="Palatino Linotype"/>
                <a:cs typeface="Palatino Linotype"/>
              </a:rPr>
              <a:t>Çünkü yasal güç, yasaların, yönetmeliklerin ya da organizasyonun </a:t>
            </a:r>
            <a:r>
              <a:rPr lang="tr-TR" sz="1600" dirty="0" err="1" smtClean="0">
                <a:latin typeface="Palatino Linotype"/>
                <a:cs typeface="Palatino Linotype"/>
              </a:rPr>
              <a:t>formal</a:t>
            </a:r>
            <a:r>
              <a:rPr lang="tr-TR" sz="1600" dirty="0" smtClean="0">
                <a:latin typeface="Palatino Linotype"/>
                <a:cs typeface="Palatino Linotype"/>
              </a:rPr>
              <a:t> yapısının kişiye verdiği gücü ifade eder.</a:t>
            </a:r>
            <a:endParaRPr lang="tr-TR" sz="16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12 14.53.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5999" y="1571872"/>
            <a:ext cx="3991893" cy="2708028"/>
          </a:xfrm>
          <a:prstGeom prst="rect">
            <a:avLst/>
          </a:prstGeom>
        </p:spPr>
      </p:pic>
      <p:pic>
        <p:nvPicPr>
          <p:cNvPr id="10" name="Content Placeholder 3" descr="Ekran Resmi 2015-09-21 23.02.30.png"/>
          <p:cNvPicPr>
            <a:picLocks noChangeAspect="1"/>
          </p:cNvPicPr>
          <p:nvPr/>
        </p:nvPicPr>
        <p:blipFill rotWithShape="1">
          <a:blip r:embed="rId4">
            <a:extLst>
              <a:ext uri="{28A0092B-C50C-407E-A947-70E740481C1C}">
                <a14:useLocalDpi xmlns:a14="http://schemas.microsoft.com/office/drawing/2010/main" val="0"/>
              </a:ext>
            </a:extLst>
          </a:blip>
          <a:srcRect t="-562" b="-193"/>
          <a:stretch/>
        </p:blipFill>
        <p:spPr>
          <a:xfrm>
            <a:off x="4825999" y="4279900"/>
            <a:ext cx="3991893" cy="1727200"/>
          </a:xfrm>
          <a:prstGeom prst="rect">
            <a:avLst/>
          </a:prstGeom>
        </p:spPr>
      </p:pic>
    </p:spTree>
    <p:extLst>
      <p:ext uri="{BB962C8B-B14F-4D97-AF65-F5344CB8AC3E}">
        <p14:creationId xmlns:p14="http://schemas.microsoft.com/office/powerpoint/2010/main" val="1273501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rgbClr val="002060"/>
                </a:solidFill>
                <a:latin typeface="Palatino Linotype"/>
                <a:cs typeface="Palatino Linotype"/>
              </a:rPr>
              <a:t>Zorlayıcı</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Güç</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025900" cy="2672516"/>
          </a:xfrm>
        </p:spPr>
        <p:txBody>
          <a:bodyPr>
            <a:normAutofit/>
          </a:bodyPr>
          <a:lstStyle/>
          <a:p>
            <a:pPr marL="0" indent="0" algn="just">
              <a:buNone/>
            </a:pPr>
            <a:r>
              <a:rPr lang="tr-TR" sz="1800" dirty="0">
                <a:latin typeface="Palatino Linotype"/>
                <a:cs typeface="Palatino Linotype"/>
              </a:rPr>
              <a:t>Zorlayıcı güç temelde korkutmaya dayanmaktadır. Korku yaratan faktörler oldukça çeşitlidir. Örgütlerde ise bu güç daha çok cezalandırmaya dayalı olarak kullanılan güç olarak algılanmalıdır. Belli bir bireyi cezalandırma hakkı önemli bir güç kaynağı olarak düşünülebilir. </a:t>
            </a:r>
            <a:endParaRPr lang="tr-TR" sz="18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Content Placeholder 3" descr="Ekran Resmi 2015-09-21 23.07.08.png"/>
          <p:cNvPicPr>
            <a:picLocks noChangeAspect="1"/>
          </p:cNvPicPr>
          <p:nvPr/>
        </p:nvPicPr>
        <p:blipFill rotWithShape="1">
          <a:blip r:embed="rId3">
            <a:extLst>
              <a:ext uri="{28A0092B-C50C-407E-A947-70E740481C1C}">
                <a14:useLocalDpi xmlns:a14="http://schemas.microsoft.com/office/drawing/2010/main" val="0"/>
              </a:ext>
            </a:extLst>
          </a:blip>
          <a:srcRect t="-649" b="-522"/>
          <a:stretch/>
        </p:blipFill>
        <p:spPr>
          <a:xfrm>
            <a:off x="4825999" y="1600200"/>
            <a:ext cx="3962401" cy="2672516"/>
          </a:xfrm>
          <a:prstGeom prst="rect">
            <a:avLst/>
          </a:prstGeom>
        </p:spPr>
      </p:pic>
      <p:sp>
        <p:nvSpPr>
          <p:cNvPr id="9" name="Content Placeholder 2"/>
          <p:cNvSpPr txBox="1">
            <a:spLocks/>
          </p:cNvSpPr>
          <p:nvPr/>
        </p:nvSpPr>
        <p:spPr>
          <a:xfrm>
            <a:off x="457201" y="4285416"/>
            <a:ext cx="8331199" cy="13787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sz="1800" dirty="0" smtClean="0">
                <a:latin typeface="Palatino Linotype"/>
                <a:cs typeface="Palatino Linotype"/>
              </a:rPr>
              <a:t>Zorlayıcı güç, bir örgüt hiyerarşisinde astların başarısızlıkları halinde baskı ve korku gibi olumsuz etkiler yapmaya dayanan cezalandırıcı niteliğe sahiptir. Zorlayıcı güç grup üyelerini belirli yönde bir davranışa yöneltmek için başvurulan maddi ve manevi zorlamaları ifade eder. </a:t>
            </a:r>
            <a:endParaRPr lang="tr-TR" sz="1800" dirty="0">
              <a:latin typeface="Palatino Linotype"/>
              <a:cs typeface="Palatino Linotype"/>
            </a:endParaRPr>
          </a:p>
        </p:txBody>
      </p:sp>
    </p:spTree>
    <p:extLst>
      <p:ext uri="{BB962C8B-B14F-4D97-AF65-F5344CB8AC3E}">
        <p14:creationId xmlns:p14="http://schemas.microsoft.com/office/powerpoint/2010/main" val="3694076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rgbClr val="002060"/>
                </a:solidFill>
                <a:latin typeface="Palatino Linotype"/>
                <a:cs typeface="Palatino Linotype"/>
              </a:rPr>
              <a:t>Ödüllendirme</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Gücü</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533900" cy="2672516"/>
          </a:xfrm>
        </p:spPr>
        <p:txBody>
          <a:bodyPr>
            <a:normAutofit lnSpcReduction="10000"/>
          </a:bodyPr>
          <a:lstStyle/>
          <a:p>
            <a:pPr marL="0" indent="0" algn="just">
              <a:buNone/>
            </a:pPr>
            <a:r>
              <a:rPr lang="tr-TR" sz="1800" dirty="0">
                <a:latin typeface="Palatino Linotype"/>
                <a:cs typeface="Palatino Linotype"/>
              </a:rPr>
              <a:t>Bireyin başkalarını bir ödül ya da teşvik edici eylemler ile davranışa yönlendirmesi için kullanılan güçtür. Bu güç türünde, yönetici veya lider konumundaki kişinin grup üyelerini </a:t>
            </a:r>
            <a:r>
              <a:rPr lang="tr-TR" sz="1800" b="1" dirty="0">
                <a:latin typeface="Palatino Linotype"/>
                <a:cs typeface="Palatino Linotype"/>
              </a:rPr>
              <a:t>ödüllendirmesi</a:t>
            </a:r>
            <a:r>
              <a:rPr lang="tr-TR" sz="1800" dirty="0">
                <a:latin typeface="Palatino Linotype"/>
                <a:cs typeface="Palatino Linotype"/>
              </a:rPr>
              <a:t> söz konusudur. Olumlu motivasyonun en etkili yoludur. Ücret artışı sağlama, terfi ettirme, daha fazla sorumluluk verme, daha iyi iş verme, statüyü değiştirme, övme gibi ödüllerin hepsi bu gücün kaynağıdır. </a:t>
            </a:r>
            <a:endParaRPr lang="tr-TR" sz="18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12 15.1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150" y="3977679"/>
            <a:ext cx="3441700" cy="2309866"/>
          </a:xfrm>
          <a:prstGeom prst="rect">
            <a:avLst/>
          </a:prstGeom>
        </p:spPr>
      </p:pic>
      <p:pic>
        <p:nvPicPr>
          <p:cNvPr id="10" name="Picture 9" descr="Ekran Resmi 2017-08-12 15.13.1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069" y="3968750"/>
            <a:ext cx="3937000" cy="2242595"/>
          </a:xfrm>
          <a:prstGeom prst="rect">
            <a:avLst/>
          </a:prstGeom>
        </p:spPr>
      </p:pic>
      <p:pic>
        <p:nvPicPr>
          <p:cNvPr id="11" name="Picture 10" descr="Ekran Resmi 2017-08-12 15.14.44.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4450" y="1460500"/>
            <a:ext cx="3937000" cy="2508250"/>
          </a:xfrm>
          <a:prstGeom prst="rect">
            <a:avLst/>
          </a:prstGeom>
        </p:spPr>
      </p:pic>
    </p:spTree>
    <p:extLst>
      <p:ext uri="{BB962C8B-B14F-4D97-AF65-F5344CB8AC3E}">
        <p14:creationId xmlns:p14="http://schemas.microsoft.com/office/powerpoint/2010/main" val="3198309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rgbClr val="002060"/>
                </a:solidFill>
                <a:latin typeface="Palatino Linotype"/>
                <a:cs typeface="Palatino Linotype"/>
              </a:rPr>
              <a:t>Karizmatik</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Güç</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57200" y="1460500"/>
            <a:ext cx="4724400" cy="4800600"/>
          </a:xfrm>
        </p:spPr>
        <p:txBody>
          <a:bodyPr>
            <a:normAutofit fontScale="92500" lnSpcReduction="20000"/>
          </a:bodyPr>
          <a:lstStyle/>
          <a:p>
            <a:pPr marL="0" indent="0" algn="just">
              <a:buNone/>
            </a:pPr>
            <a:r>
              <a:rPr lang="tr-TR" sz="1800" dirty="0">
                <a:latin typeface="Palatino Linotype"/>
                <a:cs typeface="Palatino Linotype"/>
              </a:rPr>
              <a:t>Karizma kelimesi köken olarak yunanca tanrı vergisi olan, olağan üstü çekiciliği bulunan ve başkalarını etkileme ve büyüleme yeteneği olarak ifade edilir. Bireyin görünüşü, konuşması, hal, hareket ve davranışları ile başkalarını etkileyebilme ve peşinden sürükleyebilme durumu karizmatik gücün bir göstergesidir</a:t>
            </a:r>
            <a:r>
              <a:rPr lang="tr-TR" sz="1800" dirty="0" smtClean="0">
                <a:latin typeface="Palatino Linotype"/>
                <a:cs typeface="Palatino Linotype"/>
              </a:rPr>
              <a:t>.</a:t>
            </a:r>
          </a:p>
          <a:p>
            <a:pPr marL="0" indent="0" algn="just">
              <a:buNone/>
            </a:pPr>
            <a:endParaRPr lang="tr-TR" sz="1800" dirty="0">
              <a:latin typeface="Palatino Linotype"/>
              <a:cs typeface="Palatino Linotype"/>
            </a:endParaRPr>
          </a:p>
          <a:p>
            <a:pPr marL="0" indent="0" algn="just">
              <a:buNone/>
            </a:pPr>
            <a:r>
              <a:rPr lang="tr-TR" sz="1800" dirty="0">
                <a:latin typeface="Palatino Linotype"/>
                <a:cs typeface="Palatino Linotype"/>
              </a:rPr>
              <a:t>Bu güç kaynağı doğrudan yönetici veya liderin kişiliği ile ilgilidir. Liderin kişiliğinin izleyicilere ilham verebilmesi, onların arzu ve ümitlerini dile getirebilmesi bu kaynağın temelidir. Bu da daha çok liderin kişisel özellikleri ve davranışları ile ilgilidir. Bilindiği üzere karizma çekiciliği ifade etmektedir. Grup içinde bazı kişiler, kendi kişilik özellikleri nedeniyle diğer kişiler üzerinde bir çeşit çekici etki yapabilecektir. Dolayısıyla grup üyelerini etkileme imkanına kavuşacaktır. Yönetici veya liderin astlar için çekici olması, astların lidere benzemeye itecektir. Bu da onları, lider tarafından daha kolaylıkla etkilenebilir hale </a:t>
            </a:r>
            <a:r>
              <a:rPr lang="tr-TR" sz="1800" dirty="0" smtClean="0">
                <a:latin typeface="Palatino Linotype"/>
                <a:cs typeface="Palatino Linotype"/>
              </a:rPr>
              <a:t>getirecektir. </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8-12 15.23.3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2750" y="1435099"/>
            <a:ext cx="3244850" cy="4623683"/>
          </a:xfrm>
          <a:prstGeom prst="rect">
            <a:avLst/>
          </a:prstGeom>
        </p:spPr>
      </p:pic>
    </p:spTree>
    <p:extLst>
      <p:ext uri="{BB962C8B-B14F-4D97-AF65-F5344CB8AC3E}">
        <p14:creationId xmlns:p14="http://schemas.microsoft.com/office/powerpoint/2010/main" val="23979065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dirty="0" err="1" smtClean="0">
                <a:solidFill>
                  <a:srgbClr val="002060"/>
                </a:solidFill>
                <a:latin typeface="Palatino Linotype"/>
                <a:cs typeface="Palatino Linotype"/>
              </a:rPr>
              <a:t>Bilgi</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ve</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Uzmanlık</a:t>
            </a:r>
            <a:r>
              <a:rPr lang="en-US" sz="2700" dirty="0" smtClean="0">
                <a:solidFill>
                  <a:srgbClr val="002060"/>
                </a:solidFill>
                <a:latin typeface="Palatino Linotype"/>
                <a:cs typeface="Palatino Linotype"/>
              </a:rPr>
              <a:t> </a:t>
            </a:r>
            <a:r>
              <a:rPr lang="en-US" sz="2700" dirty="0" err="1" smtClean="0">
                <a:solidFill>
                  <a:srgbClr val="002060"/>
                </a:solidFill>
                <a:latin typeface="Palatino Linotype"/>
                <a:cs typeface="Palatino Linotype"/>
              </a:rPr>
              <a:t>Gücü</a:t>
            </a:r>
            <a:endParaRPr lang="en-US" sz="2700" dirty="0">
              <a:solidFill>
                <a:srgbClr val="002060"/>
              </a:solidFill>
              <a:latin typeface="Palatino Linotype"/>
              <a:cs typeface="Palatino Linotype"/>
            </a:endParaRPr>
          </a:p>
        </p:txBody>
      </p:sp>
      <p:sp>
        <p:nvSpPr>
          <p:cNvPr id="3" name="Content Placeholder 2"/>
          <p:cNvSpPr>
            <a:spLocks noGrp="1"/>
          </p:cNvSpPr>
          <p:nvPr>
            <p:ph idx="1"/>
          </p:nvPr>
        </p:nvSpPr>
        <p:spPr>
          <a:xfrm>
            <a:off x="4051300" y="1231900"/>
            <a:ext cx="4787900" cy="3594100"/>
          </a:xfrm>
        </p:spPr>
        <p:txBody>
          <a:bodyPr>
            <a:noAutofit/>
          </a:bodyPr>
          <a:lstStyle/>
          <a:p>
            <a:pPr marL="0" indent="0" algn="just">
              <a:buNone/>
            </a:pPr>
            <a:r>
              <a:rPr lang="tr-TR" sz="1800" dirty="0" smtClean="0">
                <a:latin typeface="Palatino Linotype"/>
                <a:cs typeface="Palatino Linotype"/>
              </a:rPr>
              <a:t>Bilgi güçtür. Bazı </a:t>
            </a:r>
            <a:r>
              <a:rPr lang="tr-TR" sz="1800" dirty="0">
                <a:latin typeface="Palatino Linotype"/>
                <a:cs typeface="Palatino Linotype"/>
              </a:rPr>
              <a:t>kişiler sahip oldukları bilgi veya özel yetenekleri nedeniyle güç sahibi olarak görülmektedirler. </a:t>
            </a:r>
            <a:endParaRPr lang="tr-TR" sz="1800" dirty="0" smtClean="0">
              <a:latin typeface="Palatino Linotype"/>
              <a:cs typeface="Palatino Linotype"/>
            </a:endParaRPr>
          </a:p>
          <a:p>
            <a:pPr marL="0" indent="0" algn="just">
              <a:buNone/>
            </a:pPr>
            <a:endParaRPr lang="tr-TR" sz="1800" dirty="0" smtClean="0">
              <a:latin typeface="Palatino Linotype"/>
              <a:cs typeface="Palatino Linotype"/>
            </a:endParaRPr>
          </a:p>
          <a:p>
            <a:pPr marL="0" indent="0" algn="just">
              <a:buNone/>
            </a:pPr>
            <a:r>
              <a:rPr lang="tr-TR" sz="1800" dirty="0" smtClean="0">
                <a:latin typeface="Palatino Linotype"/>
                <a:cs typeface="Palatino Linotype"/>
              </a:rPr>
              <a:t>Uzmanlık gücü ise, </a:t>
            </a:r>
            <a:r>
              <a:rPr lang="tr-TR" sz="1800" dirty="0">
                <a:latin typeface="Palatino Linotype"/>
                <a:cs typeface="Palatino Linotype"/>
              </a:rPr>
              <a:t>örgütsel hiyerarşiden bağımsız olması nedeniyle oldukça önemlidir. Hiyerarşik düzeyi düşük olan bireyler de örgüt içinde sahip oldukları uzmanlık gücünü kullanarak daha üst kademelerde yer alan bireylere karşı bir güç uygulayabilirler</a:t>
            </a:r>
            <a:r>
              <a:rPr lang="tr-TR" sz="1800" dirty="0" smtClean="0">
                <a:latin typeface="Palatino Linotype"/>
                <a:cs typeface="Palatino Linotype"/>
              </a:rPr>
              <a:t>.</a:t>
            </a:r>
            <a:endParaRPr lang="tr-TR" sz="18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8-12 16.25.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899" y="1358900"/>
            <a:ext cx="3232085" cy="3238499"/>
          </a:xfrm>
          <a:prstGeom prst="rect">
            <a:avLst/>
          </a:prstGeom>
        </p:spPr>
      </p:pic>
      <p:sp>
        <p:nvSpPr>
          <p:cNvPr id="9" name="Content Placeholder 2"/>
          <p:cNvSpPr txBox="1">
            <a:spLocks/>
          </p:cNvSpPr>
          <p:nvPr/>
        </p:nvSpPr>
        <p:spPr>
          <a:xfrm>
            <a:off x="342900" y="5054600"/>
            <a:ext cx="8496300" cy="107266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tr-TR" sz="1800" dirty="0" smtClean="0">
                <a:latin typeface="Palatino Linotype"/>
                <a:cs typeface="Palatino Linotype"/>
              </a:rPr>
              <a:t>Bu güç kaynağı lider veya yöneticinin sahip olduğu bilgi ve tecrübe ile ilgilidir. Eğer bir yönetici bilgili veya tecrübeli olarak algılanıyorsa, o yönetici astlarını kolaylıkla etkileyebilecektir. </a:t>
            </a:r>
            <a:endParaRPr lang="tr-TR" sz="1800" dirty="0">
              <a:latin typeface="Palatino Linotype"/>
              <a:cs typeface="Palatino Linotype"/>
            </a:endParaRPr>
          </a:p>
        </p:txBody>
      </p:sp>
    </p:spTree>
    <p:extLst>
      <p:ext uri="{BB962C8B-B14F-4D97-AF65-F5344CB8AC3E}">
        <p14:creationId xmlns:p14="http://schemas.microsoft.com/office/powerpoint/2010/main" val="4265635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8CDFBA52-8924-4875-8F77-018A2332A8CD}" vid="{1D4D84F9-0274-47EC-81E0-496600AC042B}"/>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4246</TotalTime>
  <Words>1117</Words>
  <Application>Microsoft Office PowerPoint</Application>
  <PresentationFormat>Ekran Gösterisi (4:3)</PresentationFormat>
  <Paragraphs>113</Paragraphs>
  <Slides>15</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15</vt:i4>
      </vt:variant>
    </vt:vector>
  </HeadingPairs>
  <TitlesOfParts>
    <vt:vector size="24" baseType="lpstr">
      <vt:lpstr>ＭＳ Ｐゴシック</vt:lpstr>
      <vt:lpstr>Arial</vt:lpstr>
      <vt:lpstr>Calibri</vt:lpstr>
      <vt:lpstr>Palatino Linotype</vt:lpstr>
      <vt:lpstr>Trebuchet MS</vt:lpstr>
      <vt:lpstr>Wingdings</vt:lpstr>
      <vt:lpstr>Tema2</vt:lpstr>
      <vt:lpstr>1_Rics</vt:lpstr>
      <vt:lpstr>h.t.</vt:lpstr>
      <vt:lpstr>Yönetim ve Organizasyon</vt:lpstr>
      <vt:lpstr>İçindekiler</vt:lpstr>
      <vt:lpstr>Güç Nedir?</vt:lpstr>
      <vt:lpstr>Güç Kaynakları ve Türleri nelerdir?</vt:lpstr>
      <vt:lpstr>Yasal Güç</vt:lpstr>
      <vt:lpstr>Zorlayıcı Güç</vt:lpstr>
      <vt:lpstr>Ödüllendirme Gücü</vt:lpstr>
      <vt:lpstr>Karizmatik Güç</vt:lpstr>
      <vt:lpstr>Bilgi ve Uzmanlık Gücü</vt:lpstr>
      <vt:lpstr>Geleneksel Güç</vt:lpstr>
      <vt:lpstr>Yetki Nedir?</vt:lpstr>
      <vt:lpstr>Yetki Çeşitleri</vt:lpstr>
      <vt:lpstr>Yetki Devri</vt:lpstr>
      <vt:lpstr>Yetki Devri Süreci</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33</cp:revision>
  <dcterms:created xsi:type="dcterms:W3CDTF">2017-07-29T12:11:26Z</dcterms:created>
  <dcterms:modified xsi:type="dcterms:W3CDTF">2020-03-04T14:15:11Z</dcterms:modified>
</cp:coreProperties>
</file>