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83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081D-23E6-4E64-9EAD-0AD622C3B5C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85B3-BF1F-49CF-9058-FAA3DC324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5761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081D-23E6-4E64-9EAD-0AD622C3B5C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85B3-BF1F-49CF-9058-FAA3DC324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94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081D-23E6-4E64-9EAD-0AD622C3B5C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85B3-BF1F-49CF-9058-FAA3DC324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44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081D-23E6-4E64-9EAD-0AD622C3B5C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85B3-BF1F-49CF-9058-FAA3DC324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2658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081D-23E6-4E64-9EAD-0AD622C3B5C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85B3-BF1F-49CF-9058-FAA3DC324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9189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081D-23E6-4E64-9EAD-0AD622C3B5C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85B3-BF1F-49CF-9058-FAA3DC324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712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081D-23E6-4E64-9EAD-0AD622C3B5C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85B3-BF1F-49CF-9058-FAA3DC324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2276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081D-23E6-4E64-9EAD-0AD622C3B5C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85B3-BF1F-49CF-9058-FAA3DC324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412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081D-23E6-4E64-9EAD-0AD622C3B5C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85B3-BF1F-49CF-9058-FAA3DC324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7368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081D-23E6-4E64-9EAD-0AD622C3B5C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85B3-BF1F-49CF-9058-FAA3DC324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9717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081D-23E6-4E64-9EAD-0AD622C3B5C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85B3-BF1F-49CF-9058-FAA3DC324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4041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A081D-23E6-4E64-9EAD-0AD622C3B5C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485B3-BF1F-49CF-9058-FAA3DC324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925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materyal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Flecker</a:t>
            </a:r>
            <a:r>
              <a:rPr lang="tr-TR" dirty="0" smtClean="0"/>
              <a:t>, L. 2013. </a:t>
            </a:r>
            <a:r>
              <a:rPr lang="tr-TR" dirty="0" err="1" smtClean="0"/>
              <a:t>Costume</a:t>
            </a:r>
            <a:r>
              <a:rPr lang="tr-TR" dirty="0" smtClean="0"/>
              <a:t> </a:t>
            </a:r>
            <a:r>
              <a:rPr lang="tr-TR" dirty="0" err="1" smtClean="0"/>
              <a:t>Mounting</a:t>
            </a:r>
            <a:r>
              <a:rPr lang="tr-TR" dirty="0" smtClean="0"/>
              <a:t>. </a:t>
            </a:r>
            <a:r>
              <a:rPr lang="tr-TR" dirty="0" err="1" smtClean="0"/>
              <a:t>Routledge</a:t>
            </a:r>
            <a:r>
              <a:rPr lang="tr-TR" dirty="0" smtClean="0"/>
              <a:t>. </a:t>
            </a:r>
            <a:r>
              <a:rPr lang="tr-TR" dirty="0" err="1" smtClean="0"/>
              <a:t>Newyork</a:t>
            </a:r>
            <a:r>
              <a:rPr lang="tr-TR" dirty="0" smtClean="0"/>
              <a:t>, USA, p 260.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3649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Flecker</a:t>
            </a:r>
            <a:r>
              <a:rPr lang="tr-TR" dirty="0" smtClean="0"/>
              <a:t>, 2013:9</a:t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</p:nvPr>
        </p:nvGraphicFramePr>
        <p:xfrm>
          <a:off x="3689421" y="1825625"/>
          <a:ext cx="4813158" cy="43513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3024">
                  <a:extLst>
                    <a:ext uri="{9D8B030D-6E8A-4147-A177-3AD203B41FA5}">
                      <a16:colId xmlns:a16="http://schemas.microsoft.com/office/drawing/2014/main" val="1964412323"/>
                    </a:ext>
                  </a:extLst>
                </a:gridCol>
                <a:gridCol w="1203024">
                  <a:extLst>
                    <a:ext uri="{9D8B030D-6E8A-4147-A177-3AD203B41FA5}">
                      <a16:colId xmlns:a16="http://schemas.microsoft.com/office/drawing/2014/main" val="938125346"/>
                    </a:ext>
                  </a:extLst>
                </a:gridCol>
                <a:gridCol w="1203555">
                  <a:extLst>
                    <a:ext uri="{9D8B030D-6E8A-4147-A177-3AD203B41FA5}">
                      <a16:colId xmlns:a16="http://schemas.microsoft.com/office/drawing/2014/main" val="2981796090"/>
                    </a:ext>
                  </a:extLst>
                </a:gridCol>
                <a:gridCol w="1203555">
                  <a:extLst>
                    <a:ext uri="{9D8B030D-6E8A-4147-A177-3AD203B41FA5}">
                      <a16:colId xmlns:a16="http://schemas.microsoft.com/office/drawing/2014/main" val="2095123594"/>
                    </a:ext>
                  </a:extLst>
                </a:gridCol>
              </a:tblGrid>
              <a:tr h="150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Ticari adı (Birleşik krallık)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Ticari adı (ABD)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Tanımı, kullanım yeri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Temin edilen yer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extLst>
                  <a:ext uri="{0D108BD9-81ED-4DB2-BD59-A6C34878D82A}">
                    <a16:rowId xmlns:a16="http://schemas.microsoft.com/office/drawing/2014/main" val="4017483508"/>
                  </a:ext>
                </a:extLst>
              </a:tr>
              <a:tr h="600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Tamponsuz asitsiz kağıt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Tamponsuz asitsiz kağıt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Tekstilde kullanımı uygundur. Yaprak ve rulo halde satın alınabilir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Konservasyon tedarikçileri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extLst>
                  <a:ext uri="{0D108BD9-81ED-4DB2-BD59-A6C34878D82A}">
                    <a16:rowId xmlns:a16="http://schemas.microsoft.com/office/drawing/2014/main" val="732568806"/>
                  </a:ext>
                </a:extLst>
              </a:tr>
              <a:tr h="7502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Tamponsuz örümcek doku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Tamponsuz abaka lifi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Tekstilde kullanımı uygun yumuşak, yarı şeffaf dokuda. Yaprak ve rulo halde satın alınabilir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Konservasyon tedarikçileri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extLst>
                  <a:ext uri="{0D108BD9-81ED-4DB2-BD59-A6C34878D82A}">
                    <a16:rowId xmlns:a16="http://schemas.microsoft.com/office/drawing/2014/main" val="2088157723"/>
                  </a:ext>
                </a:extLst>
              </a:tr>
              <a:tr h="4501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Müze panosu, mukavva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Müze panosu, mukavva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%100 pamuktan yapılmış, konservas-yon özellikte mukavva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Konservasyon tedarikçileri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extLst>
                  <a:ext uri="{0D108BD9-81ED-4DB2-BD59-A6C34878D82A}">
                    <a16:rowId xmlns:a16="http://schemas.microsoft.com/office/drawing/2014/main" val="1598172224"/>
                  </a:ext>
                </a:extLst>
              </a:tr>
              <a:tr h="600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Reemay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Reemay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%100 bükümlü polyester lif. Farklı ağırlıkta, mukavvaya alternatif, dikişi kolay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Konservasyon tedarikçileri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extLst>
                  <a:ext uri="{0D108BD9-81ED-4DB2-BD59-A6C34878D82A}">
                    <a16:rowId xmlns:a16="http://schemas.microsoft.com/office/drawing/2014/main" val="3375254502"/>
                  </a:ext>
                </a:extLst>
              </a:tr>
              <a:tr h="4501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plaztazote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ABD’de daha azdır, yerine Ethafoam kull.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Dolgu malzemesi, destek ve </a:t>
                      </a:r>
                      <a:r>
                        <a:rPr lang="tr-TR" sz="800">
                          <a:effectLst/>
                        </a:rPr>
                        <a:t>paketlemede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Uzman ve Konservasyon tedarikçileri 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extLst>
                  <a:ext uri="{0D108BD9-81ED-4DB2-BD59-A6C34878D82A}">
                    <a16:rowId xmlns:a16="http://schemas.microsoft.com/office/drawing/2014/main" val="3027232817"/>
                  </a:ext>
                </a:extLst>
              </a:tr>
              <a:tr h="600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Ethafoam bulunmuyor yerine plaztazote kull.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Ethafoam?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Durağan, etkisiz, hafif polietilen köpük. Destek, paketleme, oymaya uygun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Konservasyon tedarikçileri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extLst>
                  <a:ext uri="{0D108BD9-81ED-4DB2-BD59-A6C34878D82A}">
                    <a16:rowId xmlns:a16="http://schemas.microsoft.com/office/drawing/2014/main" val="3019816447"/>
                  </a:ext>
                </a:extLst>
              </a:tr>
              <a:tr h="7502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Hexlite (alüminyum bal petek tabla)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Alüminyum bal petek tabla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Cam lifi yaprakları arasında sandviç gibi hazırlanmış alüminyum petek yapılı hafif tabla 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Uzman ve </a:t>
                      </a:r>
                      <a:r>
                        <a:rPr lang="tr-TR" sz="900" dirty="0" err="1">
                          <a:effectLst/>
                        </a:rPr>
                        <a:t>Konservasyon</a:t>
                      </a:r>
                      <a:r>
                        <a:rPr lang="tr-TR" sz="900" dirty="0">
                          <a:effectLst/>
                        </a:rPr>
                        <a:t> tedarikçileri</a:t>
                      </a:r>
                      <a:endParaRPr lang="tr-T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extLst>
                  <a:ext uri="{0D108BD9-81ED-4DB2-BD59-A6C34878D82A}">
                    <a16:rowId xmlns:a16="http://schemas.microsoft.com/office/drawing/2014/main" val="4094150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0037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Flecker</a:t>
            </a:r>
            <a:r>
              <a:rPr lang="tr-TR" dirty="0" smtClean="0"/>
              <a:t>, 2013:9</a:t>
            </a:r>
            <a:endParaRPr lang="tr-TR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7791006"/>
              </p:ext>
            </p:extLst>
          </p:nvPr>
        </p:nvGraphicFramePr>
        <p:xfrm>
          <a:off x="3689421" y="1825625"/>
          <a:ext cx="4813158" cy="46187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3024">
                  <a:extLst>
                    <a:ext uri="{9D8B030D-6E8A-4147-A177-3AD203B41FA5}">
                      <a16:colId xmlns:a16="http://schemas.microsoft.com/office/drawing/2014/main" val="1498868716"/>
                    </a:ext>
                  </a:extLst>
                </a:gridCol>
                <a:gridCol w="1203024">
                  <a:extLst>
                    <a:ext uri="{9D8B030D-6E8A-4147-A177-3AD203B41FA5}">
                      <a16:colId xmlns:a16="http://schemas.microsoft.com/office/drawing/2014/main" val="4067496308"/>
                    </a:ext>
                  </a:extLst>
                </a:gridCol>
                <a:gridCol w="1203555">
                  <a:extLst>
                    <a:ext uri="{9D8B030D-6E8A-4147-A177-3AD203B41FA5}">
                      <a16:colId xmlns:a16="http://schemas.microsoft.com/office/drawing/2014/main" val="2380710513"/>
                    </a:ext>
                  </a:extLst>
                </a:gridCol>
                <a:gridCol w="1203555">
                  <a:extLst>
                    <a:ext uri="{9D8B030D-6E8A-4147-A177-3AD203B41FA5}">
                      <a16:colId xmlns:a16="http://schemas.microsoft.com/office/drawing/2014/main" val="3422767543"/>
                    </a:ext>
                  </a:extLst>
                </a:gridCol>
              </a:tblGrid>
              <a:tr h="150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Ticari adı (Birleşik krallık)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Ticari adı (ABD)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Tanımı, kullanım yeri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Temin edilen yer</a:t>
                      </a:r>
                      <a:endParaRPr lang="tr-T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63" marR="57363" marT="0" marB="0"/>
                </a:tc>
                <a:extLst>
                  <a:ext uri="{0D108BD9-81ED-4DB2-BD59-A6C34878D82A}">
                    <a16:rowId xmlns:a16="http://schemas.microsoft.com/office/drawing/2014/main" val="1004537771"/>
                  </a:ext>
                </a:extLst>
              </a:tr>
              <a:tr h="600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Cotton duck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Cotton duck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Ağır pamuk kumaş, sağlam destek materyali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Standart kumaş tedarikçileri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9177672"/>
                  </a:ext>
                </a:extLst>
              </a:tr>
              <a:tr h="7502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Patiska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Patiska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İyi kalite, ince-hafif dokuma pamuk kumaş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Standart kumaş tedarikçileri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0961949"/>
                  </a:ext>
                </a:extLst>
              </a:tr>
              <a:tr h="4501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Müslin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Peynir bezi, tülbent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Gevşek dokuma, pamuk kumaş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Standart kumaş tedarikçileri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5287397"/>
                  </a:ext>
                </a:extLst>
              </a:tr>
              <a:tr h="600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Pamuk çarşaflık kumaş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Pamuk çarşaflık kumaş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Orta ağırlıkta %100 pamuk, geniş enli kull.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Standart kumaş tedarikçileri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339562"/>
                  </a:ext>
                </a:extLst>
              </a:tr>
              <a:tr h="4501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Polycotton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Pamuk polyester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Orta ağırlıkta, pahalı olmayan pamuk-pol- yester karışımı kumaş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Standart kumaş tedarikçileri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9084086"/>
                  </a:ext>
                </a:extLst>
              </a:tr>
              <a:tr h="600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Pamuk jarse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Pamuk stockinette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Örme pamuk kumaş, doğal elastikiyet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Standart kumaş tedarikçileri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9393078"/>
                  </a:ext>
                </a:extLst>
              </a:tr>
              <a:tr h="7502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Külotlu çorap- tayt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Külotlu çorap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Standart naylon çorap, destek amacıyla büyük beden kullanılır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Standart giyim mağazaları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9703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7601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3218815" y="2655887"/>
          <a:ext cx="5754370" cy="26908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8275">
                  <a:extLst>
                    <a:ext uri="{9D8B030D-6E8A-4147-A177-3AD203B41FA5}">
                      <a16:colId xmlns:a16="http://schemas.microsoft.com/office/drawing/2014/main" val="1627616443"/>
                    </a:ext>
                  </a:extLst>
                </a:gridCol>
                <a:gridCol w="1438275">
                  <a:extLst>
                    <a:ext uri="{9D8B030D-6E8A-4147-A177-3AD203B41FA5}">
                      <a16:colId xmlns:a16="http://schemas.microsoft.com/office/drawing/2014/main" val="3684125926"/>
                    </a:ext>
                  </a:extLst>
                </a:gridCol>
                <a:gridCol w="1438910">
                  <a:extLst>
                    <a:ext uri="{9D8B030D-6E8A-4147-A177-3AD203B41FA5}">
                      <a16:colId xmlns:a16="http://schemas.microsoft.com/office/drawing/2014/main" val="1573144036"/>
                    </a:ext>
                  </a:extLst>
                </a:gridCol>
                <a:gridCol w="1438910">
                  <a:extLst>
                    <a:ext uri="{9D8B030D-6E8A-4147-A177-3AD203B41FA5}">
                      <a16:colId xmlns:a16="http://schemas.microsoft.com/office/drawing/2014/main" val="108726996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Arşiv pva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Arşiv pva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Suda çözünen yapıştırıcı, tekstiller için uygun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Konservasyon tedarikçileri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39655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Sıcak eriyik tutkal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Arşiv sıcak eriyik tutkal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Plastazote ve ethofoam ile kullanım için uygun yapıştırıcı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Konservasyon tedarikçileri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522934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Buğday nişastası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Buğday nişastası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Buğday nişastası tozudur, su ile karışımda nişasta macunu elde edilir. Nişasta, mantar ve gümüşbalığı böceği için çekicidir. Kuru ve stabil ortamlarda kullanımı uygundur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err="1">
                          <a:effectLst/>
                        </a:rPr>
                        <a:t>Konservasyon</a:t>
                      </a:r>
                      <a:r>
                        <a:rPr lang="tr-TR" sz="1100" dirty="0">
                          <a:effectLst/>
                        </a:rPr>
                        <a:t> ve kimyasal tedarikçileri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864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7992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376</Words>
  <Application>Microsoft Office PowerPoint</Application>
  <PresentationFormat>Geniş ekran</PresentationFormat>
  <Paragraphs>80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Teması</vt:lpstr>
      <vt:lpstr>materyal</vt:lpstr>
      <vt:lpstr>Flecker, 2013:9 </vt:lpstr>
      <vt:lpstr>Flecker, 2013:9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materyal</dc:title>
  <dc:creator>gsf</dc:creator>
  <cp:lastModifiedBy>gsf</cp:lastModifiedBy>
  <cp:revision>2</cp:revision>
  <dcterms:created xsi:type="dcterms:W3CDTF">2020-05-10T12:20:01Z</dcterms:created>
  <dcterms:modified xsi:type="dcterms:W3CDTF">2020-05-10T12:33:28Z</dcterms:modified>
</cp:coreProperties>
</file>