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F0937-12CC-4C1E-8051-4DF58C02C6BE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87783-FB94-48B2-AB19-17533AD904D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tr-TR" smtClean="0">
                <a:ea typeface="ＭＳ Ｐゴシック" charset="-128"/>
              </a:rPr>
              <a:t>ile orantılı olarak konsantre ediliyor</a:t>
            </a:r>
          </a:p>
          <a:p>
            <a:endParaRPr lang="tr-TR" smtClean="0">
              <a:ea typeface="ＭＳ Ｐゴシック" charset="-128"/>
            </a:endParaRPr>
          </a:p>
          <a:p>
            <a:endParaRPr lang="tr-TR" smtClean="0">
              <a:ea typeface="ＭＳ Ｐゴシック" charset="-128"/>
            </a:endParaRPr>
          </a:p>
        </p:txBody>
      </p:sp>
      <p:sp>
        <p:nvSpPr>
          <p:cNvPr id="8294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DC18B4-1E6D-4F34-A240-5C99918576A9}" type="slidenum">
              <a:rPr lang="tr-TR" smtClean="0"/>
              <a:pPr/>
              <a:t>36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3A6F-4F10-4143-8E6B-DF8BE3D1CF58}" type="datetimeFigureOut">
              <a:rPr lang="tr-TR" smtClean="0"/>
              <a:t>03.07.2017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62827-439D-4601-8D06-106B9735B1C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43813" cy="14255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Ürogenital Sistemde Nükleer Tıp Uygulamaları </a:t>
            </a:r>
            <a:br>
              <a:rPr lang="tr-TR" b="1" smtClean="0">
                <a:solidFill>
                  <a:srgbClr val="E75C01"/>
                </a:solidFill>
                <a:ea typeface="ＭＳ Ｐゴシック" charset="-128"/>
              </a:rPr>
            </a:br>
            <a:r>
              <a:rPr lang="tr-TR" sz="2700" b="1" smtClean="0">
                <a:solidFill>
                  <a:schemeClr val="accent1"/>
                </a:solidFill>
                <a:ea typeface="ＭＳ Ｐゴシック" charset="-128"/>
              </a:rPr>
              <a:t>Renal görüntüleme</a:t>
            </a:r>
            <a:endParaRPr lang="tr-TR" sz="2700" smtClean="0">
              <a:solidFill>
                <a:schemeClr val="accent1"/>
              </a:solidFill>
              <a:ea typeface="ＭＳ Ｐゴシック" charset="-128"/>
            </a:endParaRPr>
          </a:p>
        </p:txBody>
      </p:sp>
      <p:sp>
        <p:nvSpPr>
          <p:cNvPr id="4198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zh-TW" smtClean="0">
              <a:ea typeface="ＭＳ Ｐゴシック" charset="-128"/>
            </a:endParaRP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Glomerul</a:t>
            </a:r>
            <a:r>
              <a:rPr lang="tr-TR" altLang="zh-TW" smtClean="0">
                <a:ea typeface="ＭＳ Ｐゴシック" charset="-128"/>
              </a:rPr>
              <a:t>e</a:t>
            </a:r>
            <a:r>
              <a:rPr lang="en-US" altLang="zh-TW" smtClean="0">
                <a:ea typeface="ＭＳ Ｐゴシック" charset="-128"/>
              </a:rPr>
              <a:t>r </a:t>
            </a:r>
            <a:r>
              <a:rPr lang="tr-TR" altLang="zh-TW" smtClean="0">
                <a:ea typeface="ＭＳ Ｐゴシック" charset="-128"/>
              </a:rPr>
              <a:t>ajanlar</a:t>
            </a:r>
            <a:r>
              <a:rPr lang="en-US" altLang="zh-TW" smtClean="0">
                <a:ea typeface="ＭＳ Ｐゴシック" charset="-128"/>
              </a:rPr>
              <a:t> : </a:t>
            </a:r>
            <a:r>
              <a:rPr lang="en-US" altLang="zh-TW" baseline="30000" smtClean="0">
                <a:ea typeface="ＭＳ Ｐゴシック" charset="-128"/>
              </a:rPr>
              <a:t>99m</a:t>
            </a:r>
            <a:r>
              <a:rPr lang="en-US" altLang="zh-TW" smtClean="0">
                <a:ea typeface="ＭＳ Ｐゴシック" charset="-128"/>
              </a:rPr>
              <a:t>Tc-DTPA</a:t>
            </a: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T</a:t>
            </a:r>
            <a:r>
              <a:rPr lang="tr-TR" altLang="zh-TW" smtClean="0">
                <a:ea typeface="ＭＳ Ｐゴシック" charset="-128"/>
              </a:rPr>
              <a:t>ü</a:t>
            </a:r>
            <a:r>
              <a:rPr lang="en-US" altLang="zh-TW" smtClean="0">
                <a:ea typeface="ＭＳ Ｐゴシック" charset="-128"/>
              </a:rPr>
              <a:t>b</a:t>
            </a:r>
            <a:r>
              <a:rPr lang="tr-TR" altLang="zh-TW" smtClean="0">
                <a:ea typeface="ＭＳ Ｐゴシック" charset="-128"/>
              </a:rPr>
              <a:t>e</a:t>
            </a:r>
            <a:r>
              <a:rPr lang="en-US" altLang="zh-TW" smtClean="0">
                <a:ea typeface="ＭＳ Ｐゴシック" charset="-128"/>
              </a:rPr>
              <a:t>l</a:t>
            </a:r>
            <a:r>
              <a:rPr lang="tr-TR" altLang="zh-TW" smtClean="0">
                <a:ea typeface="ＭＳ Ｐゴシック" charset="-128"/>
              </a:rPr>
              <a:t>e</a:t>
            </a:r>
            <a:r>
              <a:rPr lang="en-US" altLang="zh-TW" smtClean="0">
                <a:ea typeface="ＭＳ Ｐゴシック" charset="-128"/>
              </a:rPr>
              <a:t>r</a:t>
            </a:r>
            <a:r>
              <a:rPr lang="tr-TR" altLang="zh-TW" smtClean="0">
                <a:ea typeface="ＭＳ Ｐゴシック" charset="-128"/>
              </a:rPr>
              <a:t> ajanlar</a:t>
            </a:r>
            <a:r>
              <a:rPr lang="en-US" altLang="zh-TW" smtClean="0">
                <a:ea typeface="ＭＳ Ｐゴシック" charset="-128"/>
              </a:rPr>
              <a:t> : </a:t>
            </a:r>
            <a:r>
              <a:rPr lang="en-US" altLang="zh-TW" baseline="30000" smtClean="0">
                <a:ea typeface="ＭＳ Ｐゴシック" charset="-128"/>
              </a:rPr>
              <a:t>99m</a:t>
            </a:r>
            <a:r>
              <a:rPr lang="en-US" altLang="zh-TW" smtClean="0">
                <a:ea typeface="ＭＳ Ｐゴシック" charset="-128"/>
              </a:rPr>
              <a:t>Tc-MAG3</a:t>
            </a:r>
          </a:p>
          <a:p>
            <a:pPr eaLnBrk="1" hangingPunct="1"/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orti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al </a:t>
            </a:r>
            <a:r>
              <a:rPr lang="tr-TR" altLang="zh-TW" smtClean="0">
                <a:ea typeface="ＭＳ Ｐゴシック" charset="-128"/>
              </a:rPr>
              <a:t>ajanlar</a:t>
            </a:r>
            <a:r>
              <a:rPr lang="en-US" altLang="zh-TW" smtClean="0">
                <a:ea typeface="ＭＳ Ｐゴシック" charset="-128"/>
              </a:rPr>
              <a:t> : </a:t>
            </a:r>
            <a:r>
              <a:rPr lang="en-US" altLang="zh-TW" baseline="30000" smtClean="0">
                <a:ea typeface="ＭＳ Ｐゴシック" charset="-128"/>
              </a:rPr>
              <a:t>99m</a:t>
            </a:r>
            <a:r>
              <a:rPr lang="en-US" altLang="zh-TW" smtClean="0">
                <a:ea typeface="ＭＳ Ｐゴシック" charset="-128"/>
              </a:rPr>
              <a:t>Tc-DMSA</a:t>
            </a: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Di</a:t>
            </a:r>
            <a:r>
              <a:rPr lang="tr-TR" altLang="zh-TW" smtClean="0">
                <a:ea typeface="ＭＳ Ｐゴシック" charset="-128"/>
              </a:rPr>
              <a:t>ü</a:t>
            </a:r>
            <a:r>
              <a:rPr lang="en-US" altLang="zh-TW" smtClean="0">
                <a:ea typeface="ＭＳ Ｐゴシック" charset="-128"/>
              </a:rPr>
              <a:t>reti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 renogra</a:t>
            </a:r>
            <a:r>
              <a:rPr lang="tr-TR" altLang="zh-TW" smtClean="0">
                <a:ea typeface="ＭＳ Ｐゴシック" charset="-128"/>
              </a:rPr>
              <a:t>fi</a:t>
            </a:r>
            <a:endParaRPr lang="en-US" altLang="zh-TW" smtClean="0">
              <a:ea typeface="ＭＳ Ｐゴシック" charset="-128"/>
            </a:endParaRPr>
          </a:p>
          <a:p>
            <a:pPr eaLnBrk="1" hangingPunct="1"/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aptopril renogra</a:t>
            </a:r>
            <a:r>
              <a:rPr lang="tr-TR" altLang="zh-TW" smtClean="0">
                <a:ea typeface="ＭＳ Ｐゴシック" charset="-128"/>
              </a:rPr>
              <a:t>fi</a:t>
            </a:r>
            <a:endParaRPr lang="en-US" altLang="zh-TW" smtClean="0">
              <a:ea typeface="ＭＳ Ｐゴシック" charset="-128"/>
            </a:endParaRPr>
          </a:p>
          <a:p>
            <a:pPr eaLnBrk="1" hangingPunct="1"/>
            <a:endParaRPr lang="tr-TR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026" descr="D:\CLERK專用\teching image\bo1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71475"/>
            <a:ext cx="76866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</a:p>
        </p:txBody>
      </p:sp>
      <p:sp>
        <p:nvSpPr>
          <p:cNvPr id="5222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altLang="zh-TW" smtClean="0">
              <a:ea typeface="ＭＳ Ｐゴシック" charset="-128"/>
            </a:endParaRPr>
          </a:p>
          <a:p>
            <a:pPr eaLnBrk="1" hangingPunct="1"/>
            <a:endParaRPr lang="tr-TR" altLang="zh-TW" smtClean="0">
              <a:ea typeface="ＭＳ Ｐゴシック" charset="-128"/>
            </a:endParaRP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Perf</a:t>
            </a:r>
            <a:r>
              <a:rPr lang="tr-TR" altLang="zh-TW" smtClean="0">
                <a:ea typeface="ＭＳ Ｐゴシック" charset="-128"/>
              </a:rPr>
              <a:t>üzyon ajanları</a:t>
            </a:r>
            <a:r>
              <a:rPr lang="en-US" altLang="zh-TW" smtClean="0">
                <a:ea typeface="ＭＳ Ｐゴシック" charset="-128"/>
              </a:rPr>
              <a:t> : </a:t>
            </a:r>
            <a:r>
              <a:rPr lang="en-US" altLang="zh-TW" baseline="30000" smtClean="0">
                <a:ea typeface="ＭＳ Ｐゴシック" charset="-128"/>
              </a:rPr>
              <a:t>99m</a:t>
            </a:r>
            <a:r>
              <a:rPr lang="en-US" altLang="zh-TW" smtClean="0">
                <a:ea typeface="ＭＳ Ｐゴシック" charset="-128"/>
              </a:rPr>
              <a:t>Tc-MIBI, </a:t>
            </a:r>
            <a:r>
              <a:rPr lang="en-US" altLang="zh-TW" baseline="30000" smtClean="0">
                <a:ea typeface="ＭＳ Ｐゴシック" charset="-128"/>
              </a:rPr>
              <a:t>201</a:t>
            </a:r>
            <a:r>
              <a:rPr lang="en-US" altLang="zh-TW" smtClean="0">
                <a:ea typeface="ＭＳ Ｐゴシック" charset="-128"/>
              </a:rPr>
              <a:t>Tl</a:t>
            </a: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Viabilit</a:t>
            </a:r>
            <a:r>
              <a:rPr lang="tr-TR" altLang="zh-TW" smtClean="0">
                <a:ea typeface="ＭＳ Ｐゴシック" charset="-128"/>
              </a:rPr>
              <a:t>e</a:t>
            </a:r>
            <a:r>
              <a:rPr lang="en-US" altLang="zh-TW" smtClean="0">
                <a:ea typeface="ＭＳ Ｐゴシック" charset="-128"/>
              </a:rPr>
              <a:t> a</a:t>
            </a:r>
            <a:r>
              <a:rPr lang="tr-TR" altLang="zh-TW" smtClean="0">
                <a:ea typeface="ＭＳ Ｐゴシック" charset="-128"/>
              </a:rPr>
              <a:t>janları</a:t>
            </a:r>
            <a:r>
              <a:rPr lang="en-US" altLang="zh-TW" smtClean="0">
                <a:ea typeface="ＭＳ Ｐゴシック" charset="-128"/>
              </a:rPr>
              <a:t> : </a:t>
            </a:r>
            <a:r>
              <a:rPr lang="en-US" altLang="zh-TW" baseline="30000" smtClean="0">
                <a:ea typeface="ＭＳ Ｐゴシック" charset="-128"/>
              </a:rPr>
              <a:t>18</a:t>
            </a:r>
            <a:r>
              <a:rPr lang="en-US" altLang="zh-TW" smtClean="0">
                <a:ea typeface="ＭＳ Ｐゴシック" charset="-128"/>
              </a:rPr>
              <a:t>FDG, </a:t>
            </a:r>
            <a:r>
              <a:rPr lang="en-US" altLang="zh-TW" baseline="30000" smtClean="0">
                <a:ea typeface="ＭＳ Ｐゴシック" charset="-128"/>
              </a:rPr>
              <a:t>201</a:t>
            </a:r>
            <a:r>
              <a:rPr lang="en-US" altLang="zh-TW" smtClean="0">
                <a:ea typeface="ＭＳ Ｐゴシック" charset="-128"/>
              </a:rPr>
              <a:t>Tl</a:t>
            </a: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Multi-gated cardiac function (MUGA): </a:t>
            </a:r>
            <a:r>
              <a:rPr lang="en-US" altLang="zh-TW" baseline="30000" smtClean="0">
                <a:ea typeface="ＭＳ Ｐゴシック" charset="-128"/>
              </a:rPr>
              <a:t>99m</a:t>
            </a:r>
            <a:r>
              <a:rPr lang="en-US" altLang="zh-TW" smtClean="0">
                <a:ea typeface="ＭＳ Ｐゴシック" charset="-128"/>
              </a:rPr>
              <a:t>Tc-RBCs</a:t>
            </a:r>
          </a:p>
          <a:p>
            <a:pPr eaLnBrk="1" hangingPunct="1"/>
            <a:r>
              <a:rPr lang="en-US" altLang="zh-TW" smtClean="0">
                <a:ea typeface="ＭＳ Ｐゴシック" charset="-128"/>
              </a:rPr>
              <a:t>Infar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t a</a:t>
            </a:r>
            <a:r>
              <a:rPr lang="tr-TR" altLang="zh-TW" smtClean="0">
                <a:ea typeface="ＭＳ Ｐゴシック" charset="-128"/>
              </a:rPr>
              <a:t>janları</a:t>
            </a:r>
            <a:r>
              <a:rPr lang="en-US" altLang="zh-TW" smtClean="0">
                <a:ea typeface="ＭＳ Ｐゴシック" charset="-128"/>
              </a:rPr>
              <a:t> : </a:t>
            </a:r>
            <a:r>
              <a:rPr lang="en-US" altLang="zh-TW" baseline="30000" smtClean="0">
                <a:ea typeface="ＭＳ Ｐゴシック" charset="-128"/>
              </a:rPr>
              <a:t>99m</a:t>
            </a:r>
            <a:r>
              <a:rPr lang="en-US" altLang="zh-TW" smtClean="0">
                <a:ea typeface="ＭＳ Ｐゴシック" charset="-128"/>
              </a:rPr>
              <a:t>Tc-pyrophosphate</a:t>
            </a:r>
          </a:p>
          <a:p>
            <a:pPr eaLnBrk="1" hangingPunct="1">
              <a:buFont typeface="Wingdings" pitchFamily="2" charset="2"/>
              <a:buNone/>
            </a:pPr>
            <a:endParaRPr lang="tr-TR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Başlık"/>
          <p:cNvSpPr>
            <a:spLocks noGrp="1"/>
          </p:cNvSpPr>
          <p:nvPr>
            <p:ph type="title"/>
          </p:nvPr>
        </p:nvSpPr>
        <p:spPr>
          <a:xfrm>
            <a:off x="468313" y="765175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ea typeface="ＭＳ Ｐゴシック" charset="-128"/>
              </a:rPr>
              <a:t>Radyonüklid ventrikülografi (MUGA)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Eritrositler işaretlenerek kan havuzu görüntülenir.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Duvar hareketleri değerlendirilir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Akinezi, hipokinezi, normokinezi, diskinezi vb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LVEF</a:t>
            </a:r>
            <a:r>
              <a:rPr lang="en-US" altLang="en-US" smtClean="0">
                <a:ea typeface="ＭＳ Ｐゴシック" charset="-128"/>
              </a:rPr>
              <a:t>’</a:t>
            </a:r>
            <a:r>
              <a:rPr lang="en-US" smtClean="0">
                <a:ea typeface="ＭＳ Ｐゴシック" charset="-128"/>
              </a:rPr>
              <a:t>si hesaplanır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D:\CLERK專用\teching image\muga01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71475"/>
            <a:ext cx="76866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55299" name="2 İçerik Yer Tutucusu"/>
          <p:cNvSpPr>
            <a:spLocks noGrp="1"/>
          </p:cNvSpPr>
          <p:nvPr>
            <p:ph idx="1"/>
          </p:nvPr>
        </p:nvSpPr>
        <p:spPr>
          <a:xfrm>
            <a:off x="468313" y="1484313"/>
            <a:ext cx="7704137" cy="51133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sz="2000" b="1" smtClean="0">
                <a:ea typeface="ＭＳ Ｐゴシック" charset="-128"/>
              </a:rPr>
              <a:t>MPS nedir?</a:t>
            </a:r>
          </a:p>
          <a:p>
            <a:pPr algn="just" eaLnBrk="1" hangingPunct="1">
              <a:lnSpc>
                <a:spcPct val="80000"/>
              </a:lnSpc>
            </a:pPr>
            <a:r>
              <a:rPr lang="tr-TR" sz="2000" smtClean="0">
                <a:ea typeface="ＭＳ Ｐゴシック" charset="-128"/>
              </a:rPr>
              <a:t>Radyoaktif madde kullanılarak  myokardın  fonksiyonel olarak görüntülenmesi işlemidir.</a:t>
            </a:r>
          </a:p>
          <a:p>
            <a:pPr lvl="1" eaLnBrk="1" hangingPunct="1"/>
            <a:r>
              <a:rPr lang="en-US" sz="2000" smtClean="0">
                <a:ea typeface="ＭＳ Ｐゴシック" charset="-128"/>
              </a:rPr>
              <a:t>En sık başvurulan yöntem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Planar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SPECT</a:t>
            </a:r>
          </a:p>
          <a:p>
            <a:pPr lvl="2" eaLnBrk="1" hangingPunct="1"/>
            <a:r>
              <a:rPr lang="en-US" sz="2000" smtClean="0">
                <a:ea typeface="ＭＳ Ｐゴシック" charset="-128"/>
              </a:rPr>
              <a:t>Gated SPECT</a:t>
            </a:r>
            <a:endParaRPr lang="tr-TR" sz="2000" smtClean="0">
              <a:ea typeface="ＭＳ Ｐゴシック" charset="-12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000" b="1" smtClean="0">
                <a:ea typeface="ＭＳ Ｐゴシック" charset="-128"/>
              </a:rPr>
              <a:t>Radyofarmasötik: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2000" smtClean="0">
                <a:ea typeface="ＭＳ Ｐゴシック" charset="-128"/>
              </a:rPr>
              <a:t>Miyokard perfüzyon ajanları 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nl-NL" sz="2000" smtClean="0">
                <a:ea typeface="ＭＳ Ｐゴシック" charset="-128"/>
              </a:rPr>
              <a:t>Talyum-201, Tc-99m MIBI, Tc-99m tetrofosmin</a:t>
            </a:r>
            <a:endParaRPr lang="tr-TR" sz="2000" smtClean="0">
              <a:ea typeface="ＭＳ Ｐゴシック" charset="-128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tr-TR" sz="2000" b="1" smtClean="0">
                <a:ea typeface="ＭＳ Ｐゴシック" charset="-128"/>
              </a:rPr>
              <a:t>Yöntem: </a:t>
            </a:r>
            <a:r>
              <a:rPr lang="tr-TR" sz="2000" smtClean="0">
                <a:ea typeface="ＭＳ Ｐゴシック" charset="-128"/>
              </a:rPr>
              <a:t>iki aşamalı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2000" smtClean="0">
                <a:ea typeface="ＭＳ Ｐゴシック" charset="-128"/>
              </a:rPr>
              <a:t>Stres: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tr-TR" sz="2000" smtClean="0">
                <a:ea typeface="ＭＳ Ｐゴシック" charset="-128"/>
              </a:rPr>
              <a:t>Egzersiz: efor bandı</a:t>
            </a:r>
          </a:p>
          <a:p>
            <a:pPr lvl="2" algn="just" eaLnBrk="1" hangingPunct="1">
              <a:lnSpc>
                <a:spcPct val="80000"/>
              </a:lnSpc>
            </a:pPr>
            <a:r>
              <a:rPr lang="tr-TR" sz="2000" smtClean="0">
                <a:ea typeface="ＭＳ Ｐゴシック" charset="-128"/>
              </a:rPr>
              <a:t>Farmakolojik stres: dipiridamol, adenozin, dobutamin vb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tr-TR" sz="2000" smtClean="0">
                <a:ea typeface="ＭＳ Ｐゴシック" charset="-128"/>
              </a:rPr>
              <a:t>Rest: istirahat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20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Talyum-201: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Hücre düzeyinde Na –K ATPase pompası ile miyokard hücresine girer.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Kandan ilk geçişte % 85 i canlı miyokard hücreleri tarafından tutulur.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Kapiller kan akımını yansıtır.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Miyokard hücresi ile vasküler kan havuzu arasında sürekli değiş tokuş </a:t>
            </a:r>
            <a:r>
              <a:rPr lang="en-US" b="1" u="sng" smtClean="0">
                <a:ea typeface="ＭＳ Ｐゴシック" charset="-128"/>
              </a:rPr>
              <a:t>redistrübüsyona</a:t>
            </a:r>
            <a:r>
              <a:rPr lang="en-US" smtClean="0">
                <a:ea typeface="ＭＳ Ｐゴシック" charset="-128"/>
              </a:rPr>
              <a:t> neden olur. Hücre içindeki Tl 201 hücreyi terk ederken yerine kan havuzundaki Tl 201 girer. </a:t>
            </a: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ea typeface="ＭＳ Ｐゴシック" charset="-128"/>
              </a:rPr>
              <a:t>Tc-99m Sestamibi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İzonitrillerden lipofilik katyonik ajan.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Lipofilik olduğu için kandan miyokard hücresine difüze olur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 Hücre içerisinde negatif transmembran potansiyeli ile mitokondride kalır.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Kandan ilk geçişte % 60 canlı miyokard hücreleri tarafından tutulur. </a:t>
            </a:r>
          </a:p>
          <a:p>
            <a:pPr lvl="1" eaLnBrk="1" hangingPunct="1"/>
            <a:r>
              <a:rPr lang="en-US" smtClean="0">
                <a:ea typeface="ＭＳ Ｐゴシック" charset="-128"/>
              </a:rPr>
              <a:t>Kandan klirensi uzun sürer. Bu nedenle görüntüleme daha geç yapılabilir. </a:t>
            </a:r>
          </a:p>
          <a:p>
            <a:pPr lvl="1" eaLnBrk="1" hangingPunct="1"/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1143000"/>
          </a:xfrm>
        </p:spPr>
        <p:txBody>
          <a:bodyPr/>
          <a:lstStyle/>
          <a:p>
            <a:pPr eaLnBrk="1" hangingPunct="1"/>
            <a:r>
              <a:rPr lang="tr-TR" sz="2000" smtClean="0">
                <a:solidFill>
                  <a:srgbClr val="E75C01"/>
                </a:solidFill>
                <a:ea typeface="ＭＳ Ｐゴシック" charset="-128"/>
              </a:rPr>
              <a:t>Myokard Perfüzyon SPECT görüntüleme ile oluşturulan tomografik kesitler.</a:t>
            </a:r>
          </a:p>
        </p:txBody>
      </p:sp>
      <p:sp>
        <p:nvSpPr>
          <p:cNvPr id="5837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1675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28600"/>
            <a:ext cx="7342187" cy="1143000"/>
          </a:xfrm>
        </p:spPr>
        <p:txBody>
          <a:bodyPr/>
          <a:lstStyle/>
          <a:p>
            <a:pPr eaLnBrk="1" hangingPunct="1"/>
            <a:r>
              <a:rPr lang="tr-TR" sz="3600" smtClean="0">
                <a:solidFill>
                  <a:srgbClr val="E75C01"/>
                </a:solidFill>
                <a:ea typeface="ＭＳ Ｐゴシック" charset="-128"/>
              </a:rPr>
              <a:t>MPS</a:t>
            </a:r>
            <a:r>
              <a:rPr lang="en-US" sz="3600" smtClean="0">
                <a:solidFill>
                  <a:srgbClr val="E75C01"/>
                </a:solidFill>
                <a:ea typeface="ＭＳ Ｐゴシック" charset="-128"/>
              </a:rPr>
              <a:t>– </a:t>
            </a:r>
            <a:r>
              <a:rPr lang="tr-TR" sz="3600" smtClean="0">
                <a:solidFill>
                  <a:srgbClr val="E75C01"/>
                </a:solidFill>
                <a:ea typeface="ＭＳ Ｐゴシック" charset="-128"/>
              </a:rPr>
              <a:t>görüntüler neye benzer?</a:t>
            </a:r>
            <a:endParaRPr lang="en-US" sz="3600" smtClean="0">
              <a:solidFill>
                <a:srgbClr val="E75C01"/>
              </a:solidFill>
              <a:ea typeface="ＭＳ Ｐゴシック" charset="-128"/>
            </a:endParaRPr>
          </a:p>
        </p:txBody>
      </p:sp>
      <p:pic>
        <p:nvPicPr>
          <p:cNvPr id="59395" name="Picture 3" descr="HP2_SplashNo-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7263" y="1600200"/>
            <a:ext cx="4689475" cy="4525963"/>
          </a:xfrm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898525" y="17541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898525" y="23256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898525" y="30622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898525" y="36337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898525" y="4379913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898525" y="4951413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898525" y="55895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Stress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898525" y="6161088"/>
            <a:ext cx="1046163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Rest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772400" y="22098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SA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7620000" y="32766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   SA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7772400" y="45720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VLA</a:t>
            </a: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7696200" y="5867400"/>
            <a:ext cx="10461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HLA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smtClean="0">
                <a:ea typeface="ＭＳ Ｐゴシック" charset="-128"/>
              </a:rPr>
              <a:t>Miyokard sintigrafisi endikasyonları: </a:t>
            </a:r>
          </a:p>
          <a:p>
            <a:pPr marL="0" indent="0" eaLnBrk="1" hangingPunct="1"/>
            <a:r>
              <a:rPr lang="en-US" sz="2400" smtClean="0">
                <a:ea typeface="ＭＳ Ｐゴシック" charset="-128"/>
              </a:rPr>
              <a:t>1- Tanı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Koroner arter hastalığı şüphesinde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Koroner arter hastalığı bilinen veya şüphe edilen kimsede prognozu belirlemek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Klinik olarak yüksek riskli ve istirahat EKG</a:t>
            </a:r>
            <a:r>
              <a:rPr lang="en-US" altLang="en-US" sz="2400" smtClean="0">
                <a:ea typeface="ＭＳ Ｐゴシック" charset="-128"/>
              </a:rPr>
              <a:t>’</a:t>
            </a:r>
            <a:r>
              <a:rPr lang="en-US" sz="2400" smtClean="0">
                <a:ea typeface="ＭＳ Ｐゴシック" charset="-128"/>
              </a:rPr>
              <a:t>si bozuk olanlarda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Preoperatif risk değerlendirmesinde </a:t>
            </a:r>
          </a:p>
          <a:p>
            <a:pPr lvl="1" eaLnBrk="1" hangingPunct="1"/>
            <a:r>
              <a:rPr lang="en-US" sz="2400" smtClean="0">
                <a:ea typeface="ＭＳ Ｐゴシック" charset="-128"/>
              </a:rPr>
              <a:t>Rest ağrısı ve nondiagnostik EKG olanlarda </a:t>
            </a:r>
          </a:p>
          <a:p>
            <a:pPr marL="0" indent="0" eaLnBrk="1" hangingPunct="1"/>
            <a:r>
              <a:rPr lang="en-US" sz="2400" smtClean="0">
                <a:ea typeface="ＭＳ Ｐゴシック" charset="-128"/>
              </a:rPr>
              <a:t>2- Miyokard revaskülarizasyon değerlendirmesi 3- Disfonksiyonel miyokardda canlılık </a:t>
            </a:r>
          </a:p>
          <a:p>
            <a:pPr marL="0" indent="0" eaLnBrk="1" hangingPunct="1"/>
            <a:endParaRPr lang="en-US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D:\CLERK專用\teching image\DTPA0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3095625" cy="58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4" descr="D:\CLERK專用\teching image\DTPA0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3429000" cy="316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D:\CLERK專用\teching image\DTPA02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683000"/>
            <a:ext cx="30956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609600" y="228600"/>
            <a:ext cx="7608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tr-TR" sz="3600">
                <a:solidFill>
                  <a:srgbClr val="E75C01"/>
                </a:solidFill>
                <a:latin typeface="Comic Sans MS" pitchFamily="66" charset="0"/>
              </a:rPr>
              <a:t>MPS</a:t>
            </a:r>
            <a:r>
              <a:rPr lang="ja-JP" altLang="tr-TR" sz="3600">
                <a:solidFill>
                  <a:srgbClr val="E75C01"/>
                </a:solidFill>
                <a:latin typeface="Comic Sans MS" pitchFamily="66" charset="0"/>
              </a:rPr>
              <a:t>’</a:t>
            </a:r>
            <a:r>
              <a:rPr lang="tr-TR" altLang="ja-JP" sz="3600">
                <a:solidFill>
                  <a:srgbClr val="E75C01"/>
                </a:solidFill>
                <a:latin typeface="Comic Sans MS" pitchFamily="66" charset="0"/>
              </a:rPr>
              <a:t>nin Klinik Değeri </a:t>
            </a:r>
            <a:endParaRPr lang="en-US" sz="3600">
              <a:solidFill>
                <a:srgbClr val="E75C01"/>
              </a:solidFill>
              <a:latin typeface="Comic Sans MS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908050"/>
            <a:ext cx="8386763" cy="1081088"/>
            <a:chOff x="0" y="0"/>
            <a:chExt cx="4084" cy="1056"/>
          </a:xfrm>
        </p:grpSpPr>
        <p:sp>
          <p:nvSpPr>
            <p:cNvPr id="61445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4084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6" name="Rectangle 5"/>
            <p:cNvSpPr>
              <a:spLocks noChangeArrowheads="1"/>
            </p:cNvSpPr>
            <p:nvPr/>
          </p:nvSpPr>
          <p:spPr bwMode="auto">
            <a:xfrm>
              <a:off x="135" y="0"/>
              <a:ext cx="3949" cy="1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fontAlgn="t" hangingPunct="0">
                <a:buFontTx/>
                <a:buChar char="•"/>
              </a:pPr>
              <a:endParaRPr lang="tr-TR"/>
            </a:p>
            <a:p>
              <a:pPr eaLnBrk="0" fontAlgn="t" hangingPunct="0">
                <a:buFontTx/>
                <a:buChar char="•"/>
              </a:pPr>
              <a:r>
                <a:rPr lang="tr-TR"/>
                <a:t>G</a:t>
              </a:r>
              <a:r>
                <a:rPr lang="nl-NL"/>
                <a:t>ated n</a:t>
              </a:r>
              <a:r>
                <a:rPr lang="tr-TR"/>
                <a:t>ük</a:t>
              </a:r>
              <a:r>
                <a:rPr lang="nl-NL"/>
                <a:t>le</a:t>
              </a:r>
              <a:r>
                <a:rPr lang="tr-TR"/>
                <a:t>e</a:t>
              </a:r>
              <a:r>
                <a:rPr lang="nl-NL"/>
                <a:t>r stres test</a:t>
              </a:r>
              <a:r>
                <a:rPr lang="tr-TR"/>
                <a:t>i en uygun yaklaşım için</a:t>
              </a:r>
              <a:r>
                <a:rPr lang="nl-NL"/>
                <a:t> </a:t>
              </a:r>
              <a:r>
                <a:rPr lang="tr-TR"/>
                <a:t>güçlü bir tetkiktir</a:t>
              </a:r>
              <a:r>
                <a:rPr lang="nl-NL"/>
                <a:t>. </a:t>
              </a:r>
            </a:p>
            <a:p>
              <a:pPr eaLnBrk="0" fontAlgn="t" hangingPunct="0">
                <a:buFontTx/>
                <a:buChar char="•"/>
              </a:pPr>
              <a:r>
                <a:rPr lang="tr-TR"/>
                <a:t>Kateterizasyon için hasta seçiminde anlamlı olarak değerlendirilebilir</a:t>
              </a:r>
              <a:endParaRPr lang="nl-NL"/>
            </a:p>
            <a:p>
              <a:pPr lvl="1" eaLnBrk="0" fontAlgn="t" hangingPunct="0"/>
              <a:endParaRPr lang="nl-NL"/>
            </a:p>
          </p:txBody>
        </p:sp>
      </p:grpSp>
      <p:pic>
        <p:nvPicPr>
          <p:cNvPr id="61444" name="Picture 6" descr="powerChar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2420938"/>
            <a:ext cx="847566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Gated SPECT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>
              <a:ea typeface="ＭＳ Ｐゴシック" charset="-128"/>
            </a:endParaRPr>
          </a:p>
          <a:p>
            <a:pPr eaLnBrk="1" hangingPunct="1"/>
            <a:r>
              <a:rPr lang="tr-TR" smtClean="0">
                <a:ea typeface="ＭＳ Ｐゴシック" charset="-128"/>
              </a:rPr>
              <a:t>LV fonksiyon ve perfüzyonunu eşzamanlı değerlendirme</a:t>
            </a:r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tr-TR" smtClean="0">
                <a:ea typeface="ＭＳ Ｐゴシック" charset="-128"/>
              </a:rPr>
              <a:t>Her R-R intervaline göre kesitler alınır</a:t>
            </a:r>
            <a:endParaRPr lang="en-US" smtClean="0">
              <a:ea typeface="ＭＳ Ｐゴシック" charset="-128"/>
            </a:endParaRPr>
          </a:p>
          <a:p>
            <a:pPr eaLnBrk="1" hangingPunct="1"/>
            <a:r>
              <a:rPr lang="tr-TR" smtClean="0">
                <a:ea typeface="ＭＳ Ｐゴシック" charset="-128"/>
              </a:rPr>
              <a:t>8-15 dk da birkaç yüz kalp atımının ortalaması kaydedilir </a:t>
            </a:r>
            <a:endParaRPr lang="en-US" smtClean="0">
              <a:ea typeface="ＭＳ Ｐゴシック" charset="-128"/>
            </a:endParaRPr>
          </a:p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27013"/>
            <a:ext cx="6767512" cy="66309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533400"/>
            <a:ext cx="6629400" cy="5943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Kardiyovasküler Sistemde Nükleer Tıp Uygulamaları </a:t>
            </a:r>
            <a:endParaRPr lang="tr-TR" smtClean="0">
              <a:ea typeface="ＭＳ Ｐゴシック" charset="-128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charset="-128"/>
              </a:rPr>
              <a:t>Viabilite çalışmaları:</a:t>
            </a:r>
          </a:p>
          <a:p>
            <a:pPr lvl="1" eaLnBrk="1" hangingPunct="1"/>
            <a:r>
              <a:rPr lang="en-US" b="1" smtClean="0">
                <a:ea typeface="ＭＳ Ｐゴシック" charset="-128"/>
              </a:rPr>
              <a:t>Talyum-201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Geç redistribüsyon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Tl-201 reenjeksiyon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Rest-redistribüsyon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>
              <a:ea typeface="ＭＳ Ｐゴシック" charset="-128"/>
            </a:endParaRPr>
          </a:p>
          <a:p>
            <a:pPr lvl="1" eaLnBrk="1" hangingPunct="1"/>
            <a:r>
              <a:rPr lang="en-US" b="1" smtClean="0">
                <a:ea typeface="ＭＳ Ｐゴシック" charset="-128"/>
              </a:rPr>
              <a:t>Perfüzyon-metabolizma 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PET perfüzyon ajanları: N-13, Rb-82, O-15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SPECT perfüzyon ajanları: Tl-201, Tc-99m MIBI</a:t>
            </a:r>
          </a:p>
          <a:p>
            <a:pPr lvl="2" eaLnBrk="1" hangingPunct="1"/>
            <a:r>
              <a:rPr lang="en-US" smtClean="0">
                <a:ea typeface="ＭＳ Ｐゴシック" charset="-128"/>
              </a:rPr>
              <a:t>Metabolizma ajanı: 18F-FDG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E75C01"/>
                </a:solidFill>
                <a:ea typeface="ＭＳ Ｐゴシック" charset="-128"/>
              </a:rPr>
              <a:t>Perfüzyon-Metabolizma</a:t>
            </a: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916113"/>
            <a:ext cx="78835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7B4E46-3B13-4047-B928-624D16FDC5AF}" type="slidenum">
              <a:rPr lang="ko-KR" altLang="en-US" smtClean="0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26</a:t>
            </a:fld>
            <a:endParaRPr lang="en-US" altLang="ko-KR" smtClean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971550" y="692150"/>
            <a:ext cx="7705725" cy="16573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>
              <a:latin typeface="굴림" charset="-127"/>
              <a:ea typeface="굴림" charset="-127"/>
            </a:endParaRPr>
          </a:p>
        </p:txBody>
      </p:sp>
      <p:sp>
        <p:nvSpPr>
          <p:cNvPr id="67588" name="Text Box 3"/>
          <p:cNvSpPr txBox="1">
            <a:spLocks noChangeArrowheads="1"/>
          </p:cNvSpPr>
          <p:nvPr/>
        </p:nvSpPr>
        <p:spPr bwMode="auto">
          <a:xfrm>
            <a:off x="766763" y="765175"/>
            <a:ext cx="81216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  <a:t>Serebrum ve  Serebellum'un</a:t>
            </a:r>
            <a:b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</a:br>
            <a: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  <a:t>Sintigrafik Değerlendirmesi İçin Gerekli</a:t>
            </a:r>
          </a:p>
          <a:p>
            <a:pPr algn="ctr"/>
            <a: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  <a:t>Fizyolojik Parametreler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84525" y="2730500"/>
            <a:ext cx="4124325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Kan Akımı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Perfüzyon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Metabolizma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Kan-beyin bariyeri	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A4A3B5-72ED-4ABA-8F9D-2C5086CF0B94}" type="slidenum">
              <a:rPr lang="ko-KR" altLang="en-US" smtClean="0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27</a:t>
            </a:fld>
            <a:endParaRPr lang="en-US" altLang="ko-KR" smtClean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1906588" y="692150"/>
            <a:ext cx="5761037" cy="16573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>
              <a:latin typeface="굴림" charset="-127"/>
              <a:ea typeface="굴림" charset="-127"/>
            </a:endParaRP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1908175" y="765175"/>
            <a:ext cx="58388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  <a:t>Serebrum ve  Serebellum'un</a:t>
            </a:r>
            <a:b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</a:br>
            <a: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  <a:t>Sintigrafik İncelemelerinde; </a:t>
            </a:r>
            <a:b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</a:br>
            <a:r>
              <a:rPr kumimoji="1" lang="tr-TR" altLang="ko-KR" sz="3200">
                <a:solidFill>
                  <a:srgbClr val="E75C01"/>
                </a:solidFill>
                <a:latin typeface="Comic Sans MS" pitchFamily="66" charset="0"/>
                <a:ea typeface="굴림" charset="-127"/>
              </a:rPr>
              <a:t>Radyofarmasötikler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1690688" y="2636838"/>
            <a:ext cx="69850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lnSpc>
                <a:spcPct val="150000"/>
              </a:lnSpc>
            </a:pPr>
            <a:r>
              <a:rPr kumimoji="1" lang="tr-TR" altLang="ko-KR" sz="2600" b="1">
                <a:ea typeface="굴림" charset="-127"/>
              </a:rPr>
              <a:t>A. Hidrofilik özellikli radyofarmasötikler</a:t>
            </a:r>
          </a:p>
          <a:p>
            <a:pPr marL="441325" indent="-441325">
              <a:lnSpc>
                <a:spcPct val="150000"/>
              </a:lnSpc>
            </a:pPr>
            <a:r>
              <a:rPr kumimoji="1" lang="tr-TR" altLang="ko-KR" sz="2600" b="1">
                <a:ea typeface="굴림" charset="-127"/>
              </a:rPr>
              <a:t>B. Lipofilik özellikli radyofarmasötikler</a:t>
            </a:r>
          </a:p>
          <a:p>
            <a:pPr marL="441325" indent="-441325">
              <a:lnSpc>
                <a:spcPct val="150000"/>
              </a:lnSpc>
            </a:pPr>
            <a:r>
              <a:rPr kumimoji="1" lang="tr-TR" altLang="ko-KR" sz="2600" b="1">
                <a:ea typeface="굴림" charset="-127"/>
              </a:rPr>
              <a:t>	. Perfüzyon ajanları</a:t>
            </a:r>
          </a:p>
          <a:p>
            <a:pPr marL="441325" indent="-441325">
              <a:lnSpc>
                <a:spcPct val="150000"/>
              </a:lnSpc>
            </a:pPr>
            <a:r>
              <a:rPr kumimoji="1" lang="tr-TR" altLang="ko-KR" sz="2600" b="1">
                <a:ea typeface="굴림" charset="-127"/>
              </a:rPr>
              <a:t>	. Metabolizma ajanları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7F72DA-FDDA-4F7C-8CE1-1E3F6DA78F68}" type="slidenum">
              <a:rPr lang="ko-KR" altLang="en-US" smtClean="0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28</a:t>
            </a:fld>
            <a:endParaRPr lang="en-US" altLang="ko-KR" smtClean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755650" y="404813"/>
            <a:ext cx="7559675" cy="12969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>
              <a:latin typeface="굴림" charset="-127"/>
              <a:ea typeface="굴림" charset="-127"/>
            </a:endParaRP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2411413" y="1833563"/>
            <a:ext cx="6408737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Serebrovasküler hastalıklar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Demanslar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Epilepsiler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Tümörler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Psikiyatrik hastalıklar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Nöroreseptör incelemeler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Diğer nörolojik hastalıklar</a:t>
            </a:r>
          </a:p>
          <a:p>
            <a:pPr marL="441325" indent="-4413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>
                <a:latin typeface="Comic Sans MS" pitchFamily="66" charset="0"/>
                <a:ea typeface="굴림" charset="-127"/>
              </a:rPr>
              <a:t>Beyin ölümü</a:t>
            </a:r>
          </a:p>
        </p:txBody>
      </p:sp>
      <p:sp>
        <p:nvSpPr>
          <p:cNvPr id="69637" name="1 Başlık"/>
          <p:cNvSpPr txBox="1">
            <a:spLocks/>
          </p:cNvSpPr>
          <p:nvPr/>
        </p:nvSpPr>
        <p:spPr bwMode="auto">
          <a:xfrm>
            <a:off x="609600" y="4270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tr-TR" sz="3000">
                <a:solidFill>
                  <a:srgbClr val="E75C01"/>
                </a:solidFill>
                <a:latin typeface="Comic Sans MS" pitchFamily="66" charset="0"/>
              </a:rPr>
              <a:t>  Santral Sinir Sisteminde Nükleer Tıp    Uygulamaları </a:t>
            </a:r>
            <a:endParaRPr lang="tr-TR" sz="3000">
              <a:solidFill>
                <a:schemeClr val="tx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8101012" cy="609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026" descr="D:\CLERK專用\teching image\reno0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681538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1027" descr="D:\CLERK專用\teching image\reno0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9263" y="2857500"/>
            <a:ext cx="488473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6"/>
          <p:cNvPicPr>
            <a:picLocks noChangeAspect="1" noChangeArrowheads="1"/>
          </p:cNvPicPr>
          <p:nvPr/>
        </p:nvPicPr>
        <p:blipFill>
          <a:blip r:embed="rId2"/>
          <a:srcRect t="11372"/>
          <a:stretch>
            <a:fillRect/>
          </a:stretch>
        </p:blipFill>
        <p:spPr bwMode="auto">
          <a:xfrm>
            <a:off x="1403350" y="1214438"/>
            <a:ext cx="62642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620713"/>
            <a:ext cx="61214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37B8CC-E75A-4885-A6FC-9F3A857B8FCA}" type="slidenum">
              <a:rPr lang="ko-KR" altLang="en-US" smtClean="0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32</a:t>
            </a:fld>
            <a:endParaRPr lang="en-US" altLang="ko-KR" smtClean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24585" name="AutoShape 9"/>
          <p:cNvSpPr>
            <a:spLocks noChangeArrowheads="1"/>
          </p:cNvSpPr>
          <p:nvPr/>
        </p:nvSpPr>
        <p:spPr bwMode="auto">
          <a:xfrm>
            <a:off x="2555875" y="476250"/>
            <a:ext cx="4103688" cy="11525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tr-TR">
              <a:latin typeface="굴림" charset="-127"/>
              <a:ea typeface="굴림" charset="-127"/>
            </a:endParaRP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3211513" y="765175"/>
            <a:ext cx="2716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kumimoji="1" lang="tr-TR" altLang="ko-KR" sz="3200" b="1">
                <a:solidFill>
                  <a:srgbClr val="E75C01"/>
                </a:solidFill>
                <a:ea typeface="굴림" charset="-127"/>
              </a:rPr>
              <a:t>Beyin Ölümü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107950" y="1628775"/>
            <a:ext cx="91440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None/>
            </a:pPr>
            <a:r>
              <a:rPr kumimoji="1" lang="tr-TR" altLang="ko-KR" sz="2600" b="1">
                <a:ea typeface="굴림" charset="-127"/>
              </a:rPr>
              <a:t>					Beyin Fonksiyonu	: (-)	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Beyin Ölümü	: 	Spontan Solunum	: (-)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None/>
            </a:pPr>
            <a:r>
              <a:rPr kumimoji="1" lang="tr-TR" altLang="ko-KR" sz="2600" b="1">
                <a:ea typeface="굴림" charset="-127"/>
              </a:rPr>
              <a:t>					Kardiak Fonksiyon	: (+)</a:t>
            </a:r>
          </a:p>
        </p:txBody>
      </p:sp>
      <p:sp>
        <p:nvSpPr>
          <p:cNvPr id="73734" name="Line 5"/>
          <p:cNvSpPr>
            <a:spLocks noChangeShapeType="1"/>
          </p:cNvSpPr>
          <p:nvPr/>
        </p:nvSpPr>
        <p:spPr bwMode="auto">
          <a:xfrm flipV="1">
            <a:off x="3132138" y="1989138"/>
            <a:ext cx="503237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3735" name="Line 6"/>
          <p:cNvSpPr>
            <a:spLocks noChangeShapeType="1"/>
          </p:cNvSpPr>
          <p:nvPr/>
        </p:nvSpPr>
        <p:spPr bwMode="auto">
          <a:xfrm>
            <a:off x="3132138" y="26368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3736" name="Line 7"/>
          <p:cNvSpPr>
            <a:spLocks noChangeShapeType="1"/>
          </p:cNvSpPr>
          <p:nvPr/>
        </p:nvSpPr>
        <p:spPr bwMode="auto">
          <a:xfrm>
            <a:off x="3132138" y="2852738"/>
            <a:ext cx="4318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73737" name="Text Box 8"/>
          <p:cNvSpPr txBox="1">
            <a:spLocks noChangeArrowheads="1"/>
          </p:cNvSpPr>
          <p:nvPr/>
        </p:nvSpPr>
        <p:spPr bwMode="auto">
          <a:xfrm>
            <a:off x="107950" y="3586163"/>
            <a:ext cx="914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</a:pPr>
            <a:r>
              <a:rPr kumimoji="1" lang="tr-TR" altLang="ko-KR" sz="2600" b="1">
                <a:ea typeface="굴림" charset="-127"/>
              </a:rPr>
              <a:t>SPECT, PET	: Beyin kan akımı (-)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None/>
            </a:pPr>
            <a:r>
              <a:rPr kumimoji="1" lang="tr-TR" altLang="ko-KR" sz="2600" b="1">
                <a:ea typeface="굴림" charset="-127"/>
              </a:rPr>
              <a:t>				  Beyin perfüzyon, metabolizması (-)</a:t>
            </a: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5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5C4CCB-30EF-4A35-8CEF-F0E86619E6BA}" type="slidenum">
              <a:rPr lang="ko-KR" altLang="en-US" smtClean="0">
                <a:solidFill>
                  <a:schemeClr val="tx1"/>
                </a:solidFill>
                <a:latin typeface="굴림" charset="-127"/>
                <a:ea typeface="굴림" charset="-127"/>
              </a:rPr>
              <a:pPr/>
              <a:t>33</a:t>
            </a:fld>
            <a:endParaRPr lang="en-US" altLang="ko-KR" smtClean="0">
              <a:solidFill>
                <a:schemeClr val="tx1"/>
              </a:solidFill>
              <a:latin typeface="굴림" charset="-127"/>
              <a:ea typeface="굴림" charset="-127"/>
            </a:endParaRPr>
          </a:p>
        </p:txBody>
      </p:sp>
      <p:sp>
        <p:nvSpPr>
          <p:cNvPr id="74755" name="Rectangle 4"/>
          <p:cNvSpPr>
            <a:spLocks noChangeArrowheads="1"/>
          </p:cNvSpPr>
          <p:nvPr/>
        </p:nvSpPr>
        <p:spPr bwMode="auto">
          <a:xfrm>
            <a:off x="2124075" y="1052513"/>
            <a:ext cx="4895850" cy="4608512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74756" name="Picture 3" descr="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198563"/>
            <a:ext cx="4587875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Onkolojik  Nükleer Tıp Uygulamaları</a:t>
            </a:r>
          </a:p>
        </p:txBody>
      </p:sp>
      <p:sp>
        <p:nvSpPr>
          <p:cNvPr id="7577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tr-TR" b="1" smtClean="0">
                <a:ea typeface="ＭＳ Ｐゴシック" charset="-128"/>
              </a:rPr>
              <a:t>Reseptör sintigrafileri: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In-111 octreotid sintigrafisi </a:t>
            </a:r>
          </a:p>
          <a:p>
            <a:pPr eaLnBrk="1" hangingPunct="1"/>
            <a:endParaRPr lang="tr-TR" smtClean="0">
              <a:ea typeface="ＭＳ Ｐゴシック" charset="-128"/>
            </a:endParaRPr>
          </a:p>
          <a:p>
            <a:pPr eaLnBrk="1" hangingPunct="1"/>
            <a:endParaRPr lang="tr-TR" smtClean="0">
              <a:ea typeface="ＭＳ Ｐゴシック" charset="-128"/>
            </a:endParaRPr>
          </a:p>
        </p:txBody>
      </p:sp>
      <p:pic>
        <p:nvPicPr>
          <p:cNvPr id="757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1300"/>
            <a:ext cx="2952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2714625"/>
            <a:ext cx="19812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4221163"/>
            <a:ext cx="36004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Onkolojik  Nükleer Tıp Uygulamaları</a:t>
            </a:r>
          </a:p>
        </p:txBody>
      </p:sp>
      <p:sp>
        <p:nvSpPr>
          <p:cNvPr id="7680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smtClean="0">
                <a:ea typeface="ＭＳ Ｐゴシック" charset="-128"/>
              </a:rPr>
              <a:t>Lenfosintigrafi – sentinel lenf nodu tayini</a:t>
            </a:r>
          </a:p>
          <a:p>
            <a:pPr eaLnBrk="1" hangingPunct="1"/>
            <a:endParaRPr lang="tr-TR" smtClean="0">
              <a:ea typeface="ＭＳ Ｐゴシック" charset="-128"/>
            </a:endParaRPr>
          </a:p>
          <a:p>
            <a:pPr eaLnBrk="1" hangingPunct="1"/>
            <a:endParaRPr lang="tr-TR" smtClean="0">
              <a:ea typeface="ＭＳ Ｐゴシック" charset="-128"/>
            </a:endParaRPr>
          </a:p>
        </p:txBody>
      </p:sp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636838"/>
            <a:ext cx="3971925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2 İçerik Yer Tutucusu"/>
          <p:cNvSpPr>
            <a:spLocks noGrp="1"/>
          </p:cNvSpPr>
          <p:nvPr>
            <p:ph idx="1"/>
          </p:nvPr>
        </p:nvSpPr>
        <p:spPr>
          <a:xfrm>
            <a:off x="285750" y="1000125"/>
            <a:ext cx="8572500" cy="107156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smtClean="0">
                <a:solidFill>
                  <a:srgbClr val="0D0D0D"/>
                </a:solidFill>
                <a:ea typeface="ＭＳ Ｐゴシック" charset="-128"/>
              </a:rPr>
              <a:t>FDG konst. </a:t>
            </a:r>
            <a:r>
              <a:rPr lang="tr-TR" smtClean="0">
                <a:solidFill>
                  <a:srgbClr val="0D0D0D"/>
                </a:solidFill>
                <a:latin typeface="Verdana" pitchFamily="34" charset="0"/>
                <a:ea typeface="ＭＳ Ｐゴシック" charset="-128"/>
              </a:rPr>
              <a:t>           </a:t>
            </a:r>
            <a:r>
              <a:rPr lang="tr-TR" smtClean="0">
                <a:solidFill>
                  <a:srgbClr val="0D0D0D"/>
                </a:solidFill>
                <a:ea typeface="ＭＳ Ｐゴシック" charset="-128"/>
              </a:rPr>
              <a:t>glukoz transportu (GLUT 1)</a:t>
            </a:r>
          </a:p>
          <a:p>
            <a:pPr eaLnBrk="1" hangingPunct="1">
              <a:buFont typeface="Wingdings 2" pitchFamily="18" charset="2"/>
              <a:buNone/>
            </a:pPr>
            <a:r>
              <a:rPr lang="tr-TR" smtClean="0">
                <a:solidFill>
                  <a:srgbClr val="0D0D0D"/>
                </a:solidFill>
                <a:ea typeface="ＭＳ Ｐゴシック" charset="-128"/>
              </a:rPr>
              <a:t>                                     glukoz metabolizması(glikoliz</a:t>
            </a:r>
            <a:r>
              <a:rPr lang="tr-TR" smtClean="0">
                <a:solidFill>
                  <a:srgbClr val="0D0D0D"/>
                </a:solidFill>
                <a:latin typeface="Verdana" pitchFamily="34" charset="0"/>
                <a:ea typeface="ＭＳ Ｐゴシック" charset="-128"/>
              </a:rPr>
              <a:t>)</a:t>
            </a:r>
          </a:p>
        </p:txBody>
      </p:sp>
      <p:sp>
        <p:nvSpPr>
          <p:cNvPr id="4" name="3 Sağ Ok"/>
          <p:cNvSpPr/>
          <p:nvPr/>
        </p:nvSpPr>
        <p:spPr>
          <a:xfrm>
            <a:off x="2286000" y="1071563"/>
            <a:ext cx="1366838" cy="557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 r="4054"/>
          <a:stretch>
            <a:fillRect/>
          </a:stretch>
        </p:blipFill>
        <p:spPr bwMode="auto">
          <a:xfrm>
            <a:off x="928688" y="2357438"/>
            <a:ext cx="731043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5 Dikdörtgen"/>
          <p:cNvSpPr>
            <a:spLocks noChangeArrowheads="1"/>
          </p:cNvSpPr>
          <p:nvPr/>
        </p:nvSpPr>
        <p:spPr bwMode="auto">
          <a:xfrm>
            <a:off x="2214563" y="6000750"/>
            <a:ext cx="518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800">
                <a:latin typeface="Calibri" pitchFamily="34" charset="0"/>
              </a:rPr>
              <a:t>Üriner ekskresyon ile atılır</a:t>
            </a:r>
            <a:r>
              <a:rPr lang="tr-TR"/>
              <a:t>.</a:t>
            </a:r>
          </a:p>
        </p:txBody>
      </p:sp>
      <p:sp>
        <p:nvSpPr>
          <p:cNvPr id="77830" name="Rectangle 4"/>
          <p:cNvSpPr>
            <a:spLocks noChangeArrowheads="1"/>
          </p:cNvSpPr>
          <p:nvPr/>
        </p:nvSpPr>
        <p:spPr bwMode="auto">
          <a:xfrm>
            <a:off x="714375" y="142875"/>
            <a:ext cx="7777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>
                <a:solidFill>
                  <a:srgbClr val="E75C01"/>
                </a:solidFill>
                <a:latin typeface="Comic Sans MS" pitchFamily="66" charset="0"/>
              </a:rPr>
              <a:t>Onkolojik  Nükleer Tıp Uygulamaları</a:t>
            </a:r>
            <a:br>
              <a:rPr lang="tr-TR" sz="2400">
                <a:solidFill>
                  <a:srgbClr val="E75C01"/>
                </a:solidFill>
                <a:latin typeface="Comic Sans MS" pitchFamily="66" charset="0"/>
              </a:rPr>
            </a:br>
            <a:r>
              <a:rPr lang="tr-TR" sz="2400" b="1">
                <a:solidFill>
                  <a:srgbClr val="E75C01"/>
                </a:solidFill>
                <a:latin typeface="Comic Sans MS" pitchFamily="66" charset="0"/>
              </a:rPr>
              <a:t>18F-FDG PET/BT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bjr.birjournals.org/content/80/949/3/F3.large.jpg"/>
          <p:cNvPicPr>
            <a:picLocks noChangeAspect="1" noChangeArrowheads="1"/>
          </p:cNvPicPr>
          <p:nvPr/>
        </p:nvPicPr>
        <p:blipFill>
          <a:blip r:embed="rId2"/>
          <a:srcRect r="50777"/>
          <a:stretch>
            <a:fillRect/>
          </a:stretch>
        </p:blipFill>
        <p:spPr bwMode="auto">
          <a:xfrm>
            <a:off x="2714625" y="1714500"/>
            <a:ext cx="3373438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1 Başlık"/>
          <p:cNvSpPr>
            <a:spLocks noGrp="1"/>
          </p:cNvSpPr>
          <p:nvPr>
            <p:ph type="title"/>
          </p:nvPr>
        </p:nvSpPr>
        <p:spPr>
          <a:xfrm>
            <a:off x="428625" y="214313"/>
            <a:ext cx="8501063" cy="1214437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Onkolojik  Nükleer Tıp Uygulamaları</a:t>
            </a:r>
            <a:br>
              <a:rPr lang="tr-TR" smtClean="0">
                <a:solidFill>
                  <a:srgbClr val="E75C01"/>
                </a:solidFill>
                <a:ea typeface="ＭＳ Ｐゴシック" charset="-128"/>
              </a:rPr>
            </a:br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18F-FDG PET görüntüleme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488" cy="1154112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Onkolojik  Nükleer Tıp Uygulamaları</a:t>
            </a:r>
            <a:br>
              <a:rPr lang="tr-TR" smtClean="0">
                <a:solidFill>
                  <a:srgbClr val="E75C01"/>
                </a:solidFill>
                <a:ea typeface="ＭＳ Ｐゴシック" charset="-128"/>
              </a:rPr>
            </a:br>
            <a:r>
              <a:rPr lang="tr-TR" smtClean="0">
                <a:solidFill>
                  <a:srgbClr val="E75C01"/>
                </a:solidFill>
                <a:ea typeface="ＭＳ Ｐゴシック" charset="-128"/>
              </a:rPr>
              <a:t>18F-FDG PET görüntüleme</a:t>
            </a:r>
          </a:p>
        </p:txBody>
      </p:sp>
      <p:sp>
        <p:nvSpPr>
          <p:cNvPr id="79875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5114925"/>
          </a:xfrm>
        </p:spPr>
        <p:txBody>
          <a:bodyPr/>
          <a:lstStyle/>
          <a:p>
            <a:pPr lvl="1" eaLnBrk="1" hangingPunct="1"/>
            <a:r>
              <a:rPr lang="tr-TR" smtClean="0">
                <a:ea typeface="ＭＳ Ｐゴシック" charset="-128"/>
              </a:rPr>
              <a:t>Tanı, tedavi yanıtı, yeniden evreleme, </a:t>
            </a:r>
          </a:p>
          <a:p>
            <a:pPr lvl="1" eaLnBrk="1" hangingPunct="1"/>
            <a:r>
              <a:rPr lang="tr-TR" smtClean="0">
                <a:ea typeface="ＭＳ Ｐゴシック" charset="-128"/>
              </a:rPr>
              <a:t>Primer tümör odağının saptanması</a:t>
            </a:r>
          </a:p>
          <a:p>
            <a:pPr eaLnBrk="1" hangingPunct="1"/>
            <a:r>
              <a:rPr lang="tr-TR" smtClean="0">
                <a:ea typeface="ＭＳ Ｐゴシック" charset="-128"/>
              </a:rPr>
              <a:t>Akciğer, meme, kolorektal, baş-boyun, özefagus kanserleri, lenfoma, melanoma ...</a:t>
            </a:r>
          </a:p>
          <a:p>
            <a:pPr eaLnBrk="1" hangingPunct="1"/>
            <a:endParaRPr lang="tr-TR" smtClean="0">
              <a:ea typeface="ＭＳ Ｐゴシック" charset="-128"/>
            </a:endParaRPr>
          </a:p>
          <a:p>
            <a:pPr lvl="1" eaLnBrk="1" hangingPunct="1">
              <a:buFont typeface="Wingdings 2" pitchFamily="18" charset="2"/>
              <a:buNone/>
            </a:pPr>
            <a:endParaRPr lang="tr-TR" smtClean="0">
              <a:ea typeface="ＭＳ Ｐゴシック" charset="-128"/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3789363"/>
            <a:ext cx="14382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35274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388350" cy="865187"/>
          </a:xfrm>
        </p:spPr>
        <p:txBody>
          <a:bodyPr/>
          <a:lstStyle/>
          <a:p>
            <a:pPr eaLnBrk="1" hangingPunct="1"/>
            <a:r>
              <a:rPr lang="en-US" altLang="zh-TW" sz="3200" smtClean="0">
                <a:solidFill>
                  <a:srgbClr val="E75C01"/>
                </a:solidFill>
                <a:ea typeface="ＭＳ Ｐゴシック" charset="-128"/>
              </a:rPr>
              <a:t>Renal</a:t>
            </a:r>
            <a:r>
              <a:rPr lang="tr-TR" altLang="zh-TW" sz="3200" smtClean="0">
                <a:solidFill>
                  <a:srgbClr val="E75C01"/>
                </a:solidFill>
                <a:ea typeface="ＭＳ Ｐゴシック" charset="-128"/>
              </a:rPr>
              <a:t> kortikal görüntüleme </a:t>
            </a:r>
            <a:r>
              <a:rPr lang="en-US" altLang="zh-TW" sz="3200" smtClean="0">
                <a:solidFill>
                  <a:srgbClr val="E75C01"/>
                </a:solidFill>
                <a:ea typeface="ＭＳ Ｐゴシック" charset="-128"/>
              </a:rPr>
              <a:t>(</a:t>
            </a:r>
            <a:r>
              <a:rPr lang="en-US" altLang="zh-TW" sz="3200" baseline="30000" smtClean="0">
                <a:solidFill>
                  <a:srgbClr val="E75C01"/>
                </a:solidFill>
                <a:ea typeface="ＭＳ Ｐゴシック" charset="-128"/>
              </a:rPr>
              <a:t>99m</a:t>
            </a:r>
            <a:r>
              <a:rPr lang="en-US" altLang="zh-TW" sz="3200" smtClean="0">
                <a:solidFill>
                  <a:srgbClr val="E75C01"/>
                </a:solidFill>
                <a:ea typeface="ＭＳ Ｐゴシック" charset="-128"/>
              </a:rPr>
              <a:t>Tc-DMSA)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182688" y="2636838"/>
            <a:ext cx="7351712" cy="3495675"/>
          </a:xfrm>
        </p:spPr>
        <p:txBody>
          <a:bodyPr/>
          <a:lstStyle/>
          <a:p>
            <a:pPr eaLnBrk="1" hangingPunct="1"/>
            <a:r>
              <a:rPr lang="tr-TR" altLang="zh-TW" smtClean="0">
                <a:ea typeface="ＭＳ Ｐゴシック" charset="-128"/>
              </a:rPr>
              <a:t>Çocuklarda</a:t>
            </a:r>
            <a:r>
              <a:rPr lang="en-US" altLang="zh-TW" smtClean="0">
                <a:ea typeface="ＭＳ Ｐゴシック" charset="-128"/>
              </a:rPr>
              <a:t> APN, renal s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ar, renal infar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t, renal tra</a:t>
            </a:r>
            <a:r>
              <a:rPr lang="tr-TR" altLang="zh-TW" smtClean="0">
                <a:ea typeface="ＭＳ Ｐゴシック" charset="-128"/>
              </a:rPr>
              <a:t>v</a:t>
            </a:r>
            <a:r>
              <a:rPr lang="en-US" altLang="zh-TW" smtClean="0">
                <a:ea typeface="ＭＳ Ｐゴシック" charset="-128"/>
              </a:rPr>
              <a:t>ma, </a:t>
            </a:r>
            <a:r>
              <a:rPr lang="tr-TR" altLang="zh-TW" smtClean="0">
                <a:ea typeface="ＭＳ Ｐゴシック" charset="-128"/>
              </a:rPr>
              <a:t>atnalı böbrek</a:t>
            </a:r>
            <a:r>
              <a:rPr lang="en-US" altLang="zh-TW" smtClean="0">
                <a:ea typeface="ＭＳ Ｐゴシック" charset="-128"/>
              </a:rPr>
              <a:t>, e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topi</a:t>
            </a:r>
            <a:r>
              <a:rPr lang="tr-TR" altLang="zh-TW" smtClean="0">
                <a:ea typeface="ＭＳ Ｐゴシック" charset="-128"/>
              </a:rPr>
              <a:t>k</a:t>
            </a:r>
            <a:r>
              <a:rPr lang="en-US" altLang="zh-TW" smtClean="0">
                <a:ea typeface="ＭＳ Ｐゴシック" charset="-128"/>
              </a:rPr>
              <a:t> </a:t>
            </a:r>
            <a:r>
              <a:rPr lang="tr-TR" altLang="zh-TW" smtClean="0">
                <a:ea typeface="ＭＳ Ｐゴシック" charset="-128"/>
              </a:rPr>
              <a:t>böbrek</a:t>
            </a:r>
            <a:r>
              <a:rPr lang="en-US" altLang="zh-TW" smtClean="0">
                <a:ea typeface="ＭＳ Ｐゴシック" charset="-128"/>
              </a:rPr>
              <a:t>, renal </a:t>
            </a:r>
            <a:r>
              <a:rPr lang="tr-TR" altLang="zh-TW" smtClean="0">
                <a:ea typeface="ＭＳ Ｐゴシック" charset="-128"/>
              </a:rPr>
              <a:t>kist</a:t>
            </a:r>
            <a:r>
              <a:rPr lang="en-US" altLang="zh-TW" smtClean="0">
                <a:ea typeface="ＭＳ Ｐゴシック" charset="-128"/>
              </a:rPr>
              <a:t>, renal </a:t>
            </a:r>
            <a:r>
              <a:rPr lang="tr-TR" altLang="zh-TW" smtClean="0">
                <a:ea typeface="ＭＳ Ｐゴシック" charset="-128"/>
              </a:rPr>
              <a:t>apse</a:t>
            </a:r>
            <a:r>
              <a:rPr lang="en-US" altLang="zh-TW" smtClean="0">
                <a:ea typeface="ＭＳ Ｐゴシック" charset="-128"/>
              </a:rPr>
              <a:t>, renal t</a:t>
            </a:r>
            <a:r>
              <a:rPr lang="tr-TR" altLang="zh-TW" smtClean="0">
                <a:ea typeface="ＭＳ Ｐゴシック" charset="-128"/>
              </a:rPr>
              <a:t>ü</a:t>
            </a:r>
            <a:r>
              <a:rPr lang="en-US" altLang="zh-TW" smtClean="0">
                <a:ea typeface="ＭＳ Ｐゴシック" charset="-128"/>
              </a:rPr>
              <a:t>m</a:t>
            </a:r>
            <a:r>
              <a:rPr lang="tr-TR" altLang="zh-TW" smtClean="0">
                <a:ea typeface="ＭＳ Ｐゴシック" charset="-128"/>
              </a:rPr>
              <a:t>ö</a:t>
            </a:r>
            <a:r>
              <a:rPr lang="en-US" altLang="zh-TW" smtClean="0">
                <a:ea typeface="ＭＳ Ｐゴシック" charset="-128"/>
              </a:rPr>
              <a:t>r.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:\CLERK專用\teching image\DMSA01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1709738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 descr="D:\CLERK專用\teching image\DMSA01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295400"/>
            <a:ext cx="148113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4" descr="D:\CLERK專用\teching image\DMSA01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3124200"/>
            <a:ext cx="1600200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 descr="D:\CLERK專用\teching image\DMSA01-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1242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D:\CLERK專用\teching image\DMSA03-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3863" y="1371600"/>
            <a:ext cx="4910137" cy="390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7152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b="1" smtClean="0">
                <a:solidFill>
                  <a:srgbClr val="E75C01"/>
                </a:solidFill>
                <a:ea typeface="ＭＳ Ｐゴシック" charset="-128"/>
              </a:rPr>
              <a:t>İskelet Sistemde Nükleer Tıp Uygulamaları </a:t>
            </a:r>
            <a:endParaRPr lang="en-US" altLang="zh-TW" smtClean="0">
              <a:ea typeface="ＭＳ Ｐゴシック" charset="-128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zh-TW" sz="2400" baseline="30000" smtClean="0">
                <a:ea typeface="ＭＳ Ｐゴシック" charset="-128"/>
              </a:rPr>
              <a:t>99m</a:t>
            </a:r>
            <a:r>
              <a:rPr lang="en-US" altLang="zh-TW" sz="2400" smtClean="0">
                <a:ea typeface="ＭＳ Ｐゴシック" charset="-128"/>
              </a:rPr>
              <a:t>Tc-MDP (bone hydroxyapatite crystal)</a:t>
            </a:r>
          </a:p>
          <a:p>
            <a:pPr eaLnBrk="1" hangingPunct="1"/>
            <a:r>
              <a:rPr lang="tr-TR" altLang="zh-TW" sz="2400" smtClean="0">
                <a:ea typeface="ＭＳ Ｐゴシック" charset="-128"/>
              </a:rPr>
              <a:t>Bölgesel kan akımı</a:t>
            </a:r>
            <a:r>
              <a:rPr lang="en-US" altLang="zh-TW" sz="2400" smtClean="0">
                <a:ea typeface="ＭＳ Ｐゴシック" charset="-128"/>
              </a:rPr>
              <a:t>, </a:t>
            </a:r>
            <a:r>
              <a:rPr lang="tr-TR" altLang="zh-TW" sz="2400" smtClean="0">
                <a:ea typeface="ＭＳ Ｐゴシック" charset="-128"/>
              </a:rPr>
              <a:t>doku yayılımı</a:t>
            </a:r>
            <a:r>
              <a:rPr lang="en-US" altLang="zh-TW" sz="2400" smtClean="0">
                <a:ea typeface="ＭＳ Ｐゴシック" charset="-128"/>
              </a:rPr>
              <a:t>, osteoblasti</a:t>
            </a:r>
            <a:r>
              <a:rPr lang="tr-TR" altLang="zh-TW" sz="2400" smtClean="0">
                <a:ea typeface="ＭＳ Ｐゴシック" charset="-128"/>
              </a:rPr>
              <a:t>k</a:t>
            </a:r>
            <a:r>
              <a:rPr lang="en-US" altLang="zh-TW" sz="2400" smtClean="0">
                <a:ea typeface="ＭＳ Ｐゴシック" charset="-128"/>
              </a:rPr>
              <a:t> a</a:t>
            </a:r>
            <a:r>
              <a:rPr lang="tr-TR" altLang="zh-TW" sz="2400" smtClean="0">
                <a:ea typeface="ＭＳ Ｐゴシック" charset="-128"/>
              </a:rPr>
              <a:t>k</a:t>
            </a:r>
            <a:r>
              <a:rPr lang="en-US" altLang="zh-TW" sz="2400" smtClean="0">
                <a:ea typeface="ＭＳ Ｐゴシック" charset="-128"/>
              </a:rPr>
              <a:t>tivit</a:t>
            </a:r>
            <a:r>
              <a:rPr lang="tr-TR" altLang="zh-TW" sz="2400" smtClean="0">
                <a:ea typeface="ＭＳ Ｐゴシック" charset="-128"/>
              </a:rPr>
              <a:t>e</a:t>
            </a:r>
            <a:endParaRPr lang="en-US" altLang="zh-TW" sz="2400" smtClean="0">
              <a:ea typeface="ＭＳ Ｐゴシック" charset="-128"/>
            </a:endParaRPr>
          </a:p>
          <a:p>
            <a:pPr eaLnBrk="1" hangingPunct="1"/>
            <a:r>
              <a:rPr lang="en-US" altLang="zh-TW" sz="2400" smtClean="0">
                <a:ea typeface="ＭＳ Ｐゴシック" charset="-128"/>
              </a:rPr>
              <a:t>Endikasyonları: </a:t>
            </a:r>
          </a:p>
          <a:p>
            <a:pPr lvl="1" eaLnBrk="1" hangingPunct="1"/>
            <a:r>
              <a:rPr lang="en-US" altLang="zh-TW" sz="2400" smtClean="0">
                <a:ea typeface="ＭＳ Ｐゴシック" charset="-128"/>
              </a:rPr>
              <a:t>Metasta</a:t>
            </a:r>
            <a:r>
              <a:rPr lang="tr-TR" altLang="zh-TW" sz="2400" smtClean="0">
                <a:ea typeface="ＭＳ Ｐゴシック" charset="-128"/>
              </a:rPr>
              <a:t>z</a:t>
            </a:r>
            <a:r>
              <a:rPr lang="en-US" altLang="zh-TW" sz="2400" smtClean="0">
                <a:ea typeface="ＭＳ Ｐゴシック" charset="-128"/>
              </a:rPr>
              <a:t>, </a:t>
            </a:r>
          </a:p>
          <a:p>
            <a:pPr lvl="1" eaLnBrk="1" hangingPunct="1"/>
            <a:r>
              <a:rPr lang="en-US" altLang="zh-TW" sz="2400" smtClean="0">
                <a:ea typeface="ＭＳ Ｐゴシック" charset="-128"/>
              </a:rPr>
              <a:t>osteomyelit, </a:t>
            </a:r>
          </a:p>
          <a:p>
            <a:pPr lvl="1" eaLnBrk="1" hangingPunct="1"/>
            <a:r>
              <a:rPr lang="en-US" altLang="zh-TW" sz="2400" smtClean="0">
                <a:ea typeface="ＭＳ Ｐゴシック" charset="-128"/>
              </a:rPr>
              <a:t>AVN, </a:t>
            </a:r>
          </a:p>
          <a:p>
            <a:pPr lvl="1" eaLnBrk="1" hangingPunct="1"/>
            <a:r>
              <a:rPr lang="en-US" altLang="zh-TW" sz="2400" smtClean="0">
                <a:ea typeface="ＭＳ Ｐゴシック" charset="-128"/>
              </a:rPr>
              <a:t>stres</a:t>
            </a:r>
            <a:r>
              <a:rPr lang="tr-TR" altLang="zh-TW" sz="2400" smtClean="0">
                <a:ea typeface="ＭＳ Ｐゴシック" charset="-128"/>
              </a:rPr>
              <a:t> kırıkları</a:t>
            </a:r>
            <a:r>
              <a:rPr lang="en-US" altLang="zh-TW" sz="2400" smtClean="0">
                <a:ea typeface="ＭＳ Ｐゴシック" charset="-128"/>
              </a:rPr>
              <a:t>, </a:t>
            </a:r>
            <a:r>
              <a:rPr lang="tr-TR" altLang="zh-TW" sz="2400" smtClean="0">
                <a:ea typeface="ＭＳ Ｐゴシック" charset="-128"/>
              </a:rPr>
              <a:t>gizli kemik travması</a:t>
            </a:r>
            <a:r>
              <a:rPr lang="en-US" altLang="zh-TW" sz="2400" smtClean="0">
                <a:ea typeface="ＭＳ Ｐゴシック" charset="-128"/>
              </a:rPr>
              <a:t>, </a:t>
            </a:r>
          </a:p>
          <a:p>
            <a:pPr lvl="1" eaLnBrk="1" hangingPunct="1"/>
            <a:r>
              <a:rPr lang="tr-TR" altLang="zh-TW" sz="2400" smtClean="0">
                <a:ea typeface="ＭＳ Ｐゴシック" charset="-128"/>
              </a:rPr>
              <a:t>eklem protezleri</a:t>
            </a:r>
            <a:r>
              <a:rPr lang="en-US" altLang="zh-TW" sz="2400" smtClean="0">
                <a:latin typeface="Times New Roman" pitchFamily="18" charset="0"/>
                <a:ea typeface="ＭＳ Ｐゴシック" charset="-128"/>
              </a:rPr>
              <a:t>…</a:t>
            </a:r>
            <a:endParaRPr lang="en-US" altLang="zh-TW" sz="2400" smtClean="0">
              <a:ea typeface="ＭＳ Ｐゴシック" charset="-128"/>
            </a:endParaRPr>
          </a:p>
          <a:p>
            <a:pPr eaLnBrk="1" hangingPunct="1"/>
            <a:r>
              <a:rPr lang="en-US" altLang="zh-TW" sz="2400" smtClean="0">
                <a:ea typeface="ＭＳ Ｐゴシック" charset="-128"/>
              </a:rPr>
              <a:t>sensitivit</a:t>
            </a:r>
            <a:r>
              <a:rPr lang="tr-TR" altLang="zh-TW" sz="2400" smtClean="0">
                <a:ea typeface="ＭＳ Ｐゴシック" charset="-128"/>
              </a:rPr>
              <a:t>esi yüksek</a:t>
            </a:r>
            <a:r>
              <a:rPr lang="en-US" altLang="zh-TW" sz="2400" smtClean="0">
                <a:ea typeface="ＭＳ Ｐゴシック" charset="-128"/>
              </a:rPr>
              <a:t>, spe</a:t>
            </a:r>
            <a:r>
              <a:rPr lang="tr-TR" altLang="zh-TW" sz="2400" smtClean="0">
                <a:ea typeface="ＭＳ Ｐゴシック" charset="-128"/>
              </a:rPr>
              <a:t>s</a:t>
            </a:r>
            <a:r>
              <a:rPr lang="en-US" altLang="zh-TW" sz="2400" smtClean="0">
                <a:ea typeface="ＭＳ Ｐゴシック" charset="-128"/>
              </a:rPr>
              <a:t>ifi</a:t>
            </a:r>
            <a:r>
              <a:rPr lang="tr-TR" altLang="zh-TW" sz="2400" smtClean="0">
                <a:ea typeface="ＭＳ Ｐゴシック" charset="-128"/>
              </a:rPr>
              <a:t>te</a:t>
            </a:r>
            <a:r>
              <a:rPr lang="en-US" altLang="zh-TW" sz="2400" smtClean="0">
                <a:ea typeface="ＭＳ Ｐゴシック" charset="-128"/>
              </a:rPr>
              <a:t> </a:t>
            </a:r>
            <a:r>
              <a:rPr lang="tr-TR" altLang="zh-TW" sz="2400" smtClean="0">
                <a:ea typeface="ＭＳ Ｐゴシック" charset="-128"/>
              </a:rPr>
              <a:t>orta</a:t>
            </a:r>
            <a:endParaRPr lang="en-US" altLang="zh-TW" sz="2400" smtClean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CLERK專用\teching image\bo3phas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752600"/>
            <a:ext cx="25066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 descr="D:\CLERK專用\teching image\bo3phase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371600"/>
            <a:ext cx="24082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D:\CLERK專用\teching image\bo3phase-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304800"/>
            <a:ext cx="23320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838200" y="533400"/>
            <a:ext cx="58213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tr-TR" altLang="zh-TW" sz="2800">
                <a:solidFill>
                  <a:srgbClr val="E75C01"/>
                </a:solidFill>
                <a:latin typeface="Comic Sans MS" pitchFamily="66" charset="0"/>
              </a:rPr>
              <a:t>Üç fazlı kemik sintigrafisi</a:t>
            </a:r>
            <a:r>
              <a:rPr lang="en-US" altLang="zh-TW" sz="4400">
                <a:solidFill>
                  <a:srgbClr val="E75C01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CLERK專用\teching image\bo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71475"/>
            <a:ext cx="76866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:\CLERK專用\teching image\bo1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3" y="371475"/>
            <a:ext cx="768667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764</Words>
  <Application>Microsoft Office PowerPoint</Application>
  <PresentationFormat>Ekran Gösterisi (4:3)</PresentationFormat>
  <Paragraphs>155</Paragraphs>
  <Slides>38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38</vt:i4>
      </vt:variant>
    </vt:vector>
  </HeadingPairs>
  <TitlesOfParts>
    <vt:vector size="39" baseType="lpstr">
      <vt:lpstr>Ofis Teması</vt:lpstr>
      <vt:lpstr>Ürogenital Sistemde Nükleer Tıp Uygulamaları  Renal görüntüleme</vt:lpstr>
      <vt:lpstr>Slayt 2</vt:lpstr>
      <vt:lpstr>Slayt 3</vt:lpstr>
      <vt:lpstr>Renal kortikal görüntüleme (99mTc-DMSA)</vt:lpstr>
      <vt:lpstr>Slayt 5</vt:lpstr>
      <vt:lpstr>İskelet Sistemde Nükleer Tıp Uygulamaları </vt:lpstr>
      <vt:lpstr>Slayt 7</vt:lpstr>
      <vt:lpstr>Slayt 8</vt:lpstr>
      <vt:lpstr>Slayt 9</vt:lpstr>
      <vt:lpstr>Slayt 10</vt:lpstr>
      <vt:lpstr>Kardiyovasküler Sistemde Nükleer Tıp Uygulamaları </vt:lpstr>
      <vt:lpstr>Kardiyovasküler Sistemde Nükleer Tıp Uygulamaları </vt:lpstr>
      <vt:lpstr>Slayt 13</vt:lpstr>
      <vt:lpstr>Kardiyovasküler Sistemde Nükleer Tıp Uygulamaları </vt:lpstr>
      <vt:lpstr>Kardiyovasküler Sistemde Nükleer Tıp Uygulamaları </vt:lpstr>
      <vt:lpstr>Kardiyovasküler Sistemde Nükleer Tıp Uygulamaları </vt:lpstr>
      <vt:lpstr>Myokard Perfüzyon SPECT görüntüleme ile oluşturulan tomografik kesitler.</vt:lpstr>
      <vt:lpstr>MPS– görüntüler neye benzer?</vt:lpstr>
      <vt:lpstr>Kardiyovasküler Sistemde Nükleer Tıp Uygulamaları </vt:lpstr>
      <vt:lpstr>Slayt 20</vt:lpstr>
      <vt:lpstr>Gated SPECT</vt:lpstr>
      <vt:lpstr>Slayt 22</vt:lpstr>
      <vt:lpstr>Slayt 23</vt:lpstr>
      <vt:lpstr>Kardiyovasküler Sistemde Nükleer Tıp Uygulamaları </vt:lpstr>
      <vt:lpstr>Perfüzyon-Metabolizma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Onkolojik  Nükleer Tıp Uygulamaları</vt:lpstr>
      <vt:lpstr>Onkolojik  Nükleer Tıp Uygulamaları</vt:lpstr>
      <vt:lpstr>Slayt 36</vt:lpstr>
      <vt:lpstr>Onkolojik  Nükleer Tıp Uygulamaları 18F-FDG PET görüntüleme</vt:lpstr>
      <vt:lpstr>Onkolojik  Nükleer Tıp Uygulamaları 18F-FDG PET görüntüleme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Ürogenital Sistemde Nükleer Tıp Uygulamaları  Renal görüntüleme</dc:title>
  <dc:creator>KALPMERKZ1677</dc:creator>
  <cp:lastModifiedBy>KALPMERKZ1677</cp:lastModifiedBy>
  <cp:revision>1</cp:revision>
  <dcterms:created xsi:type="dcterms:W3CDTF">2017-07-03T12:41:52Z</dcterms:created>
  <dcterms:modified xsi:type="dcterms:W3CDTF">2017-07-03T12:42:05Z</dcterms:modified>
</cp:coreProperties>
</file>