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475" r:id="rId3"/>
    <p:sldId id="476" r:id="rId4"/>
    <p:sldId id="477" r:id="rId5"/>
    <p:sldId id="478" r:id="rId6"/>
    <p:sldId id="482" r:id="rId7"/>
    <p:sldId id="484" r:id="rId8"/>
    <p:sldId id="63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1191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712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7623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9548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7328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29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2707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87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696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956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68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038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21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25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4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1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343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1713718" y="2382661"/>
            <a:ext cx="8911687" cy="1280890"/>
          </a:xfrm>
        </p:spPr>
        <p:txBody>
          <a:bodyPr>
            <a:normAutofit/>
          </a:bodyPr>
          <a:lstStyle/>
          <a:p>
            <a:pPr algn="ctr">
              <a:defRPr/>
            </a:pPr>
            <a:br>
              <a:rPr lang="tr-TR" sz="1600" b="1" dirty="0">
                <a:solidFill>
                  <a:srgbClr val="C00000"/>
                </a:solidFill>
              </a:rPr>
            </a:br>
            <a:r>
              <a:rPr lang="tr-TR" sz="3200" b="1" dirty="0">
                <a:solidFill>
                  <a:srgbClr val="C00000"/>
                </a:solidFill>
              </a:rPr>
              <a:t>ÇOCUK GELİŞİMİNDE KURAMLARI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991545" y="2998964"/>
            <a:ext cx="8229599" cy="1440160"/>
          </a:xfrm>
          <a:prstGeom prst="rect">
            <a:avLst/>
          </a:prstGeom>
          <a:ln w="6350" cap="rnd">
            <a:noFill/>
          </a:ln>
        </p:spPr>
        <p:txBody>
          <a:bodyPr anchor="b">
            <a:normAutofit fontScale="97500"/>
          </a:bodyPr>
          <a:lstStyle/>
          <a:p>
            <a:pPr algn="ctr">
              <a:defRPr/>
            </a:pPr>
            <a:endParaRPr lang="tr-TR" b="1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0066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64343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659757" y="152402"/>
            <a:ext cx="10005195" cy="785568"/>
          </a:xfrm>
        </p:spPr>
        <p:txBody>
          <a:bodyPr>
            <a:normAutofit/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tr-TR" sz="4000" b="1" dirty="0" err="1">
                <a:solidFill>
                  <a:srgbClr val="C00000"/>
                </a:solidFill>
                <a:ea typeface="+mj-ea"/>
              </a:rPr>
              <a:t>Kohlberg’in</a:t>
            </a:r>
            <a:r>
              <a:rPr lang="tr-TR" sz="4000" dirty="0">
                <a:solidFill>
                  <a:srgbClr val="C00000"/>
                </a:solidFill>
                <a:ea typeface="+mj-ea"/>
              </a:rPr>
              <a:t> </a:t>
            </a:r>
            <a:r>
              <a:rPr lang="tr-TR" sz="4000" b="1" dirty="0">
                <a:solidFill>
                  <a:srgbClr val="C00000"/>
                </a:solidFill>
                <a:ea typeface="+mj-ea"/>
              </a:rPr>
              <a:t> ahlak gelişim kuramı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1428835" y="1125564"/>
            <a:ext cx="10420388" cy="4964023"/>
          </a:xfrm>
        </p:spPr>
        <p:txBody>
          <a:bodyPr>
            <a:noAutofit/>
          </a:bodyPr>
          <a:lstStyle/>
          <a:p>
            <a:pPr eaLnBrk="1" hangingPunct="1">
              <a:buFontTx/>
              <a:buNone/>
            </a:pPr>
            <a:r>
              <a:rPr lang="tr-TR" sz="2600" b="1" dirty="0">
                <a:solidFill>
                  <a:srgbClr val="09040C"/>
                </a:solidFill>
              </a:rPr>
              <a:t>I</a:t>
            </a:r>
            <a:r>
              <a:rPr lang="tr-TR" sz="2600" b="1" dirty="0">
                <a:solidFill>
                  <a:srgbClr val="008000"/>
                </a:solidFill>
              </a:rPr>
              <a:t>. Gelenek-öncesi düzey (4-9 yaş)</a:t>
            </a:r>
          </a:p>
          <a:p>
            <a:pPr eaLnBrk="1" hangingPunct="1">
              <a:buFontTx/>
              <a:buNone/>
            </a:pPr>
            <a:r>
              <a:rPr lang="tr-TR" sz="2600" dirty="0">
                <a:solidFill>
                  <a:srgbClr val="09040C"/>
                </a:solidFill>
              </a:rPr>
              <a:t>   1. Aşama: Ceza ve itaat eğilimi (4-5 yaş)</a:t>
            </a:r>
          </a:p>
          <a:p>
            <a:pPr eaLnBrk="1" hangingPunct="1">
              <a:buFontTx/>
              <a:buNone/>
            </a:pPr>
            <a:r>
              <a:rPr lang="tr-TR" sz="2600" dirty="0">
                <a:solidFill>
                  <a:srgbClr val="09040C"/>
                </a:solidFill>
              </a:rPr>
              <a:t>   2. Aşama: </a:t>
            </a:r>
            <a:r>
              <a:rPr lang="tr-TR" sz="2600" dirty="0" err="1">
                <a:solidFill>
                  <a:srgbClr val="09040C"/>
                </a:solidFill>
              </a:rPr>
              <a:t>Araçsal</a:t>
            </a:r>
            <a:r>
              <a:rPr lang="tr-TR" sz="2600" dirty="0">
                <a:solidFill>
                  <a:srgbClr val="09040C"/>
                </a:solidFill>
              </a:rPr>
              <a:t> ilişkiler eğilimi (Saf çıkarcı eğilim) (6-9 yaş)</a:t>
            </a:r>
          </a:p>
          <a:p>
            <a:pPr eaLnBrk="1" hangingPunct="1">
              <a:buFontTx/>
              <a:buNone/>
            </a:pPr>
            <a:r>
              <a:rPr lang="tr-TR" sz="2600" dirty="0">
                <a:solidFill>
                  <a:srgbClr val="09040C"/>
                </a:solidFill>
              </a:rPr>
              <a:t>II</a:t>
            </a:r>
            <a:r>
              <a:rPr lang="tr-TR" sz="2600" b="1" dirty="0">
                <a:solidFill>
                  <a:srgbClr val="008000"/>
                </a:solidFill>
              </a:rPr>
              <a:t>. Geleneksel düzey (10-18 yaş)</a:t>
            </a:r>
            <a:endParaRPr lang="tr-TR" altLang="zh-CN" sz="2600" b="1" dirty="0">
              <a:solidFill>
                <a:srgbClr val="008000"/>
              </a:solidFill>
              <a:cs typeface="方正姚体" charset="0"/>
            </a:endParaRPr>
          </a:p>
          <a:p>
            <a:pPr eaLnBrk="1" hangingPunct="1">
              <a:buFontTx/>
              <a:buNone/>
            </a:pPr>
            <a:r>
              <a:rPr lang="tr-TR" altLang="zh-CN" sz="2600" dirty="0">
                <a:solidFill>
                  <a:srgbClr val="09040C"/>
                </a:solidFill>
                <a:cs typeface="方正姚体" charset="0"/>
              </a:rPr>
              <a:t>   3. Aşama: Kişilerarası uyum eğilimi(İyi Çocuk Eğilimi)(10-15 yaş)</a:t>
            </a:r>
          </a:p>
          <a:p>
            <a:pPr eaLnBrk="1" hangingPunct="1">
              <a:buFontTx/>
              <a:buNone/>
            </a:pPr>
            <a:r>
              <a:rPr lang="tr-TR" altLang="zh-CN" sz="2600" dirty="0">
                <a:solidFill>
                  <a:srgbClr val="09040C"/>
                </a:solidFill>
                <a:cs typeface="方正姚体" charset="0"/>
              </a:rPr>
              <a:t>    4. Aşama: Kanun ve düzen eğilimi (15-18 yaş)</a:t>
            </a:r>
          </a:p>
          <a:p>
            <a:pPr eaLnBrk="1" hangingPunct="1">
              <a:buFontTx/>
              <a:buNone/>
            </a:pPr>
            <a:r>
              <a:rPr lang="tr-TR" altLang="zh-CN" sz="2600" b="1" dirty="0">
                <a:solidFill>
                  <a:srgbClr val="008000"/>
                </a:solidFill>
                <a:cs typeface="方正姚体" charset="0"/>
              </a:rPr>
              <a:t> III. Gelenek-ötesi düzey (18 ve yukarı yaşlar)</a:t>
            </a:r>
          </a:p>
          <a:p>
            <a:pPr eaLnBrk="1" hangingPunct="1">
              <a:buFontTx/>
              <a:buNone/>
            </a:pPr>
            <a:r>
              <a:rPr lang="tr-TR" altLang="zh-CN" sz="2600" dirty="0">
                <a:solidFill>
                  <a:srgbClr val="09040C"/>
                </a:solidFill>
                <a:cs typeface="方正姚体" charset="0"/>
              </a:rPr>
              <a:t>    5. Aşama: Sosyal sözleşme eğilimi (18-20 yaş)</a:t>
            </a:r>
          </a:p>
          <a:p>
            <a:pPr eaLnBrk="1" hangingPunct="1">
              <a:buFontTx/>
              <a:buNone/>
            </a:pPr>
            <a:r>
              <a:rPr lang="tr-TR" altLang="zh-CN" sz="2600" dirty="0">
                <a:solidFill>
                  <a:srgbClr val="09040C"/>
                </a:solidFill>
                <a:cs typeface="方正姚体" charset="0"/>
              </a:rPr>
              <a:t>    6. Aşama: Evrensel ahlak ilkeleri eğilimi (20 yaş ve yukarısı)</a:t>
            </a:r>
            <a:endParaRPr lang="tr-TR" sz="2600" dirty="0">
              <a:solidFill>
                <a:srgbClr val="09040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236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2020574" y="152401"/>
            <a:ext cx="9932244" cy="901011"/>
          </a:xfrm>
        </p:spPr>
        <p:txBody>
          <a:bodyPr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tr-TR" sz="4000" b="1" dirty="0" err="1">
                <a:solidFill>
                  <a:srgbClr val="C00000"/>
                </a:solidFill>
                <a:ea typeface="+mj-ea"/>
              </a:rPr>
              <a:t>Kohlberg’in</a:t>
            </a:r>
            <a:r>
              <a:rPr lang="tr-TR" sz="4000" dirty="0">
                <a:solidFill>
                  <a:srgbClr val="C00000"/>
                </a:solidFill>
                <a:ea typeface="+mj-ea"/>
              </a:rPr>
              <a:t> </a:t>
            </a:r>
            <a:r>
              <a:rPr lang="tr-TR" sz="4000" b="1" dirty="0">
                <a:solidFill>
                  <a:srgbClr val="C00000"/>
                </a:solidFill>
                <a:ea typeface="+mj-ea"/>
              </a:rPr>
              <a:t> ahlak gelişim kuramı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1125748" y="1139995"/>
            <a:ext cx="10050253" cy="4920732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130000"/>
              </a:lnSpc>
              <a:buFontTx/>
              <a:buNone/>
            </a:pPr>
            <a:r>
              <a:rPr lang="tr-TR" sz="2800" b="1" dirty="0">
                <a:solidFill>
                  <a:srgbClr val="09040C"/>
                </a:solidFill>
              </a:rPr>
              <a:t>Gelenek-Öncesi Düzey</a:t>
            </a:r>
            <a:endParaRPr lang="tr-TR" sz="2800" dirty="0">
              <a:solidFill>
                <a:srgbClr val="09040C"/>
              </a:solidFill>
            </a:endParaRPr>
          </a:p>
          <a:p>
            <a:pPr algn="just" eaLnBrk="1" hangingPunct="1">
              <a:lnSpc>
                <a:spcPct val="130000"/>
              </a:lnSpc>
            </a:pPr>
            <a:r>
              <a:rPr lang="tr-TR" sz="2800" dirty="0">
                <a:solidFill>
                  <a:srgbClr val="09040C"/>
                </a:solidFill>
              </a:rPr>
              <a:t>Bu düzey, </a:t>
            </a:r>
            <a:r>
              <a:rPr lang="tr-TR" sz="2800" dirty="0" err="1">
                <a:solidFill>
                  <a:srgbClr val="09040C"/>
                </a:solidFill>
              </a:rPr>
              <a:t>Piaget</a:t>
            </a:r>
            <a:r>
              <a:rPr lang="ja-JP" altLang="tr-TR" sz="2800" dirty="0">
                <a:solidFill>
                  <a:srgbClr val="09040C"/>
                </a:solidFill>
              </a:rPr>
              <a:t>’</a:t>
            </a:r>
            <a:r>
              <a:rPr lang="tr-TR" sz="2800" dirty="0">
                <a:solidFill>
                  <a:srgbClr val="09040C"/>
                </a:solidFill>
              </a:rPr>
              <a:t>in </a:t>
            </a:r>
            <a:r>
              <a:rPr lang="ja-JP" altLang="tr-TR" sz="2800" dirty="0">
                <a:solidFill>
                  <a:srgbClr val="09040C"/>
                </a:solidFill>
              </a:rPr>
              <a:t>“</a:t>
            </a:r>
            <a:r>
              <a:rPr lang="tr-TR" sz="2800" dirty="0">
                <a:solidFill>
                  <a:srgbClr val="09040C"/>
                </a:solidFill>
              </a:rPr>
              <a:t>Dışsal Kurallara Bağlılık</a:t>
            </a:r>
            <a:r>
              <a:rPr lang="ja-JP" altLang="tr-TR" sz="2800" dirty="0">
                <a:solidFill>
                  <a:srgbClr val="09040C"/>
                </a:solidFill>
              </a:rPr>
              <a:t>”</a:t>
            </a:r>
            <a:r>
              <a:rPr lang="tr-TR" sz="2800" dirty="0">
                <a:solidFill>
                  <a:srgbClr val="09040C"/>
                </a:solidFill>
              </a:rPr>
              <a:t> döneminin özelliklerini gösterir.</a:t>
            </a:r>
          </a:p>
          <a:p>
            <a:pPr algn="just" eaLnBrk="1" hangingPunct="1">
              <a:lnSpc>
                <a:spcPct val="130000"/>
              </a:lnSpc>
            </a:pPr>
            <a:r>
              <a:rPr lang="tr-TR" sz="2800" dirty="0">
                <a:solidFill>
                  <a:srgbClr val="09040C"/>
                </a:solidFill>
              </a:rPr>
              <a:t>Kurallar başkaları tarafından konur. </a:t>
            </a:r>
          </a:p>
          <a:p>
            <a:pPr algn="just" eaLnBrk="1" hangingPunct="1">
              <a:lnSpc>
                <a:spcPct val="130000"/>
              </a:lnSpc>
            </a:pPr>
            <a:r>
              <a:rPr lang="tr-TR" sz="2800" dirty="0">
                <a:solidFill>
                  <a:srgbClr val="09040C"/>
                </a:solidFill>
              </a:rPr>
              <a:t>Bu düzeydeki çocuk kültür içinde kabul edilen iyi ve kötü ölçütlerine göre davranır.</a:t>
            </a:r>
          </a:p>
          <a:p>
            <a:pPr algn="just" eaLnBrk="1" hangingPunct="1">
              <a:lnSpc>
                <a:spcPct val="130000"/>
              </a:lnSpc>
            </a:pPr>
            <a:r>
              <a:rPr lang="tr-TR" sz="2800" dirty="0">
                <a:solidFill>
                  <a:srgbClr val="09040C"/>
                </a:solidFill>
              </a:rPr>
              <a:t>Bir davranışın iyi ya da kötü oluşu fiziksel sonuçlarına göre değerlendirilir. </a:t>
            </a:r>
          </a:p>
        </p:txBody>
      </p:sp>
    </p:spTree>
    <p:extLst>
      <p:ext uri="{BB962C8B-B14F-4D97-AF65-F5344CB8AC3E}">
        <p14:creationId xmlns:p14="http://schemas.microsoft.com/office/powerpoint/2010/main" val="4054232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72102" y="332657"/>
            <a:ext cx="8119749" cy="1067082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eaLnBrk="1" fontAlgn="auto" hangingPunct="1">
              <a:spcAft>
                <a:spcPts val="0"/>
              </a:spcAft>
              <a:defRPr/>
            </a:pPr>
            <a:r>
              <a:rPr lang="tr-TR" sz="4000" b="1" dirty="0" err="1">
                <a:solidFill>
                  <a:srgbClr val="C00000"/>
                </a:solidFill>
                <a:ea typeface="+mj-ea"/>
              </a:rPr>
              <a:t>Kohlberg’in</a:t>
            </a:r>
            <a:r>
              <a:rPr lang="tr-TR" sz="4000" dirty="0">
                <a:solidFill>
                  <a:srgbClr val="C00000"/>
                </a:solidFill>
                <a:ea typeface="+mj-ea"/>
              </a:rPr>
              <a:t> </a:t>
            </a:r>
            <a:r>
              <a:rPr lang="tr-TR" sz="4000" b="1" dirty="0">
                <a:solidFill>
                  <a:srgbClr val="C00000"/>
                </a:solidFill>
                <a:ea typeface="+mj-ea"/>
              </a:rPr>
              <a:t> ahlak gelişim kuramı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1111317" y="1571768"/>
            <a:ext cx="10822864" cy="4157061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10000"/>
              </a:lnSpc>
              <a:buFontTx/>
              <a:buNone/>
            </a:pPr>
            <a:r>
              <a:rPr lang="tr-TR" sz="2800" b="1" dirty="0">
                <a:solidFill>
                  <a:srgbClr val="09040C"/>
                </a:solidFill>
              </a:rPr>
              <a:t>	Geleneksel Düzey</a:t>
            </a:r>
          </a:p>
          <a:p>
            <a:pPr algn="just" eaLnBrk="1" hangingPunct="1">
              <a:lnSpc>
                <a:spcPct val="110000"/>
              </a:lnSpc>
            </a:pPr>
            <a:r>
              <a:rPr lang="tr-TR" altLang="zh-CN" sz="2800" dirty="0">
                <a:solidFill>
                  <a:srgbClr val="09040C"/>
                </a:solidFill>
                <a:cs typeface="方正姚体" charset="0"/>
              </a:rPr>
              <a:t>Bu düzeydeki birey, gelenek öncesi düzeyin ben merkezci bakış açısından, grup değerlerini ve kurallarını tanıma düzeyine geçiş yapar. </a:t>
            </a:r>
          </a:p>
          <a:p>
            <a:pPr algn="just" eaLnBrk="1" hangingPunct="1">
              <a:lnSpc>
                <a:spcPct val="110000"/>
              </a:lnSpc>
            </a:pPr>
            <a:r>
              <a:rPr lang="tr-TR" altLang="zh-CN" sz="2800" dirty="0">
                <a:solidFill>
                  <a:srgbClr val="09040C"/>
                </a:solidFill>
                <a:cs typeface="方正姚体" charset="0"/>
              </a:rPr>
              <a:t>Birey bu düzeyde, diğer insanların da benzer istek ve duygulara sahip olabileceklerini düşünür ve bazı sosyal sistemlerin gerekliliğine inanır. </a:t>
            </a:r>
          </a:p>
        </p:txBody>
      </p:sp>
    </p:spTree>
    <p:extLst>
      <p:ext uri="{BB962C8B-B14F-4D97-AF65-F5344CB8AC3E}">
        <p14:creationId xmlns:p14="http://schemas.microsoft.com/office/powerpoint/2010/main" val="2420501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7806" y="2133600"/>
            <a:ext cx="10176806" cy="4042568"/>
          </a:xfrm>
        </p:spPr>
        <p:txBody>
          <a:bodyPr>
            <a:noAutofit/>
          </a:bodyPr>
          <a:lstStyle/>
          <a:p>
            <a:r>
              <a:rPr lang="tr-TR" sz="2800" b="1" dirty="0">
                <a:solidFill>
                  <a:srgbClr val="09040C"/>
                </a:solidFill>
              </a:rPr>
              <a:t>Geleneksel Düzey</a:t>
            </a:r>
          </a:p>
          <a:p>
            <a:r>
              <a:rPr lang="tr-TR" sz="2800" dirty="0"/>
              <a:t>Bireyler kendi çıkarlarını düşünmeden toplumsal kurallara uymayı önemli görmeye devam ederler. </a:t>
            </a:r>
          </a:p>
          <a:p>
            <a:r>
              <a:rPr lang="tr-TR" sz="2800" dirty="0"/>
              <a:t>Aynı zamanda halihazırdaki toplumsal sistemi etkin bir biçimde sürdürmenin olumlu insan ilişkilerini ve toplumsal düzeni güvenceye aldığına inanırlar. </a:t>
            </a:r>
          </a:p>
          <a:p>
            <a:r>
              <a:rPr lang="tr-TR" sz="2800" dirty="0"/>
              <a:t>Bu düzeyde sosyal düzeni destekleme ve sadakat önemlidir. Kendi ihtiyaçları bazen grubunkilere göre ikinci planda kalır.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eaLnBrk="1" fontAlgn="auto" hangingPunct="1">
              <a:spcAft>
                <a:spcPts val="0"/>
              </a:spcAft>
              <a:defRPr/>
            </a:pPr>
            <a:r>
              <a:rPr lang="tr-TR" sz="4000" b="1" dirty="0" err="1">
                <a:solidFill>
                  <a:srgbClr val="C00000"/>
                </a:solidFill>
                <a:ea typeface="+mj-ea"/>
              </a:rPr>
              <a:t>Kohlberg’in</a:t>
            </a:r>
            <a:r>
              <a:rPr lang="tr-TR" sz="4000" dirty="0">
                <a:solidFill>
                  <a:srgbClr val="C00000"/>
                </a:solidFill>
                <a:ea typeface="+mj-ea"/>
              </a:rPr>
              <a:t> </a:t>
            </a:r>
            <a:r>
              <a:rPr lang="tr-TR" sz="4000" b="1" dirty="0">
                <a:solidFill>
                  <a:srgbClr val="C00000"/>
                </a:solidFill>
                <a:ea typeface="+mj-ea"/>
              </a:rPr>
              <a:t> ahlak gelişim kuramı</a:t>
            </a:r>
          </a:p>
        </p:txBody>
      </p:sp>
    </p:spTree>
    <p:extLst>
      <p:ext uri="{BB962C8B-B14F-4D97-AF65-F5344CB8AC3E}">
        <p14:creationId xmlns:p14="http://schemas.microsoft.com/office/powerpoint/2010/main" val="3801653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44295" y="152401"/>
            <a:ext cx="10362660" cy="1261768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tr-TR" sz="4000" b="1" dirty="0" err="1">
                <a:solidFill>
                  <a:srgbClr val="C00000"/>
                </a:solidFill>
                <a:ea typeface="+mj-ea"/>
              </a:rPr>
              <a:t>Gilligan’ın</a:t>
            </a:r>
            <a:r>
              <a:rPr lang="tr-TR" sz="4000" b="1" dirty="0">
                <a:solidFill>
                  <a:srgbClr val="C00000"/>
                </a:solidFill>
                <a:ea typeface="+mj-ea"/>
              </a:rPr>
              <a:t> Ahlak Gelişimine İlişkin Görüşleri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1298940" y="1700213"/>
            <a:ext cx="10461259" cy="4129628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110000"/>
              </a:lnSpc>
            </a:pPr>
            <a:r>
              <a:rPr lang="tr-TR" altLang="zh-CN" sz="2000" dirty="0" err="1">
                <a:solidFill>
                  <a:srgbClr val="09040C"/>
                </a:solidFill>
                <a:latin typeface="Rockwell" charset="0"/>
                <a:cs typeface="方正姚体" charset="0"/>
              </a:rPr>
              <a:t>Gilligan</a:t>
            </a:r>
            <a:r>
              <a:rPr lang="tr-TR" altLang="zh-CN" sz="2000" dirty="0">
                <a:solidFill>
                  <a:srgbClr val="09040C"/>
                </a:solidFill>
                <a:latin typeface="Rockwell" charset="0"/>
                <a:cs typeface="方正姚体" charset="0"/>
              </a:rPr>
              <a:t>, </a:t>
            </a:r>
            <a:r>
              <a:rPr lang="tr-TR" altLang="zh-CN" sz="2000" dirty="0" err="1">
                <a:solidFill>
                  <a:srgbClr val="09040C"/>
                </a:solidFill>
                <a:latin typeface="Rockwell" charset="0"/>
                <a:cs typeface="方正姚体" charset="0"/>
              </a:rPr>
              <a:t>Kohlberg’in</a:t>
            </a:r>
            <a:r>
              <a:rPr lang="tr-TR" altLang="zh-CN" sz="2000" dirty="0">
                <a:solidFill>
                  <a:srgbClr val="09040C"/>
                </a:solidFill>
                <a:latin typeface="Rockwell" charset="0"/>
                <a:cs typeface="方正姚体" charset="0"/>
              </a:rPr>
              <a:t> ahlaki düşüncenin belirgin özellikleri olarak, </a:t>
            </a:r>
            <a:r>
              <a:rPr lang="tr-TR" altLang="zh-CN" sz="2000" dirty="0">
                <a:solidFill>
                  <a:srgbClr val="008000"/>
                </a:solidFill>
                <a:latin typeface="Rockwell" charset="0"/>
                <a:cs typeface="方正姚体" charset="0"/>
              </a:rPr>
              <a:t>adalet ve doğruluk kavramlarına yer vermesini eleştirmiş ve kendi çalışmasında </a:t>
            </a:r>
            <a:r>
              <a:rPr lang="tr-TR" altLang="zh-CN" sz="2000" dirty="0" err="1">
                <a:solidFill>
                  <a:srgbClr val="008000"/>
                </a:solidFill>
                <a:latin typeface="Rockwell" charset="0"/>
                <a:cs typeface="方正姚体" charset="0"/>
              </a:rPr>
              <a:t>şevkat</a:t>
            </a:r>
            <a:r>
              <a:rPr lang="tr-TR" altLang="zh-CN" sz="2000" dirty="0">
                <a:solidFill>
                  <a:srgbClr val="008000"/>
                </a:solidFill>
                <a:latin typeface="Rockwell" charset="0"/>
                <a:cs typeface="方正姚体" charset="0"/>
              </a:rPr>
              <a:t>, sevgi gibi kavramlara yer vermiştir. </a:t>
            </a:r>
          </a:p>
          <a:p>
            <a:pPr algn="just" eaLnBrk="1" hangingPunct="1">
              <a:lnSpc>
                <a:spcPct val="110000"/>
              </a:lnSpc>
            </a:pPr>
            <a:r>
              <a:rPr lang="tr-TR" altLang="zh-CN" sz="2000" dirty="0">
                <a:solidFill>
                  <a:srgbClr val="09040C"/>
                </a:solidFill>
                <a:latin typeface="Rockwell" charset="0"/>
                <a:cs typeface="方正姚体" charset="0"/>
              </a:rPr>
              <a:t>Herkesin, kendi içinden gelen uyaranlara göre, başkalarına karşı adil ve dürüst davranacağını belirtir. </a:t>
            </a:r>
          </a:p>
          <a:p>
            <a:pPr algn="just" eaLnBrk="1" hangingPunct="1">
              <a:lnSpc>
                <a:spcPct val="110000"/>
              </a:lnSpc>
            </a:pPr>
            <a:r>
              <a:rPr lang="tr-TR" altLang="zh-CN" sz="2000" dirty="0">
                <a:solidFill>
                  <a:srgbClr val="09040C"/>
                </a:solidFill>
                <a:latin typeface="Rockwell" charset="0"/>
                <a:cs typeface="方正姚体" charset="0"/>
              </a:rPr>
              <a:t>Bu nedenle</a:t>
            </a:r>
            <a:r>
              <a:rPr lang="tr-TR" altLang="zh-CN" sz="2000" dirty="0">
                <a:solidFill>
                  <a:srgbClr val="008000"/>
                </a:solidFill>
                <a:latin typeface="Rockwell" charset="0"/>
                <a:cs typeface="方正姚体" charset="0"/>
              </a:rPr>
              <a:t>, </a:t>
            </a:r>
            <a:r>
              <a:rPr lang="tr-TR" altLang="zh-CN" sz="2000" dirty="0" err="1">
                <a:solidFill>
                  <a:srgbClr val="008000"/>
                </a:solidFill>
                <a:latin typeface="Rockwell" charset="0"/>
                <a:cs typeface="方正姚体" charset="0"/>
              </a:rPr>
              <a:t>Kohlberg’in</a:t>
            </a:r>
            <a:r>
              <a:rPr lang="tr-TR" altLang="zh-CN" sz="2000" dirty="0">
                <a:solidFill>
                  <a:srgbClr val="008000"/>
                </a:solidFill>
                <a:latin typeface="Rockwell" charset="0"/>
                <a:cs typeface="方正姚体" charset="0"/>
              </a:rPr>
              <a:t> ahlaki gelişim aşamalarının kesin ve evrensel olmadığını </a:t>
            </a:r>
            <a:r>
              <a:rPr lang="tr-TR" altLang="zh-CN" sz="2000" dirty="0">
                <a:solidFill>
                  <a:srgbClr val="09040C"/>
                </a:solidFill>
                <a:latin typeface="Rockwell" charset="0"/>
                <a:cs typeface="方正姚体" charset="0"/>
              </a:rPr>
              <a:t>savunmuştur. </a:t>
            </a:r>
          </a:p>
          <a:p>
            <a:pPr algn="just">
              <a:lnSpc>
                <a:spcPct val="110000"/>
              </a:lnSpc>
            </a:pPr>
            <a:r>
              <a:rPr lang="tr-TR" sz="2000" dirty="0" err="1">
                <a:solidFill>
                  <a:srgbClr val="09040C"/>
                </a:solidFill>
              </a:rPr>
              <a:t>Gilligan'a</a:t>
            </a:r>
            <a:r>
              <a:rPr lang="tr-TR" sz="2000" dirty="0">
                <a:solidFill>
                  <a:srgbClr val="09040C"/>
                </a:solidFill>
              </a:rPr>
              <a:t> göre, ahlak gelişiminde önemli olan şey </a:t>
            </a:r>
            <a:r>
              <a:rPr lang="tr-TR" sz="2000" dirty="0" err="1">
                <a:solidFill>
                  <a:srgbClr val="008000"/>
                </a:solidFill>
              </a:rPr>
              <a:t>Kohlberg'in</a:t>
            </a:r>
            <a:r>
              <a:rPr lang="tr-TR" sz="2000" dirty="0">
                <a:solidFill>
                  <a:srgbClr val="008000"/>
                </a:solidFill>
              </a:rPr>
              <a:t> belirttiği gibi bir sonraki gelişim düzeyine ulaşmak değil, ahlak sevgisini kazanmaktır. </a:t>
            </a:r>
          </a:p>
          <a:p>
            <a:pPr algn="just">
              <a:lnSpc>
                <a:spcPct val="110000"/>
              </a:lnSpc>
            </a:pPr>
            <a:r>
              <a:rPr lang="tr-TR" sz="2000" dirty="0" err="1">
                <a:solidFill>
                  <a:srgbClr val="09040C"/>
                </a:solidFill>
              </a:rPr>
              <a:t>Gilligan</a:t>
            </a:r>
            <a:r>
              <a:rPr lang="tr-TR" sz="2000" dirty="0">
                <a:solidFill>
                  <a:srgbClr val="09040C"/>
                </a:solidFill>
              </a:rPr>
              <a:t>, "ahlaklılığın üstünde" çok daha olgun bir işleyiş evresinin olduğunu ileri sürmektedir; bu karşılıklı gereksinmelerini psikolojik açıdan anlamalarını sağlayan "ahlak sevgisi" </a:t>
            </a:r>
            <a:r>
              <a:rPr lang="tr-TR" sz="2000" dirty="0" err="1">
                <a:solidFill>
                  <a:srgbClr val="09040C"/>
                </a:solidFill>
              </a:rPr>
              <a:t>dir</a:t>
            </a:r>
            <a:r>
              <a:rPr lang="tr-TR" sz="2000" dirty="0">
                <a:solidFill>
                  <a:srgbClr val="09040C"/>
                </a:solidFill>
              </a:rPr>
              <a:t>. </a:t>
            </a:r>
          </a:p>
          <a:p>
            <a:pPr algn="just" eaLnBrk="1" hangingPunct="1">
              <a:lnSpc>
                <a:spcPct val="110000"/>
              </a:lnSpc>
            </a:pPr>
            <a:endParaRPr lang="tr-TR" sz="2800" dirty="0">
              <a:solidFill>
                <a:srgbClr val="09040C"/>
              </a:solidFill>
              <a:latin typeface="Rockwel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223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75327" y="318226"/>
            <a:ext cx="10750175" cy="1260475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tr-TR" sz="4000" b="1" dirty="0" err="1">
                <a:solidFill>
                  <a:srgbClr val="C00000"/>
                </a:solidFill>
                <a:ea typeface="+mj-ea"/>
              </a:rPr>
              <a:t>Gilligan’ın</a:t>
            </a:r>
            <a:r>
              <a:rPr lang="tr-TR" sz="4000" b="1" dirty="0">
                <a:solidFill>
                  <a:srgbClr val="C00000"/>
                </a:solidFill>
                <a:ea typeface="+mj-ea"/>
              </a:rPr>
              <a:t> Ahlak Gelişimine İlişkin Görüşleri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1616459" y="1484314"/>
            <a:ext cx="10048493" cy="5023751"/>
          </a:xfrm>
        </p:spPr>
        <p:txBody>
          <a:bodyPr>
            <a:normAutofit fontScale="77500" lnSpcReduction="20000"/>
          </a:bodyPr>
          <a:lstStyle/>
          <a:p>
            <a:pPr algn="just" eaLnBrk="1" hangingPunct="1">
              <a:lnSpc>
                <a:spcPct val="120000"/>
              </a:lnSpc>
            </a:pPr>
            <a:r>
              <a:rPr lang="tr-TR" sz="2800" dirty="0" err="1">
                <a:solidFill>
                  <a:srgbClr val="09040C"/>
                </a:solidFill>
              </a:rPr>
              <a:t>Gilligan</a:t>
            </a:r>
            <a:r>
              <a:rPr lang="ja-JP" altLang="tr-TR" sz="2800" dirty="0">
                <a:solidFill>
                  <a:srgbClr val="09040C"/>
                </a:solidFill>
              </a:rPr>
              <a:t>’</a:t>
            </a:r>
            <a:r>
              <a:rPr lang="tr-TR" sz="2800" dirty="0">
                <a:solidFill>
                  <a:srgbClr val="09040C"/>
                </a:solidFill>
              </a:rPr>
              <a:t>a göre </a:t>
            </a:r>
            <a:r>
              <a:rPr lang="tr-TR" sz="2800" dirty="0">
                <a:solidFill>
                  <a:srgbClr val="008000"/>
                </a:solidFill>
              </a:rPr>
              <a:t>kadınlar ve erkekler </a:t>
            </a:r>
            <a:r>
              <a:rPr lang="tr-TR" sz="2800" dirty="0">
                <a:solidFill>
                  <a:srgbClr val="09040C"/>
                </a:solidFill>
              </a:rPr>
              <a:t>daha farklı sosyalleşmektedirler. </a:t>
            </a:r>
          </a:p>
          <a:p>
            <a:pPr algn="just" eaLnBrk="1" hangingPunct="1">
              <a:lnSpc>
                <a:spcPct val="120000"/>
              </a:lnSpc>
            </a:pPr>
            <a:r>
              <a:rPr lang="tr-TR" sz="2800" dirty="0" err="1">
                <a:solidFill>
                  <a:srgbClr val="09040C"/>
                </a:solidFill>
              </a:rPr>
              <a:t>Gilligan</a:t>
            </a:r>
            <a:r>
              <a:rPr lang="tr-TR" sz="2800" dirty="0">
                <a:solidFill>
                  <a:srgbClr val="09040C"/>
                </a:solidFill>
              </a:rPr>
              <a:t>, kadınların sosyal ilişkilere, başkalarının duygularına ve yaşanan hayata ilişkin ahlaki problemlere karşı daha hassas olduklarını ifade eder.  </a:t>
            </a:r>
          </a:p>
          <a:p>
            <a:pPr algn="just" eaLnBrk="1" hangingPunct="1">
              <a:lnSpc>
                <a:spcPct val="120000"/>
              </a:lnSpc>
            </a:pPr>
            <a:r>
              <a:rPr lang="tr-TR" sz="2800" dirty="0">
                <a:solidFill>
                  <a:srgbClr val="008000"/>
                </a:solidFill>
              </a:rPr>
              <a:t>Kadınlar dikkat ve özenle bakımı ahlakın temeli </a:t>
            </a:r>
            <a:r>
              <a:rPr lang="tr-TR" sz="2800" dirty="0">
                <a:solidFill>
                  <a:srgbClr val="09040C"/>
                </a:solidFill>
              </a:rPr>
              <a:t>kabul ederler; </a:t>
            </a:r>
            <a:r>
              <a:rPr lang="tr-TR" sz="2800" dirty="0">
                <a:solidFill>
                  <a:srgbClr val="008000"/>
                </a:solidFill>
              </a:rPr>
              <a:t>erkekler ise ahlaki arayışın temelinin adalet </a:t>
            </a:r>
            <a:r>
              <a:rPr lang="tr-TR" sz="2800" dirty="0">
                <a:solidFill>
                  <a:srgbClr val="09040C"/>
                </a:solidFill>
              </a:rPr>
              <a:t>olduğuna inanırlar. </a:t>
            </a:r>
          </a:p>
          <a:p>
            <a:pPr algn="just">
              <a:lnSpc>
                <a:spcPct val="150000"/>
              </a:lnSpc>
            </a:pPr>
            <a:r>
              <a:rPr lang="tr-TR" sz="2800" dirty="0" err="1">
                <a:solidFill>
                  <a:srgbClr val="09040C"/>
                </a:solidFill>
              </a:rPr>
              <a:t>Gilligan</a:t>
            </a:r>
            <a:r>
              <a:rPr lang="ja-JP" altLang="tr-TR" sz="2800" dirty="0">
                <a:solidFill>
                  <a:srgbClr val="09040C"/>
                </a:solidFill>
              </a:rPr>
              <a:t>’</a:t>
            </a:r>
            <a:r>
              <a:rPr lang="tr-TR" sz="2800" dirty="0">
                <a:solidFill>
                  <a:srgbClr val="09040C"/>
                </a:solidFill>
              </a:rPr>
              <a:t>a göre ahlaki gelişim konusunda cinsiyet farkları mevcuttur ve insanın yeteri kadar anlaşılması için tanınması gerekir. </a:t>
            </a:r>
          </a:p>
          <a:p>
            <a:pPr algn="just">
              <a:lnSpc>
                <a:spcPct val="150000"/>
              </a:lnSpc>
            </a:pPr>
            <a:r>
              <a:rPr lang="tr-TR" sz="2800" dirty="0">
                <a:solidFill>
                  <a:srgbClr val="008000"/>
                </a:solidFill>
              </a:rPr>
              <a:t>İdeal olarak ahlaki karar vermede hem sorumluluk hem de adaletin birleştirilmesi söz konusudur. </a:t>
            </a:r>
          </a:p>
          <a:p>
            <a:pPr algn="just" eaLnBrk="1" hangingPunct="1">
              <a:lnSpc>
                <a:spcPct val="120000"/>
              </a:lnSpc>
            </a:pPr>
            <a:endParaRPr lang="tr-TR" sz="2800" dirty="0">
              <a:solidFill>
                <a:srgbClr val="09040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739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73416" y="253174"/>
            <a:ext cx="8911687" cy="1280890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800000"/>
                </a:solidFill>
              </a:rPr>
              <a:t>Kaynakça</a:t>
            </a:r>
            <a:endParaRPr lang="tr-TR" dirty="0">
              <a:solidFill>
                <a:srgbClr val="8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76144" y="1673082"/>
            <a:ext cx="10041147" cy="3777622"/>
          </a:xfrm>
        </p:spPr>
        <p:txBody>
          <a:bodyPr>
            <a:noAutofit/>
          </a:bodyPr>
          <a:lstStyle/>
          <a:p>
            <a:r>
              <a:rPr lang="tr-TR" dirty="0" err="1"/>
              <a:t>Bee</a:t>
            </a:r>
            <a:r>
              <a:rPr lang="tr-TR" dirty="0"/>
              <a:t>, H. L., </a:t>
            </a:r>
            <a:r>
              <a:rPr lang="tr-TR" dirty="0" err="1"/>
              <a:t>Boyd</a:t>
            </a:r>
            <a:r>
              <a:rPr lang="tr-TR" dirty="0"/>
              <a:t>, D. R., &amp; Gündüz, O. (2009). Çocuk gelişim psikolojisi. </a:t>
            </a:r>
            <a:r>
              <a:rPr lang="tr-TR" dirty="0" err="1"/>
              <a:t>Kaknüs</a:t>
            </a:r>
            <a:r>
              <a:rPr lang="tr-TR" dirty="0"/>
              <a:t> yayınları.</a:t>
            </a:r>
          </a:p>
          <a:p>
            <a:r>
              <a:rPr lang="tr-TR" dirty="0" err="1"/>
              <a:t>Gander</a:t>
            </a:r>
            <a:r>
              <a:rPr lang="tr-TR" dirty="0"/>
              <a:t>, M. J., &amp; </a:t>
            </a:r>
            <a:r>
              <a:rPr lang="tr-TR" dirty="0" err="1"/>
              <a:t>Gardiner</a:t>
            </a:r>
            <a:r>
              <a:rPr lang="tr-TR" dirty="0"/>
              <a:t>, H. W. (2010). Çocuk ve ergen gelişimi (7. Baskı). Ankara: İmge.</a:t>
            </a:r>
          </a:p>
          <a:p>
            <a:r>
              <a:rPr lang="tr-TR" dirty="0"/>
              <a:t>Köksal Akyol, A (2019). Erken Çocukluk Döneminde Gelişim I. Anı Yayıncılık</a:t>
            </a:r>
          </a:p>
          <a:p>
            <a:r>
              <a:rPr lang="tr-TR" dirty="0"/>
              <a:t>Köksal Akyol, A (2019). Erken Çocukluk Döneminde Gelişim II. Anı Yayıncılık</a:t>
            </a:r>
          </a:p>
        </p:txBody>
      </p:sp>
    </p:spTree>
    <p:extLst>
      <p:ext uri="{BB962C8B-B14F-4D97-AF65-F5344CB8AC3E}">
        <p14:creationId xmlns:p14="http://schemas.microsoft.com/office/powerpoint/2010/main" val="234228859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Yeşi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307</TotalTime>
  <Words>567</Words>
  <Application>Microsoft Office PowerPoint</Application>
  <PresentationFormat>Geniş ekran</PresentationFormat>
  <Paragraphs>43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メイリオ</vt:lpstr>
      <vt:lpstr>Arial</vt:lpstr>
      <vt:lpstr>Century Gothic</vt:lpstr>
      <vt:lpstr>方正姚体</vt:lpstr>
      <vt:lpstr>Rockwell</vt:lpstr>
      <vt:lpstr>Wingdings 3</vt:lpstr>
      <vt:lpstr>幼圆</vt:lpstr>
      <vt:lpstr>Duman</vt:lpstr>
      <vt:lpstr> ÇOCUK GELİŞİMİNDE KURAMLARI</vt:lpstr>
      <vt:lpstr>Kohlberg’in  ahlak gelişim kuramı</vt:lpstr>
      <vt:lpstr>Kohlberg’in  ahlak gelişim kuramı</vt:lpstr>
      <vt:lpstr>Kohlberg’in  ahlak gelişim kuramı</vt:lpstr>
      <vt:lpstr>Kohlberg’in  ahlak gelişim kuramı</vt:lpstr>
      <vt:lpstr>Gilligan’ın Ahlak Gelişimine İlişkin Görüşleri</vt:lpstr>
      <vt:lpstr>Gilligan’ın Ahlak Gelişimine İlişkin Görüşleri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GELİŞİM KURAMLARI GİRİŞ</dc:title>
  <dc:creator>asus</dc:creator>
  <cp:lastModifiedBy>Emin Demir</cp:lastModifiedBy>
  <cp:revision>34</cp:revision>
  <dcterms:created xsi:type="dcterms:W3CDTF">2017-09-25T14:34:57Z</dcterms:created>
  <dcterms:modified xsi:type="dcterms:W3CDTF">2020-05-04T21:25:29Z</dcterms:modified>
</cp:coreProperties>
</file>