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CCA-6D9A-4CEB-8620-01801A8FAC57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21E93-6453-4615-BAF2-F2CEA457A8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130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CCA-6D9A-4CEB-8620-01801A8FAC57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21E93-6453-4615-BAF2-F2CEA457A8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9955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CCA-6D9A-4CEB-8620-01801A8FAC57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21E93-6453-4615-BAF2-F2CEA457A8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8101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CCA-6D9A-4CEB-8620-01801A8FAC57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21E93-6453-4615-BAF2-F2CEA457A8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5470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CCA-6D9A-4CEB-8620-01801A8FAC57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21E93-6453-4615-BAF2-F2CEA457A8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8689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CCA-6D9A-4CEB-8620-01801A8FAC57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21E93-6453-4615-BAF2-F2CEA457A8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804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CCA-6D9A-4CEB-8620-01801A8FAC57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21E93-6453-4615-BAF2-F2CEA457A8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1263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CCA-6D9A-4CEB-8620-01801A8FAC57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21E93-6453-4615-BAF2-F2CEA457A8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599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CCA-6D9A-4CEB-8620-01801A8FAC57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21E93-6453-4615-BAF2-F2CEA457A8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1440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CCA-6D9A-4CEB-8620-01801A8FAC57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21E93-6453-4615-BAF2-F2CEA457A8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65659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CCA-6D9A-4CEB-8620-01801A8FAC57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21E93-6453-4615-BAF2-F2CEA457A8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5023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D60CCA-6D9A-4CEB-8620-01801A8FAC57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021E93-6453-4615-BAF2-F2CEA457A8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0358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C:\SGAF\Resimler\Hayvan resimleri\Tavşan\Himalaya 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3829050"/>
            <a:ext cx="4038600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9800" y="762000"/>
            <a:ext cx="8153400" cy="5867400"/>
          </a:xfrm>
        </p:spPr>
        <p:txBody>
          <a:bodyPr/>
          <a:lstStyle/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"/>
            </a:pPr>
            <a:r>
              <a:rPr lang="tr-TR" altLang="en-US">
                <a:latin typeface="Arial" panose="020B0604020202020204" pitchFamily="34" charset="0"/>
              </a:rPr>
              <a:t>Tavşanların genel vücut özellikleri;</a:t>
            </a:r>
          </a:p>
          <a:p>
            <a:pPr marL="863600" lvl="1" algn="just">
              <a:buClr>
                <a:schemeClr val="accent2"/>
              </a:buClr>
              <a:buFont typeface="Wingdings" panose="05000000000000000000" pitchFamily="2" charset="2"/>
              <a:buChar char=""/>
            </a:pPr>
            <a:r>
              <a:rPr lang="tr-TR" altLang="en-US">
                <a:latin typeface="Arial" panose="020B0604020202020204" pitchFamily="34" charset="0"/>
              </a:rPr>
              <a:t>silindir vücut</a:t>
            </a:r>
          </a:p>
          <a:p>
            <a:pPr marL="863600" lvl="1" algn="just">
              <a:buClr>
                <a:schemeClr val="accent2"/>
              </a:buClr>
              <a:buFont typeface="Wingdings" panose="05000000000000000000" pitchFamily="2" charset="2"/>
              <a:buChar char=""/>
            </a:pPr>
            <a:r>
              <a:rPr lang="tr-TR" altLang="en-US">
                <a:latin typeface="Arial" panose="020B0604020202020204" pitchFamily="34" charset="0"/>
              </a:rPr>
              <a:t>arka bacakların önden daha uzun oluşu</a:t>
            </a:r>
          </a:p>
          <a:p>
            <a:pPr marL="863600" lvl="1" algn="just">
              <a:buClr>
                <a:schemeClr val="accent2"/>
              </a:buClr>
              <a:buFont typeface="Wingdings" panose="05000000000000000000" pitchFamily="2" charset="2"/>
              <a:buChar char=""/>
            </a:pPr>
            <a:r>
              <a:rPr lang="tr-TR" altLang="en-US">
                <a:latin typeface="Arial" panose="020B0604020202020204" pitchFamily="34" charset="0"/>
              </a:rPr>
              <a:t>büyük kulaklar</a:t>
            </a:r>
          </a:p>
          <a:p>
            <a:pPr marL="863600" lvl="1" algn="just">
              <a:buClr>
                <a:schemeClr val="accent2"/>
              </a:buClr>
              <a:buFont typeface="Wingdings" panose="05000000000000000000" pitchFamily="2" charset="2"/>
              <a:buChar char=""/>
            </a:pPr>
            <a:r>
              <a:rPr lang="tr-TR" altLang="en-US">
                <a:latin typeface="Arial" panose="020B0604020202020204" pitchFamily="34" charset="0"/>
              </a:rPr>
              <a:t>iri patlak gözler</a:t>
            </a:r>
          </a:p>
          <a:p>
            <a:pPr marL="863600" lvl="1" algn="just">
              <a:buClr>
                <a:schemeClr val="accent2"/>
              </a:buClr>
              <a:buFont typeface="Wingdings" panose="05000000000000000000" pitchFamily="2" charset="2"/>
              <a:buChar char=""/>
            </a:pPr>
            <a:r>
              <a:rPr lang="tr-TR" altLang="en-US">
                <a:latin typeface="Arial" panose="020B0604020202020204" pitchFamily="34" charset="0"/>
              </a:rPr>
              <a:t>yarıklı ve kalın üst dudaklar</a:t>
            </a:r>
          </a:p>
          <a:p>
            <a:pPr marL="863600" lvl="1" algn="just">
              <a:buClr>
                <a:schemeClr val="accent2"/>
              </a:buClr>
              <a:buFont typeface="Wingdings" panose="05000000000000000000" pitchFamily="2" charset="2"/>
              <a:buChar char=""/>
            </a:pPr>
            <a:r>
              <a:rPr lang="tr-TR" altLang="en-US">
                <a:latin typeface="Arial" panose="020B0604020202020204" pitchFamily="34" charset="0"/>
              </a:rPr>
              <a:t>dudakların iki yanında bıyıklar</a:t>
            </a:r>
          </a:p>
          <a:p>
            <a:pPr marL="863600" lvl="1" algn="just">
              <a:buClr>
                <a:schemeClr val="accent2"/>
              </a:buClr>
              <a:buFont typeface="Wingdings" panose="05000000000000000000" pitchFamily="2" charset="2"/>
              <a:buChar char=""/>
            </a:pPr>
            <a:r>
              <a:rPr lang="tr-TR" altLang="en-US">
                <a:latin typeface="Arial" panose="020B0604020202020204" pitchFamily="34" charset="0"/>
              </a:rPr>
              <a:t>sık kıl örtüsü</a:t>
            </a:r>
          </a:p>
          <a:p>
            <a:pPr marL="863600" lvl="1" algn="just">
              <a:buClr>
                <a:schemeClr val="accent2"/>
              </a:buClr>
              <a:buFont typeface="Wingdings" panose="05000000000000000000" pitchFamily="2" charset="2"/>
              <a:buChar char=""/>
            </a:pPr>
            <a:r>
              <a:rPr lang="tr-TR" altLang="en-US">
                <a:latin typeface="Arial" panose="020B0604020202020204" pitchFamily="34" charset="0"/>
              </a:rPr>
              <a:t>ön ayaklarda beş parmak</a:t>
            </a:r>
          </a:p>
          <a:p>
            <a:pPr marL="863600" lvl="1" algn="just">
              <a:buClr>
                <a:schemeClr val="accent2"/>
              </a:buClr>
              <a:buFont typeface="Wingdings" panose="05000000000000000000" pitchFamily="2" charset="2"/>
              <a:buChar char=""/>
            </a:pPr>
            <a:r>
              <a:rPr lang="tr-TR" altLang="en-US">
                <a:latin typeface="Arial" panose="020B0604020202020204" pitchFamily="34" charset="0"/>
              </a:rPr>
              <a:t>arka ayaklarda dört parm</a:t>
            </a:r>
            <a:r>
              <a:rPr lang="tr-TR" altLang="en-US">
                <a:solidFill>
                  <a:schemeClr val="bg1"/>
                </a:solidFill>
                <a:latin typeface="Arial" panose="020B0604020202020204" pitchFamily="34" charset="0"/>
              </a:rPr>
              <a:t>ak </a:t>
            </a:r>
            <a:endParaRPr lang="tr-TR" altLang="en-US">
              <a:latin typeface="Arial" panose="020B0604020202020204" pitchFamily="34" charset="0"/>
            </a:endParaRPr>
          </a:p>
        </p:txBody>
      </p:sp>
      <p:sp>
        <p:nvSpPr>
          <p:cNvPr id="10244" name="Rectangle 3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Özellikleri</a:t>
            </a:r>
            <a:endParaRPr lang="tr-TR" altLang="en-US" sz="4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941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9800" y="762000"/>
            <a:ext cx="8153400" cy="5867400"/>
          </a:xfrm>
        </p:spPr>
        <p:txBody>
          <a:bodyPr/>
          <a:lstStyle/>
          <a:p>
            <a:pPr marL="0" indent="0" algn="just">
              <a:buNone/>
            </a:pPr>
            <a:r>
              <a:rPr lang="tr-TR" altLang="en-US">
                <a:solidFill>
                  <a:schemeClr val="accent2"/>
                </a:solidFill>
                <a:latin typeface="Arial" panose="020B0604020202020204" pitchFamily="34" charset="0"/>
              </a:rPr>
              <a:t>	</a:t>
            </a:r>
            <a:r>
              <a:rPr lang="tr-TR" altLang="en-US" u="sng">
                <a:solidFill>
                  <a:schemeClr val="accent2"/>
                </a:solidFill>
                <a:latin typeface="Arial" panose="020B0604020202020204" pitchFamily="34" charset="0"/>
              </a:rPr>
              <a:t>Esmer Tavşan</a:t>
            </a:r>
            <a:endParaRPr lang="tr-TR" altLang="en-US" u="sng">
              <a:latin typeface="Arial" panose="020B0604020202020204" pitchFamily="34" charset="0"/>
            </a:endParaRP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Yayılma alanı Britanya </a:t>
            </a:r>
          </a:p>
          <a:p>
            <a:pPr marL="0" indent="0" algn="just">
              <a:buClr>
                <a:schemeClr val="accent2"/>
              </a:buClr>
              <a:buNone/>
            </a:pPr>
            <a:r>
              <a:rPr lang="tr-TR" altLang="en-US">
                <a:latin typeface="Arial" panose="020B0604020202020204" pitchFamily="34" charset="0"/>
              </a:rPr>
              <a:t>   adalarından Avrupa ve </a:t>
            </a:r>
          </a:p>
          <a:p>
            <a:pPr marL="0" indent="0" algn="just">
              <a:buClr>
                <a:schemeClr val="accent2"/>
              </a:buClr>
              <a:buNone/>
            </a:pPr>
            <a:r>
              <a:rPr lang="tr-TR" altLang="en-US">
                <a:latin typeface="Arial" panose="020B0604020202020204" pitchFamily="34" charset="0"/>
              </a:rPr>
              <a:t>   Doğu Asya’ya kadar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Birçok bölgesel tipi var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Esmer ve koyu kül renginde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Ortalama ömürleri 12 yıldır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Her doğumda 2-4 yavru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Yavrularını 1 ay emzirir</a:t>
            </a: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Türler</a:t>
            </a:r>
            <a:endParaRPr lang="tr-TR" altLang="en-US" sz="4400">
              <a:solidFill>
                <a:schemeClr val="tx2"/>
              </a:solidFill>
            </a:endParaRPr>
          </a:p>
        </p:txBody>
      </p:sp>
      <p:pic>
        <p:nvPicPr>
          <p:cNvPr id="11268" name="Picture 4" descr="C:\SGAF\Resimler\Hayvan resimleri\Tavşan\Tavşan-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8014" y="990600"/>
            <a:ext cx="3709987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3293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5" descr="Tavşan-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7138" y="2286000"/>
            <a:ext cx="3090862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9800" y="762000"/>
            <a:ext cx="8153400" cy="5867400"/>
          </a:xfrm>
        </p:spPr>
        <p:txBody>
          <a:bodyPr/>
          <a:lstStyle/>
          <a:p>
            <a:pPr marL="0" indent="0" algn="just">
              <a:buNone/>
            </a:pPr>
            <a:r>
              <a:rPr lang="tr-TR" altLang="en-US" u="sng">
                <a:latin typeface="Arial" panose="020B0604020202020204" pitchFamily="34" charset="0"/>
              </a:rPr>
              <a:t>	</a:t>
            </a:r>
            <a:r>
              <a:rPr lang="tr-TR" altLang="en-US" u="sng">
                <a:solidFill>
                  <a:schemeClr val="accent2"/>
                </a:solidFill>
                <a:latin typeface="Arial" panose="020B0604020202020204" pitchFamily="34" charset="0"/>
              </a:rPr>
              <a:t>Alp Tavşanı</a:t>
            </a:r>
            <a:endParaRPr lang="tr-TR" altLang="en-US" u="sng">
              <a:latin typeface="Arial" panose="020B0604020202020204" pitchFamily="34" charset="0"/>
            </a:endParaRP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L.T. scoticus ve L.T. hibernicus iki alt türü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Birincisi İskoç yada mavi tavşan</a:t>
            </a:r>
          </a:p>
          <a:p>
            <a:pPr marL="863600" lvl="1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rengi kışın beyazdır</a:t>
            </a:r>
          </a:p>
          <a:p>
            <a:pPr marL="863600" lvl="1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sadece kulakların ucunda siyahlı</a:t>
            </a:r>
            <a:r>
              <a:rPr lang="tr-TR" altLang="en-US" b="1">
                <a:solidFill>
                  <a:schemeClr val="bg1"/>
                </a:solidFill>
                <a:latin typeface="Arial" panose="020B0604020202020204" pitchFamily="34" charset="0"/>
              </a:rPr>
              <a:t>k kalır</a:t>
            </a:r>
            <a:endParaRPr lang="tr-TR" altLang="en-US">
              <a:latin typeface="Arial" panose="020B0604020202020204" pitchFamily="34" charset="0"/>
            </a:endParaRPr>
          </a:p>
          <a:p>
            <a:pPr marL="863600" lvl="1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esmer tavşandan daha küçüktür</a:t>
            </a:r>
          </a:p>
          <a:p>
            <a:pPr marL="863600" lvl="1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baş büyük, bacaklar uzun,</a:t>
            </a:r>
          </a:p>
          <a:p>
            <a:pPr marL="863600" lvl="1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kulak ve kuyruğu kısadır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İkinci alt türü ise İrlanda tavşanı</a:t>
            </a:r>
          </a:p>
          <a:p>
            <a:pPr marL="863600" lvl="1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büyüklük İskoç tavşanı ile aynı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Alp tavşanının yayılma alanı</a:t>
            </a:r>
          </a:p>
          <a:p>
            <a:pPr marL="0" indent="0" algn="just">
              <a:buClr>
                <a:schemeClr val="accent2"/>
              </a:buClr>
              <a:buNone/>
            </a:pPr>
            <a:r>
              <a:rPr lang="tr-TR" altLang="en-US">
                <a:latin typeface="Arial" panose="020B0604020202020204" pitchFamily="34" charset="0"/>
              </a:rPr>
              <a:t>   İskandinavya ve alp dağları.</a:t>
            </a:r>
          </a:p>
        </p:txBody>
      </p:sp>
      <p:sp>
        <p:nvSpPr>
          <p:cNvPr id="12292" name="Rectangle 3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Türler</a:t>
            </a:r>
            <a:endParaRPr lang="tr-TR" altLang="en-US" sz="4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324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9800" y="533400"/>
            <a:ext cx="8153400" cy="5867400"/>
          </a:xfrm>
        </p:spPr>
        <p:txBody>
          <a:bodyPr/>
          <a:lstStyle/>
          <a:p>
            <a:pPr marL="0" indent="0" algn="just">
              <a:buNone/>
            </a:pPr>
            <a:r>
              <a:rPr lang="tr-TR" altLang="en-US" u="sng">
                <a:latin typeface="Arial" panose="020B0604020202020204" pitchFamily="34" charset="0"/>
              </a:rPr>
              <a:t>	</a:t>
            </a:r>
            <a:r>
              <a:rPr lang="tr-TR" altLang="en-US" u="sng">
                <a:solidFill>
                  <a:schemeClr val="accent2"/>
                </a:solidFill>
                <a:latin typeface="Arial" panose="020B0604020202020204" pitchFamily="34" charset="0"/>
              </a:rPr>
              <a:t>Amerika Tavşanı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Yayılma alanı Kanada ve ABD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Gebelik süresi 30-38 gün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Yavrular gözü açık doğar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Bir doğumda 3-4 yavru verir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Kırmızımsı kahverengi, sırtta siyahla karışmış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Bacaklar açık kahverengi</a:t>
            </a:r>
          </a:p>
          <a:p>
            <a:pPr marL="0" indent="0" algn="just">
              <a:buClr>
                <a:schemeClr val="accent2"/>
              </a:buClr>
              <a:buNone/>
            </a:pPr>
            <a:r>
              <a:rPr lang="tr-TR" altLang="en-US">
                <a:latin typeface="Arial" panose="020B0604020202020204" pitchFamily="34" charset="0"/>
              </a:rPr>
              <a:t>   alt kısımlar ise beyaz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Kışın kulak uçları</a:t>
            </a:r>
          </a:p>
          <a:p>
            <a:pPr marL="0" indent="0" algn="just">
              <a:buClr>
                <a:schemeClr val="accent2"/>
              </a:buClr>
              <a:buNone/>
            </a:pPr>
            <a:r>
              <a:rPr lang="tr-TR" altLang="en-US">
                <a:latin typeface="Arial" panose="020B0604020202020204" pitchFamily="34" charset="0"/>
              </a:rPr>
              <a:t>   haricinde bütün vücut</a:t>
            </a:r>
          </a:p>
          <a:p>
            <a:pPr marL="0" indent="0" algn="just">
              <a:buClr>
                <a:schemeClr val="accent2"/>
              </a:buClr>
              <a:buNone/>
            </a:pPr>
            <a:r>
              <a:rPr lang="tr-TR" altLang="en-US">
                <a:latin typeface="Arial" panose="020B0604020202020204" pitchFamily="34" charset="0"/>
              </a:rPr>
              <a:t>   rengi beyaz</a:t>
            </a: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Türler</a:t>
            </a:r>
            <a:endParaRPr lang="tr-TR" altLang="en-US" sz="4400">
              <a:solidFill>
                <a:schemeClr val="tx2"/>
              </a:solidFill>
            </a:endParaRPr>
          </a:p>
        </p:txBody>
      </p:sp>
      <p:pic>
        <p:nvPicPr>
          <p:cNvPr id="13316" name="Picture 5" descr="C:\SGAF\Resimler\Hayvan resimleri\Tavşan\AmericanSable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3708400"/>
            <a:ext cx="4114800" cy="314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08811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ÇayırdaOturanTavşan"/>
          <p:cNvPicPr>
            <a:picLocks noChangeAspect="1" noChangeArrowheads="1"/>
          </p:cNvPicPr>
          <p:nvPr/>
        </p:nvPicPr>
        <p:blipFill>
          <a:blip r:embed="rId2">
            <a:lum brigh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588"/>
            <a:ext cx="10744200" cy="689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9800" y="304800"/>
            <a:ext cx="8153400" cy="6553200"/>
          </a:xfrm>
        </p:spPr>
        <p:txBody>
          <a:bodyPr/>
          <a:lstStyle/>
          <a:p>
            <a:pPr marL="0" indent="0" algn="just">
              <a:buNone/>
            </a:pPr>
            <a:r>
              <a:rPr lang="tr-TR" altLang="en-US" b="1" u="sng" smtClean="0">
                <a:latin typeface="Arial" panose="020B0604020202020204" pitchFamily="34" charset="0"/>
              </a:rPr>
              <a:t>	</a:t>
            </a:r>
            <a:r>
              <a:rPr lang="tr-TR" altLang="en-US" b="1" u="sng" smtClean="0">
                <a:solidFill>
                  <a:srgbClr val="FFFF66"/>
                </a:solidFill>
                <a:latin typeface="Arial" panose="020B0604020202020204" pitchFamily="34" charset="0"/>
              </a:rPr>
              <a:t>Yaban tavşanı</a:t>
            </a:r>
            <a:endParaRPr lang="tr-TR" altLang="en-US" b="1" u="sng" smtClean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 marL="0" indent="0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 b="1" smtClean="0">
                <a:solidFill>
                  <a:schemeClr val="bg1"/>
                </a:solidFill>
                <a:latin typeface="Arial" panose="020B0604020202020204" pitchFamily="34" charset="0"/>
              </a:rPr>
              <a:t>Ada tavşanı</a:t>
            </a:r>
          </a:p>
          <a:p>
            <a:pPr marL="0" indent="0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 b="1" smtClean="0">
                <a:solidFill>
                  <a:schemeClr val="bg1"/>
                </a:solidFill>
                <a:latin typeface="Arial" panose="020B0604020202020204" pitchFamily="34" charset="0"/>
              </a:rPr>
              <a:t>Avrupa, Britanya adaları ve Kuzey Afrika</a:t>
            </a:r>
          </a:p>
          <a:p>
            <a:pPr marL="0" indent="0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 b="1" smtClean="0">
                <a:solidFill>
                  <a:schemeClr val="bg1"/>
                </a:solidFill>
                <a:latin typeface="Arial" panose="020B0604020202020204" pitchFamily="34" charset="0"/>
              </a:rPr>
              <a:t>Gebelik süresi 30-40 gün</a:t>
            </a:r>
          </a:p>
          <a:p>
            <a:pPr marL="0" indent="0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 b="1" smtClean="0">
                <a:solidFill>
                  <a:schemeClr val="bg1"/>
                </a:solidFill>
                <a:latin typeface="Arial" panose="020B0604020202020204" pitchFamily="34" charset="0"/>
              </a:rPr>
              <a:t>Her doğumda 2-8 yavru verir</a:t>
            </a:r>
          </a:p>
          <a:p>
            <a:pPr marL="0" indent="0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 b="1" smtClean="0">
                <a:solidFill>
                  <a:schemeClr val="bg1"/>
                </a:solidFill>
                <a:latin typeface="Arial" panose="020B0604020202020204" pitchFamily="34" charset="0"/>
              </a:rPr>
              <a:t>Yavruların gözleri 10 gün sonra açılır</a:t>
            </a:r>
          </a:p>
          <a:p>
            <a:pPr marL="0" indent="0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 b="1" smtClean="0">
                <a:solidFill>
                  <a:schemeClr val="bg1"/>
                </a:solidFill>
                <a:latin typeface="Arial" panose="020B0604020202020204" pitchFamily="34" charset="0"/>
              </a:rPr>
              <a:t>13 yıl yaşar, ortalama 5-6 yıl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 b="1" smtClean="0">
                <a:solidFill>
                  <a:schemeClr val="bg1"/>
                </a:solidFill>
                <a:latin typeface="Arial" panose="020B0604020202020204" pitchFamily="34" charset="0"/>
              </a:rPr>
              <a:t>Bugün yetiştirilen evcil tavşanların çoğu ada tavşanından elde edilmiştir.</a:t>
            </a:r>
          </a:p>
        </p:txBody>
      </p:sp>
      <p:sp>
        <p:nvSpPr>
          <p:cNvPr id="14340" name="Rectangle 3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Türler</a:t>
            </a:r>
            <a:endParaRPr lang="tr-TR" altLang="en-US" sz="4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8772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</Words>
  <Application>Microsoft Office PowerPoint</Application>
  <PresentationFormat>Geniş ekran</PresentationFormat>
  <Paragraphs>55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Wingdings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Fatih</dc:creator>
  <cp:lastModifiedBy>Fatih</cp:lastModifiedBy>
  <cp:revision>1</cp:revision>
  <dcterms:created xsi:type="dcterms:W3CDTF">2019-10-16T13:57:03Z</dcterms:created>
  <dcterms:modified xsi:type="dcterms:W3CDTF">2019-10-16T13:57:10Z</dcterms:modified>
</cp:coreProperties>
</file>