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12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43608" y="3645024"/>
            <a:ext cx="8100392" cy="2088232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Sosyal </a:t>
            </a:r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Hizmette </a:t>
            </a:r>
            <a:r>
              <a:rPr lang="tr-TR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Süpervizyon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Prof. Dr. Veli DUYAN</a:t>
            </a: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Konu:</a:t>
            </a:r>
            <a:r>
              <a:rPr lang="tr-TR" dirty="0" smtClean="0"/>
              <a:t>Sosyal Hizmette İdari </a:t>
            </a:r>
            <a:r>
              <a:rPr lang="tr-TR" dirty="0" err="1" smtClean="0"/>
              <a:t>Süpervizyon</a:t>
            </a:r>
            <a:r>
              <a:rPr lang="tr-TR" dirty="0" smtClean="0"/>
              <a:t>:Uygulamada Problemler</a:t>
            </a:r>
            <a:endParaRPr lang="tr-TR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2060848"/>
            <a:ext cx="8686800" cy="4096112"/>
          </a:xfrm>
        </p:spPr>
        <p:txBody>
          <a:bodyPr/>
          <a:lstStyle/>
          <a:p>
            <a:pPr algn="just"/>
            <a:r>
              <a:rPr lang="tr-TR" b="1" dirty="0" smtClean="0"/>
              <a:t>Temsil Sorumluluğu Problemi</a:t>
            </a:r>
            <a:endParaRPr lang="tr-TR" dirty="0" smtClean="0"/>
          </a:p>
          <a:p>
            <a:pPr algn="just">
              <a:buNone/>
            </a:pPr>
            <a:r>
              <a:rPr lang="tr-TR" dirty="0" smtClean="0"/>
              <a:t>S</a:t>
            </a:r>
            <a:r>
              <a:rPr lang="tr-TR" dirty="0" smtClean="0"/>
              <a:t>üpervizör </a:t>
            </a:r>
            <a:r>
              <a:rPr lang="tr-TR" dirty="0" smtClean="0"/>
              <a:t>verilen </a:t>
            </a:r>
            <a:r>
              <a:rPr lang="tr-TR" dirty="0" smtClean="0"/>
              <a:t>ve </a:t>
            </a:r>
            <a:r>
              <a:rPr lang="tr-TR" dirty="0" smtClean="0"/>
              <a:t>havale edilen işten </a:t>
            </a:r>
            <a:r>
              <a:rPr lang="tr-TR" dirty="0" smtClean="0"/>
              <a:t>kendisi </a:t>
            </a:r>
            <a:r>
              <a:rPr lang="tr-TR" dirty="0" smtClean="0"/>
              <a:t>sorumludur</a:t>
            </a:r>
            <a:r>
              <a:rPr lang="tr-TR" dirty="0" smtClean="0"/>
              <a:t>.</a:t>
            </a:r>
          </a:p>
          <a:p>
            <a:pPr algn="just">
              <a:buNone/>
            </a:pPr>
            <a:r>
              <a:rPr lang="tr-TR" b="1" dirty="0" smtClean="0"/>
              <a:t> </a:t>
            </a:r>
            <a:r>
              <a:rPr lang="tr-TR" b="1" dirty="0" err="1" smtClean="0"/>
              <a:t>S</a:t>
            </a:r>
            <a:r>
              <a:rPr lang="tr-TR" b="1" dirty="0" err="1" smtClean="0"/>
              <a:t>üpervizyon</a:t>
            </a:r>
            <a:r>
              <a:rPr lang="tr-TR" b="1" dirty="0" smtClean="0"/>
              <a:t> için uygun bilgi ve beceriye sahip olma</a:t>
            </a:r>
          </a:p>
          <a:p>
            <a:pPr algn="just">
              <a:buNone/>
            </a:pPr>
            <a:r>
              <a:rPr lang="tr-TR" dirty="0" smtClean="0"/>
              <a:t>Aydınlatılmış onam</a:t>
            </a:r>
          </a:p>
          <a:p>
            <a:pPr algn="just">
              <a:buNone/>
            </a:pPr>
            <a:r>
              <a:rPr lang="tr-TR" dirty="0" smtClean="0"/>
              <a:t>Planlanmış </a:t>
            </a:r>
            <a:r>
              <a:rPr lang="tr-TR" dirty="0" err="1" smtClean="0"/>
              <a:t>süpervizyon</a:t>
            </a:r>
            <a:r>
              <a:rPr lang="tr-TR" dirty="0" smtClean="0"/>
              <a:t> sağlama</a:t>
            </a:r>
          </a:p>
          <a:p>
            <a:pPr algn="just">
              <a:buNone/>
            </a:pPr>
            <a:r>
              <a:rPr lang="tr-TR" dirty="0" smtClean="0"/>
              <a:t>Doküman </a:t>
            </a:r>
            <a:r>
              <a:rPr lang="tr-TR" dirty="0" err="1" smtClean="0"/>
              <a:t>süpervizyonu</a:t>
            </a:r>
            <a:r>
              <a:rPr lang="tr-TR" dirty="0" smtClean="0"/>
              <a:t> sağlama</a:t>
            </a:r>
          </a:p>
          <a:p>
            <a:pPr algn="just">
              <a:buNone/>
            </a:pPr>
            <a:r>
              <a:rPr lang="tr-TR" dirty="0" smtClean="0"/>
              <a:t>Mesleki sorumluluk </a:t>
            </a:r>
            <a:endParaRPr lang="tr-TR" dirty="0" smtClean="0"/>
          </a:p>
          <a:p>
            <a:pPr algn="just">
              <a:buNone/>
            </a:pPr>
            <a:r>
              <a:rPr lang="tr-TR" dirty="0" smtClean="0"/>
              <a:t>Etik karar verme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872332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28596" y="1643050"/>
            <a:ext cx="8229600" cy="3736072"/>
          </a:xfrm>
        </p:spPr>
        <p:txBody>
          <a:bodyPr/>
          <a:lstStyle/>
          <a:p>
            <a:pPr algn="just"/>
            <a:r>
              <a:rPr lang="tr-TR" b="1" dirty="0" smtClean="0"/>
              <a:t>Otorite ve güç problemi</a:t>
            </a:r>
          </a:p>
          <a:p>
            <a:pPr algn="just"/>
            <a:r>
              <a:rPr lang="tr-TR" b="1" dirty="0" smtClean="0"/>
              <a:t>Süpervizör Otoritesi ve Gücün Kaynakları</a:t>
            </a:r>
            <a:endParaRPr lang="tr-TR" dirty="0" smtClean="0"/>
          </a:p>
          <a:p>
            <a:pPr algn="just"/>
            <a:r>
              <a:rPr lang="tr-TR" b="1" dirty="0" smtClean="0"/>
              <a:t>Ödül gücü</a:t>
            </a:r>
          </a:p>
          <a:p>
            <a:pPr algn="just"/>
            <a:r>
              <a:rPr lang="tr-TR" b="1" dirty="0" smtClean="0"/>
              <a:t>Zorlayıcı güç</a:t>
            </a:r>
          </a:p>
          <a:p>
            <a:pPr algn="just"/>
            <a:r>
              <a:rPr lang="tr-TR" b="1" dirty="0" smtClean="0"/>
              <a:t>Makam gücü</a:t>
            </a:r>
          </a:p>
          <a:p>
            <a:pPr algn="just"/>
            <a:r>
              <a:rPr lang="tr-TR" b="1" dirty="0" smtClean="0"/>
              <a:t>Benzeşim gücü</a:t>
            </a:r>
          </a:p>
          <a:p>
            <a:pPr algn="just"/>
            <a:r>
              <a:rPr lang="tr-TR" b="1" dirty="0" smtClean="0"/>
              <a:t>Uzmanlık gücü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xmlns="" val="379573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 smtClean="0"/>
              <a:t>Süpervizörlük Güç Türleri Arasındaki Karşılıklı İlişkiler</a:t>
            </a:r>
            <a:endParaRPr lang="tr-TR" sz="3200" dirty="0" smtClean="0"/>
          </a:p>
          <a:p>
            <a:pPr algn="just"/>
            <a:r>
              <a:rPr lang="tr-TR" sz="3200" dirty="0" smtClean="0"/>
              <a:t>Ödül gücü, zorlayıcı güç ve makam gücünün temeli kurum aracılığıyla toplumdur</a:t>
            </a:r>
            <a:r>
              <a:rPr lang="tr-TR" sz="3200" dirty="0" smtClean="0"/>
              <a:t>.</a:t>
            </a:r>
          </a:p>
          <a:p>
            <a:pPr algn="just"/>
            <a:r>
              <a:rPr lang="tr-TR" sz="3200" dirty="0" smtClean="0"/>
              <a:t> </a:t>
            </a:r>
            <a:r>
              <a:rPr lang="tr-TR" sz="3200" dirty="0" smtClean="0"/>
              <a:t>Benzeşim gücünün temeli süpervizörün </a:t>
            </a:r>
            <a:r>
              <a:rPr lang="tr-TR" sz="3200" dirty="0" smtClean="0"/>
              <a:t>kendisidir. </a:t>
            </a:r>
            <a:r>
              <a:rPr lang="tr-TR" sz="3200" dirty="0" smtClean="0"/>
              <a:t>Bununla birlikte, uzmanlık gücünün temeli </a:t>
            </a:r>
            <a:r>
              <a:rPr lang="tr-TR" sz="3200" dirty="0" smtClean="0"/>
              <a:t>meslektir.</a:t>
            </a:r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3684205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0" y="500042"/>
            <a:ext cx="8929718" cy="5656918"/>
          </a:xfrm>
        </p:spPr>
        <p:txBody>
          <a:bodyPr>
            <a:normAutofit/>
          </a:bodyPr>
          <a:lstStyle/>
          <a:p>
            <a:r>
              <a:rPr lang="tr-TR" sz="3200" b="1" dirty="0" smtClean="0"/>
              <a:t>Süpervizörlük Otoritesinin </a:t>
            </a:r>
            <a:r>
              <a:rPr lang="tr-TR" sz="3200" b="1" dirty="0" smtClean="0"/>
              <a:t>Uygulanmasındaki </a:t>
            </a:r>
            <a:r>
              <a:rPr lang="tr-TR" sz="3200" b="1" dirty="0" smtClean="0"/>
              <a:t>Problemler</a:t>
            </a:r>
          </a:p>
          <a:p>
            <a:r>
              <a:rPr lang="tr-TR" sz="3200" dirty="0" smtClean="0"/>
              <a:t>Otorite ve Gücün Süpervizörler Tarafından Önlenmesi ve </a:t>
            </a:r>
            <a:r>
              <a:rPr lang="tr-TR" sz="3200" dirty="0" smtClean="0"/>
              <a:t>Kaldırılması</a:t>
            </a:r>
          </a:p>
          <a:p>
            <a:r>
              <a:rPr lang="tr-TR" sz="3200" b="1" dirty="0" smtClean="0"/>
              <a:t>Süpervizörlük Güç ve Otoritesini Hafifleten Kurumsal </a:t>
            </a:r>
            <a:r>
              <a:rPr lang="tr-TR" sz="3200" b="1" dirty="0" smtClean="0"/>
              <a:t>Faktörler</a:t>
            </a:r>
            <a:endParaRPr lang="tr-TR" sz="3200" dirty="0" smtClean="0"/>
          </a:p>
          <a:p>
            <a:r>
              <a:rPr lang="tr-TR" sz="3200" b="1" dirty="0" smtClean="0"/>
              <a:t>Kurallar, Karşı Gelme ve Disiplin Cezası </a:t>
            </a:r>
            <a:r>
              <a:rPr lang="tr-TR" sz="3200" b="1" dirty="0" smtClean="0"/>
              <a:t>Sorunu</a:t>
            </a:r>
          </a:p>
          <a:p>
            <a:r>
              <a:rPr lang="tr-TR" sz="3200" b="1" dirty="0" smtClean="0"/>
              <a:t>Karşı Gelmeyi İzleme: </a:t>
            </a:r>
            <a:r>
              <a:rPr lang="tr-TR" sz="3200" b="1" dirty="0" err="1" smtClean="0"/>
              <a:t>Süpervizor</a:t>
            </a:r>
            <a:r>
              <a:rPr lang="tr-TR" sz="3200" b="1" dirty="0" smtClean="0"/>
              <a:t> Sorumluluğu </a:t>
            </a:r>
            <a:endParaRPr lang="tr-TR" sz="3200" dirty="0" smtClean="0"/>
          </a:p>
          <a:p>
            <a:endParaRPr lang="tr-TR" sz="3200" dirty="0" smtClean="0"/>
          </a:p>
          <a:p>
            <a:endParaRPr lang="tr-TR" sz="3200" dirty="0" smtClean="0"/>
          </a:p>
          <a:p>
            <a:pPr algn="just"/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xmlns="" val="10218048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50</TotalTime>
  <Words>143</Words>
  <Application>Microsoft Office PowerPoint</Application>
  <PresentationFormat>Ekran Gösterisi (4:3)</PresentationFormat>
  <Paragraphs>29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Kaynak</vt:lpstr>
      <vt:lpstr>Ankara Üniversitesi  Sağlık Bilimleri Fakültesi Sosyal Hizmet Bölümü</vt:lpstr>
      <vt:lpstr>Slayt 2</vt:lpstr>
      <vt:lpstr>Slayt 3</vt:lpstr>
      <vt:lpstr>Slayt 4</vt:lpstr>
      <vt:lpstr>Slayt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Münevver ERYALÇIN</cp:lastModifiedBy>
  <cp:revision>11</cp:revision>
  <dcterms:created xsi:type="dcterms:W3CDTF">2017-04-26T08:36:58Z</dcterms:created>
  <dcterms:modified xsi:type="dcterms:W3CDTF">2017-12-11T11:39:52Z</dcterms:modified>
</cp:coreProperties>
</file>