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  <p:sldId id="268" r:id="rId7"/>
    <p:sldId id="269" r:id="rId8"/>
    <p:sldId id="270" r:id="rId9"/>
    <p:sldId id="272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7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1038215"/>
            <a:ext cx="332494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Ahlâki Gelişim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2118335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Piaget’e göre büyük </a:t>
            </a:r>
            <a:r>
              <a:rPr lang="tr-TR" sz="3500" smtClean="0"/>
              <a:t>çocuklar, bireyin </a:t>
            </a:r>
            <a:r>
              <a:rPr lang="tr-TR" sz="3500"/>
              <a:t>niyetini göz önüne alırlar, kuralların değişime tabi olduğuna inanırlar </a:t>
            </a:r>
            <a:r>
              <a:rPr lang="tr-TR" sz="3500" smtClean="0"/>
              <a:t>ve cezanın </a:t>
            </a:r>
            <a:r>
              <a:rPr lang="tr-TR" sz="3500"/>
              <a:t>her zaman yanlış davranışlardan sonra gelmediğini bilirler.</a:t>
            </a:r>
          </a:p>
        </p:txBody>
      </p:sp>
    </p:spTree>
    <p:extLst>
      <p:ext uri="{BB962C8B-B14F-4D97-AF65-F5344CB8AC3E}">
        <p14:creationId xmlns:p14="http://schemas.microsoft.com/office/powerpoint/2010/main" val="23953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4016" y="1510620"/>
            <a:ext cx="889248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Ahlâki gelişim ile ilgili ikinci önemli bakış açısı Lawrence Kohlberge (1958, </a:t>
            </a:r>
            <a:r>
              <a:rPr lang="tr-TR" sz="3500" smtClean="0"/>
              <a:t>1986) tarafından </a:t>
            </a:r>
            <a:r>
              <a:rPr lang="tr-TR" sz="3500"/>
              <a:t>geliştirilmiştir. Piaget’nin bilişsel gelişim aşamaları Kohlberg’in </a:t>
            </a:r>
            <a:r>
              <a:rPr lang="tr-TR" sz="3500" smtClean="0"/>
              <a:t>kuramının temelini </a:t>
            </a:r>
            <a:r>
              <a:rPr lang="tr-TR" sz="3500"/>
              <a:t>oluşturur, fakat Kohlberg ahlâki gelişimin altı aşaması olduğunu ileri </a:t>
            </a:r>
            <a:r>
              <a:rPr lang="tr-TR" sz="3500" smtClean="0"/>
              <a:t>sürer. Ona </a:t>
            </a:r>
            <a:r>
              <a:rPr lang="tr-TR" sz="3500"/>
              <a:t>göre bu altı evre evrenseldir.</a:t>
            </a:r>
          </a:p>
        </p:txBody>
      </p:sp>
    </p:spTree>
    <p:extLst>
      <p:ext uri="{BB962C8B-B14F-4D97-AF65-F5344CB8AC3E}">
        <p14:creationId xmlns:p14="http://schemas.microsoft.com/office/powerpoint/2010/main" val="126531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46" y="92098"/>
            <a:ext cx="6085722" cy="643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67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616624" cy="63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7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08287"/>
            <a:ext cx="5615036" cy="648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0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692696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Gelenek Öncesi Muhakeme: </a:t>
            </a:r>
            <a:r>
              <a:rPr lang="tr-TR" sz="3500" smtClean="0"/>
              <a:t>Kohlberg’in </a:t>
            </a:r>
            <a:r>
              <a:rPr lang="tr-TR" sz="3500"/>
              <a:t>ahlâki </a:t>
            </a:r>
            <a:r>
              <a:rPr lang="tr-TR" sz="3500" smtClean="0"/>
              <a:t>gelişim kuramının </a:t>
            </a:r>
            <a:r>
              <a:rPr lang="tr-TR" sz="3500"/>
              <a:t>en alt düzeyidir. Kişinin ahlâki </a:t>
            </a:r>
            <a:r>
              <a:rPr lang="tr-TR" sz="3500" smtClean="0"/>
              <a:t>muhakemesi esas </a:t>
            </a:r>
            <a:r>
              <a:rPr lang="tr-TR" sz="3500"/>
              <a:t>olarak, dış kaynaklı ödül ve ceza ile </a:t>
            </a:r>
            <a:r>
              <a:rPr lang="tr-TR" sz="3500" smtClean="0"/>
              <a:t>kontrol edilir</a:t>
            </a:r>
            <a:r>
              <a:rPr lang="tr-TR" sz="3500"/>
              <a:t>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79578" y="3596751"/>
            <a:ext cx="885691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Bağımlı Ahlâk: </a:t>
            </a:r>
            <a:r>
              <a:rPr lang="tr-TR" sz="3500" smtClean="0"/>
              <a:t>Kohlberg’in </a:t>
            </a:r>
            <a:r>
              <a:rPr lang="tr-TR" sz="3500"/>
              <a:t>gelenek öncesi </a:t>
            </a:r>
            <a:r>
              <a:rPr lang="tr-TR" sz="3500" smtClean="0"/>
              <a:t>düzeyinin altında </a:t>
            </a:r>
            <a:r>
              <a:rPr lang="tr-TR" sz="3500"/>
              <a:t>yer alan ilk evredir. Ahlâki düşünce cezayla şekillenir.</a:t>
            </a:r>
          </a:p>
        </p:txBody>
      </p:sp>
    </p:spTree>
    <p:extLst>
      <p:ext uri="{BB962C8B-B14F-4D97-AF65-F5344CB8AC3E}">
        <p14:creationId xmlns:p14="http://schemas.microsoft.com/office/powerpoint/2010/main" val="242988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473165"/>
            <a:ext cx="88569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Bireysellik, Yararlı Amaç Ve Alışveriş: </a:t>
            </a:r>
            <a:r>
              <a:rPr lang="tr-TR" sz="3500" smtClean="0"/>
              <a:t>Kohlberg’in gelenek </a:t>
            </a:r>
            <a:r>
              <a:rPr lang="tr-TR" sz="3500"/>
              <a:t>öncesi düzeyinin altındaki ikinci evredir. </a:t>
            </a:r>
            <a:r>
              <a:rPr lang="tr-TR" sz="3500" smtClean="0"/>
              <a:t>Bu evrede </a:t>
            </a:r>
            <a:r>
              <a:rPr lang="tr-TR" sz="3500"/>
              <a:t>kişiler, kendi çıkarları doğrultusunda </a:t>
            </a:r>
            <a:r>
              <a:rPr lang="tr-TR" sz="3500" smtClean="0"/>
              <a:t>hareket ederler</a:t>
            </a:r>
            <a:r>
              <a:rPr lang="tr-TR" sz="3500"/>
              <a:t>, öte yandan başkalarının da aynı şeyi </a:t>
            </a:r>
            <a:r>
              <a:rPr lang="tr-TR" sz="3500" smtClean="0"/>
              <a:t>yapmasını kabul </a:t>
            </a:r>
            <a:r>
              <a:rPr lang="tr-TR" sz="3500"/>
              <a:t>ederler.</a:t>
            </a:r>
          </a:p>
        </p:txBody>
      </p:sp>
    </p:spTree>
    <p:extLst>
      <p:ext uri="{BB962C8B-B14F-4D97-AF65-F5344CB8AC3E}">
        <p14:creationId xmlns:p14="http://schemas.microsoft.com/office/powerpoint/2010/main" val="32643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4016" y="1556792"/>
            <a:ext cx="889248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Geleneksel Muhakeme: </a:t>
            </a:r>
            <a:r>
              <a:rPr lang="tr-TR" sz="3500" smtClean="0"/>
              <a:t>Kohlberg’in </a:t>
            </a:r>
            <a:r>
              <a:rPr lang="tr-TR" sz="3500"/>
              <a:t>ahlâki </a:t>
            </a:r>
            <a:r>
              <a:rPr lang="tr-TR" sz="3500" smtClean="0"/>
              <a:t>gelişim kuramının </a:t>
            </a:r>
            <a:r>
              <a:rPr lang="tr-TR" sz="3500"/>
              <a:t>ikinci veya ortanca düzeyidir. Bu düzeyde </a:t>
            </a:r>
            <a:r>
              <a:rPr lang="tr-TR" sz="3500" smtClean="0"/>
              <a:t>birey belirli </a:t>
            </a:r>
            <a:r>
              <a:rPr lang="tr-TR" sz="3500"/>
              <a:t>standartlara uyar ancak bu standartlar </a:t>
            </a:r>
            <a:r>
              <a:rPr lang="tr-TR" sz="3500" smtClean="0"/>
              <a:t>ebeveynler veya </a:t>
            </a:r>
            <a:r>
              <a:rPr lang="tr-TR" sz="3500"/>
              <a:t>toplum kuralları gibi dış standartlardır.</a:t>
            </a:r>
          </a:p>
        </p:txBody>
      </p:sp>
    </p:spTree>
    <p:extLst>
      <p:ext uri="{BB962C8B-B14F-4D97-AF65-F5344CB8AC3E}">
        <p14:creationId xmlns:p14="http://schemas.microsoft.com/office/powerpoint/2010/main" val="21893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484784"/>
            <a:ext cx="878497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Karşılıklı Kişilerarası Beklentiler, İlişkiler Ve Kişilerarası Uyum: </a:t>
            </a:r>
            <a:r>
              <a:rPr lang="tr-TR" sz="3500" smtClean="0"/>
              <a:t>Kohlberg’in </a:t>
            </a:r>
            <a:r>
              <a:rPr lang="tr-TR" sz="3500"/>
              <a:t>üçüncü ahlâki gelişim </a:t>
            </a:r>
            <a:r>
              <a:rPr lang="tr-TR" sz="3500" smtClean="0"/>
              <a:t>düzeyidir. Bu </a:t>
            </a:r>
            <a:r>
              <a:rPr lang="tr-TR" sz="3500"/>
              <a:t>düzeyde birey güven, şefkat ve </a:t>
            </a:r>
            <a:r>
              <a:rPr lang="tr-TR" sz="3500" smtClean="0"/>
              <a:t>sadakate değer </a:t>
            </a:r>
            <a:r>
              <a:rPr lang="tr-TR" sz="3500"/>
              <a:t>verir, ahlâki yargılarını bunlara göre yapar.</a:t>
            </a:r>
          </a:p>
        </p:txBody>
      </p:sp>
    </p:spTree>
    <p:extLst>
      <p:ext uri="{BB962C8B-B14F-4D97-AF65-F5344CB8AC3E}">
        <p14:creationId xmlns:p14="http://schemas.microsoft.com/office/powerpoint/2010/main" val="13849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297758"/>
            <a:ext cx="885698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Toplumsal Düzen Ahlâkı: </a:t>
            </a:r>
            <a:r>
              <a:rPr lang="tr-TR" sz="3500" smtClean="0"/>
              <a:t>Kohlberg’in </a:t>
            </a:r>
            <a:r>
              <a:rPr lang="tr-TR" sz="3500"/>
              <a:t>ahlâki </a:t>
            </a:r>
            <a:r>
              <a:rPr lang="tr-TR" sz="3500" smtClean="0"/>
              <a:t>gelişim kuramının </a:t>
            </a:r>
            <a:r>
              <a:rPr lang="tr-TR" sz="3500"/>
              <a:t>dördüncü evresi olup, bu </a:t>
            </a:r>
            <a:r>
              <a:rPr lang="tr-TR" sz="3500" smtClean="0"/>
              <a:t>basamakta ahlâki </a:t>
            </a:r>
            <a:r>
              <a:rPr lang="tr-TR" sz="3500"/>
              <a:t>kararlar toplumsal düzen, hukuk, adalet ve </a:t>
            </a:r>
            <a:r>
              <a:rPr lang="tr-TR" sz="3500" smtClean="0"/>
              <a:t>görev gibi </a:t>
            </a:r>
            <a:r>
              <a:rPr lang="tr-TR" sz="3500"/>
              <a:t>kavramların anlaşılması ile şekillenir.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79512" y="3307918"/>
            <a:ext cx="885698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Gelenek Sonrası Muhakeme: </a:t>
            </a:r>
            <a:r>
              <a:rPr lang="tr-TR" sz="3500" smtClean="0"/>
              <a:t>Kohlberg’in </a:t>
            </a:r>
            <a:r>
              <a:rPr lang="tr-TR" sz="3500"/>
              <a:t>ahlâki </a:t>
            </a:r>
            <a:r>
              <a:rPr lang="tr-TR" sz="3500" smtClean="0"/>
              <a:t>gelişim kuramının </a:t>
            </a:r>
            <a:r>
              <a:rPr lang="tr-TR" sz="3500"/>
              <a:t>en üstünde yer alır. Bu düzeye </a:t>
            </a:r>
            <a:r>
              <a:rPr lang="tr-TR" sz="3500" smtClean="0"/>
              <a:t>erişen birey </a:t>
            </a:r>
            <a:r>
              <a:rPr lang="tr-TR" sz="3500"/>
              <a:t>alternatif ahlâki öğretileri tanır, seçenekleri </a:t>
            </a:r>
            <a:r>
              <a:rPr lang="tr-TR" sz="3500" smtClean="0"/>
              <a:t>bulur ve </a:t>
            </a:r>
            <a:r>
              <a:rPr lang="tr-TR" sz="3500"/>
              <a:t>daha sonra kendi ahlâki ilkelerine göre </a:t>
            </a:r>
            <a:r>
              <a:rPr lang="tr-TR" sz="3500" smtClean="0"/>
              <a:t>karar verir</a:t>
            </a:r>
            <a:r>
              <a:rPr lang="tr-TR" sz="35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043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5" y="2708920"/>
            <a:ext cx="855940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7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686287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Sosyal Sözleşme Veya Yararlık Ve Bireysel Haklar: </a:t>
            </a:r>
            <a:r>
              <a:rPr lang="tr-TR" sz="3500" smtClean="0"/>
              <a:t>Kohlberg’in </a:t>
            </a:r>
            <a:r>
              <a:rPr lang="tr-TR" sz="3500"/>
              <a:t>beşinci evresidir. Bu aşamada </a:t>
            </a:r>
            <a:r>
              <a:rPr lang="tr-TR" sz="3500" smtClean="0"/>
              <a:t>bireyler değerler</a:t>
            </a:r>
            <a:r>
              <a:rPr lang="tr-TR" sz="3500"/>
              <a:t>, haklar ve ilkelerin kanunların üzerinde </a:t>
            </a:r>
            <a:r>
              <a:rPr lang="tr-TR" sz="3500" smtClean="0"/>
              <a:t>olduğunu düşünür</a:t>
            </a:r>
            <a:r>
              <a:rPr lang="tr-TR" sz="35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26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758295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Evrensel Ahlâk İlkeleri: </a:t>
            </a:r>
            <a:r>
              <a:rPr lang="tr-TR" sz="3500" smtClean="0"/>
              <a:t>Kohlberg’in </a:t>
            </a:r>
            <a:r>
              <a:rPr lang="tr-TR" sz="3500"/>
              <a:t>ahlâki </a:t>
            </a:r>
            <a:r>
              <a:rPr lang="tr-TR" sz="3500" smtClean="0"/>
              <a:t>gelişim kuramının </a:t>
            </a:r>
            <a:r>
              <a:rPr lang="tr-TR" sz="3500"/>
              <a:t>altıncı ve en üst aşamasıdır. Bu </a:t>
            </a:r>
            <a:r>
              <a:rPr lang="tr-TR" sz="3500" smtClean="0"/>
              <a:t>aşamada birey </a:t>
            </a:r>
            <a:r>
              <a:rPr lang="tr-TR" sz="3500"/>
              <a:t>artık evrensel insan haklarına dayalı ahlâki </a:t>
            </a:r>
            <a:r>
              <a:rPr lang="tr-TR" sz="3500" smtClean="0"/>
              <a:t>değerler geliştirmiştir</a:t>
            </a:r>
            <a:r>
              <a:rPr lang="tr-TR" sz="35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047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646524"/>
            <a:ext cx="571291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accent3">
                    <a:lumMod val="75000"/>
                  </a:schemeClr>
                </a:solidFill>
              </a:rPr>
              <a:t>A) Duygusal </a:t>
            </a:r>
            <a:r>
              <a:rPr lang="tr-TR" sz="3500" b="1">
                <a:solidFill>
                  <a:schemeClr val="accent3">
                    <a:lumMod val="75000"/>
                  </a:schemeClr>
                </a:solidFill>
              </a:rPr>
              <a:t>ve Kişilik Gelişimi</a:t>
            </a:r>
            <a:endParaRPr lang="tr-TR" sz="3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2014676"/>
            <a:ext cx="885698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Bu bölümde, benlik gelişiminin orta ve geç çocukluk döneminde nasıl sürdüğü </a:t>
            </a:r>
            <a:r>
              <a:rPr lang="tr-TR" sz="3500" smtClean="0"/>
              <a:t>ve bu </a:t>
            </a:r>
            <a:r>
              <a:rPr lang="tr-TR" sz="3500"/>
              <a:t>yıllarda meydana gelen duygusal değişiklikler ele alınacaktır. Ayrıca </a:t>
            </a:r>
            <a:r>
              <a:rPr lang="tr-TR" sz="3500" smtClean="0"/>
              <a:t>çocukların ahlâki </a:t>
            </a:r>
            <a:r>
              <a:rPr lang="tr-TR" sz="3500"/>
              <a:t>gelişiminin yanı sıra orta ve geç çocukluk döneminde cinsiyetin gelişim üzerinde</a:t>
            </a:r>
          </a:p>
          <a:p>
            <a:r>
              <a:rPr lang="tr-TR" sz="3500"/>
              <a:t>oynadığı rolün çeşitli yönleri ele alınacaktır.</a:t>
            </a:r>
          </a:p>
        </p:txBody>
      </p:sp>
    </p:spTree>
    <p:extLst>
      <p:ext uri="{BB962C8B-B14F-4D97-AF65-F5344CB8AC3E}">
        <p14:creationId xmlns:p14="http://schemas.microsoft.com/office/powerpoint/2010/main" val="20589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1052736"/>
            <a:ext cx="180049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Benlik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8060" y="2204864"/>
            <a:ext cx="883843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İlkokul yıllarında çocuğun kendini anlamanın (self-understanding), başkalarını anlamanın</a:t>
            </a:r>
          </a:p>
          <a:p>
            <a:r>
              <a:rPr lang="tr-TR" sz="3500"/>
              <a:t>ve benlik saygısının özellikleri nedir? </a:t>
            </a:r>
            <a:r>
              <a:rPr lang="tr-TR" sz="3500" smtClean="0"/>
              <a:t>Öz yetkinlik </a:t>
            </a:r>
            <a:r>
              <a:rPr lang="tr-TR" sz="3500"/>
              <a:t>ve öz düzenleme çocukların</a:t>
            </a:r>
          </a:p>
          <a:p>
            <a:r>
              <a:rPr lang="tr-TR" sz="3500"/>
              <a:t>başarılarında nasıl rol oynar?</a:t>
            </a:r>
          </a:p>
        </p:txBody>
      </p:sp>
    </p:spTree>
    <p:extLst>
      <p:ext uri="{BB962C8B-B14F-4D97-AF65-F5344CB8AC3E}">
        <p14:creationId xmlns:p14="http://schemas.microsoft.com/office/powerpoint/2010/main" val="37699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43608" y="2366010"/>
            <a:ext cx="562359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/>
              <a:t>Kendini Anlamanın </a:t>
            </a:r>
            <a:r>
              <a:rPr lang="tr-TR" sz="3500" b="1" smtClean="0"/>
              <a:t>Gelişimi ?</a:t>
            </a:r>
            <a:endParaRPr lang="tr-TR" sz="3500"/>
          </a:p>
        </p:txBody>
      </p:sp>
      <p:sp>
        <p:nvSpPr>
          <p:cNvPr id="5" name="Dikdörtgen 4"/>
          <p:cNvSpPr/>
          <p:nvPr/>
        </p:nvSpPr>
        <p:spPr>
          <a:xfrm>
            <a:off x="1043608" y="4094202"/>
            <a:ext cx="59766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Başkalarını </a:t>
            </a:r>
            <a:r>
              <a:rPr lang="tr-TR" sz="3500" b="1" smtClean="0"/>
              <a:t>Anlama ?</a:t>
            </a:r>
            <a:endParaRPr lang="tr-TR" sz="3500"/>
          </a:p>
        </p:txBody>
      </p:sp>
      <p:sp>
        <p:nvSpPr>
          <p:cNvPr id="6" name="Dikdörtgen 5"/>
          <p:cNvSpPr/>
          <p:nvPr/>
        </p:nvSpPr>
        <p:spPr>
          <a:xfrm>
            <a:off x="4088229" y="548680"/>
            <a:ext cx="72006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0" b="1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tr-TR" sz="900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5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2190343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Perspektif alma: </a:t>
            </a:r>
            <a:r>
              <a:rPr lang="tr-TR" sz="3500"/>
              <a:t>Diğer insanların </a:t>
            </a:r>
            <a:r>
              <a:rPr lang="tr-TR" sz="3500" smtClean="0"/>
              <a:t>perspektiflerini varsayabilme </a:t>
            </a:r>
            <a:r>
              <a:rPr lang="tr-TR" sz="3500"/>
              <a:t>ve onların düşüncelerini ve </a:t>
            </a:r>
            <a:r>
              <a:rPr lang="tr-TR" sz="3500" smtClean="0"/>
              <a:t>duygularını anlayabilme </a:t>
            </a:r>
            <a:r>
              <a:rPr lang="tr-TR" sz="3500"/>
              <a:t>yeteneği.</a:t>
            </a:r>
          </a:p>
        </p:txBody>
      </p:sp>
    </p:spTree>
    <p:extLst>
      <p:ext uri="{BB962C8B-B14F-4D97-AF65-F5344CB8AC3E}">
        <p14:creationId xmlns:p14="http://schemas.microsoft.com/office/powerpoint/2010/main" val="22585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4016" y="1035313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Benlik Saygısı: </a:t>
            </a:r>
            <a:r>
              <a:rPr lang="tr-TR" sz="3500" smtClean="0"/>
              <a:t>Benliğe </a:t>
            </a:r>
            <a:r>
              <a:rPr lang="tr-TR" sz="3500"/>
              <a:t>ilişkin genel </a:t>
            </a:r>
            <a:r>
              <a:rPr lang="tr-TR" sz="3500" smtClean="0"/>
              <a:t>değerlendirme boyutudur</a:t>
            </a:r>
            <a:r>
              <a:rPr lang="tr-TR" sz="3500"/>
              <a:t>. Benlik saygısına benlik değeri (</a:t>
            </a:r>
            <a:r>
              <a:rPr lang="tr-TR" sz="3500" smtClean="0"/>
              <a:t>selfworth) ya </a:t>
            </a:r>
            <a:r>
              <a:rPr lang="tr-TR" sz="3500"/>
              <a:t>da benlik imgesi (self-image) de denilmektedir.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44016" y="3987641"/>
            <a:ext cx="8892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Benlik Kavramı: </a:t>
            </a:r>
            <a:r>
              <a:rPr lang="tr-TR" sz="3500" smtClean="0"/>
              <a:t>Benliğin </a:t>
            </a:r>
            <a:r>
              <a:rPr lang="tr-TR" sz="3500"/>
              <a:t>belirli alanlardaki değerlendirmesi.</a:t>
            </a:r>
          </a:p>
        </p:txBody>
      </p:sp>
    </p:spTree>
    <p:extLst>
      <p:ext uri="{BB962C8B-B14F-4D97-AF65-F5344CB8AC3E}">
        <p14:creationId xmlns:p14="http://schemas.microsoft.com/office/powerpoint/2010/main" val="64425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908720"/>
            <a:ext cx="88569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Öz Yetkinlik: </a:t>
            </a:r>
            <a:r>
              <a:rPr lang="tr-TR" sz="3500" smtClean="0"/>
              <a:t>Bir </a:t>
            </a:r>
            <a:r>
              <a:rPr lang="tr-TR" sz="3500"/>
              <a:t>durumu geliştirebileceğine ve </a:t>
            </a:r>
            <a:r>
              <a:rPr lang="tr-TR" sz="3500" smtClean="0"/>
              <a:t>arzu edilen </a:t>
            </a:r>
            <a:r>
              <a:rPr lang="tr-TR" sz="3500"/>
              <a:t>sonuçlar üretebileceğine ilişkin inanç.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79512" y="3429000"/>
            <a:ext cx="7488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Kendini Düzenleme (Öz Düzenleme</a:t>
            </a:r>
            <a:r>
              <a:rPr lang="tr-TR" sz="3500" b="1" smtClean="0"/>
              <a:t>) ?</a:t>
            </a:r>
            <a:endParaRPr lang="tr-TR" sz="3500"/>
          </a:p>
        </p:txBody>
      </p:sp>
      <p:sp>
        <p:nvSpPr>
          <p:cNvPr id="6" name="Dikdörtgen 5"/>
          <p:cNvSpPr/>
          <p:nvPr/>
        </p:nvSpPr>
        <p:spPr>
          <a:xfrm>
            <a:off x="179512" y="4725144"/>
            <a:ext cx="692067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/>
              <a:t>Çalışkanlığa Karşı Aşağılık </a:t>
            </a:r>
            <a:r>
              <a:rPr lang="tr-TR" sz="3500" b="1" smtClean="0"/>
              <a:t>Duygusu ?</a:t>
            </a:r>
            <a:endParaRPr lang="tr-TR" sz="3500"/>
          </a:p>
        </p:txBody>
      </p:sp>
    </p:spTree>
    <p:extLst>
      <p:ext uri="{BB962C8B-B14F-4D97-AF65-F5344CB8AC3E}">
        <p14:creationId xmlns:p14="http://schemas.microsoft.com/office/powerpoint/2010/main" val="28824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1560" y="1020505"/>
            <a:ext cx="385278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Duygusal Gelişim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2118335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Orta ve geç çocuklukta </a:t>
            </a:r>
            <a:r>
              <a:rPr lang="tr-TR" sz="3500" smtClean="0"/>
              <a:t>çocuklar, duyguları </a:t>
            </a:r>
            <a:r>
              <a:rPr lang="tr-TR" sz="3500"/>
              <a:t>anlama ve öz düzenleme kapasitelerini daha da ilerletirler (</a:t>
            </a:r>
            <a:r>
              <a:rPr lang="tr-TR" sz="3500" smtClean="0"/>
              <a:t>Cunningham, Kliwer</a:t>
            </a:r>
            <a:r>
              <a:rPr lang="tr-TR" sz="3500"/>
              <a:t>, &amp; Garner, 2009; Saarni &amp; diğerleri, 2006).</a:t>
            </a:r>
          </a:p>
        </p:txBody>
      </p:sp>
    </p:spTree>
    <p:extLst>
      <p:ext uri="{BB962C8B-B14F-4D97-AF65-F5344CB8AC3E}">
        <p14:creationId xmlns:p14="http://schemas.microsoft.com/office/powerpoint/2010/main" val="370088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527</Words>
  <Application>Microsoft Office PowerPoint</Application>
  <PresentationFormat>Ekran Gösterisi (4:3)</PresentationFormat>
  <Paragraphs>30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4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bugra</dc:creator>
  <cp:lastModifiedBy>Pc</cp:lastModifiedBy>
  <cp:revision>13</cp:revision>
  <dcterms:created xsi:type="dcterms:W3CDTF">2015-01-10T12:45:39Z</dcterms:created>
  <dcterms:modified xsi:type="dcterms:W3CDTF">2022-04-05T21:00:04Z</dcterms:modified>
</cp:coreProperties>
</file>