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8" r:id="rId9"/>
    <p:sldId id="279" r:id="rId10"/>
    <p:sldId id="280" r:id="rId11"/>
    <p:sldId id="281" r:id="rId12"/>
    <p:sldId id="285" r:id="rId13"/>
    <p:sldId id="282" r:id="rId14"/>
    <p:sldId id="283" r:id="rId15"/>
    <p:sldId id="284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86" r:id="rId25"/>
    <p:sldId id="271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5770F"/>
    <a:srgbClr val="6D8838"/>
    <a:srgbClr val="BB4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60BB9-5E30-4C01-8B0E-B94107CB599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33D5F-FD01-436C-8370-08A26044CB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Yuvarlatılmış Dikdörtgen"/>
          <p:cNvSpPr/>
          <p:nvPr/>
        </p:nvSpPr>
        <p:spPr>
          <a:xfrm>
            <a:off x="467544" y="332656"/>
            <a:ext cx="8064896" cy="12961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354442" y="3501008"/>
            <a:ext cx="5177998" cy="1872208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   </a:t>
            </a: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/>
          <a:lstStyle/>
          <a:p>
            <a:r>
              <a:rPr lang="tr-TR" dirty="0"/>
              <a:t>AMİODARON İLAÇ ETKİLEŞİMLERİ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Yuvarlatılmış Dikdörtgen"/>
          <p:cNvSpPr/>
          <p:nvPr/>
        </p:nvSpPr>
        <p:spPr>
          <a:xfrm>
            <a:off x="611560" y="1124744"/>
            <a:ext cx="3816424" cy="345638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Siprofloksasin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689" y="1196752"/>
            <a:ext cx="4042792" cy="40610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/>
              <a:t>        </a:t>
            </a:r>
            <a:r>
              <a:rPr lang="tr-TR" dirty="0" err="1"/>
              <a:t>Siprofloksasin</a:t>
            </a:r>
            <a:r>
              <a:rPr lang="tr-TR" dirty="0"/>
              <a:t>, </a:t>
            </a:r>
            <a:r>
              <a:rPr lang="tr-TR" dirty="0" err="1"/>
              <a:t>gatifloksasin</a:t>
            </a:r>
            <a:r>
              <a:rPr lang="tr-TR" dirty="0"/>
              <a:t>, </a:t>
            </a:r>
            <a:r>
              <a:rPr lang="tr-TR" dirty="0" err="1"/>
              <a:t>gemifloksasin</a:t>
            </a:r>
            <a:r>
              <a:rPr lang="tr-TR" dirty="0"/>
              <a:t>, </a:t>
            </a:r>
            <a:r>
              <a:rPr lang="tr-TR" dirty="0" err="1"/>
              <a:t>levofloksasin</a:t>
            </a:r>
            <a:r>
              <a:rPr lang="tr-TR" dirty="0"/>
              <a:t>,  </a:t>
            </a:r>
            <a:r>
              <a:rPr lang="tr-TR" dirty="0" err="1"/>
              <a:t>moksifloksasin</a:t>
            </a:r>
            <a:r>
              <a:rPr lang="tr-TR" dirty="0"/>
              <a:t> gibi </a:t>
            </a:r>
            <a:r>
              <a:rPr lang="tr-TR" dirty="0" err="1"/>
              <a:t>kinolonlar</a:t>
            </a:r>
            <a:r>
              <a:rPr lang="tr-TR" dirty="0"/>
              <a:t> bazı hastalarda doz ile ilişkili QT aralığının uzamasına neden olabilir. QT aralığını uzatabilecek diğer ajanlarla birlikte uygulanması </a:t>
            </a:r>
            <a:r>
              <a:rPr lang="tr-TR" dirty="0" err="1"/>
              <a:t>ventriküler</a:t>
            </a:r>
            <a:r>
              <a:rPr lang="tr-TR" dirty="0"/>
              <a:t> taşikardi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de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3207027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Yuvarlatılmış Dikdörtgen"/>
          <p:cNvSpPr/>
          <p:nvPr/>
        </p:nvSpPr>
        <p:spPr>
          <a:xfrm>
            <a:off x="179512" y="1412776"/>
            <a:ext cx="5184576" cy="46805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Amiodaron</a:t>
            </a:r>
            <a:r>
              <a:rPr lang="tr-TR" dirty="0"/>
              <a:t> ↔ Kortizon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4210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sz="3400" dirty="0"/>
              <a:t> </a:t>
            </a:r>
            <a:r>
              <a:rPr lang="tr-TR" sz="3400" dirty="0" err="1"/>
              <a:t>Amiodaronun</a:t>
            </a:r>
            <a:r>
              <a:rPr lang="tr-TR" sz="3400" dirty="0"/>
              <a:t> potasyum ve / veya magnezyum rahatsızlıklarına neden olabilecek ilaçlarla birlikte uygulanmasından genellikle kaçınılmalıdır. </a:t>
            </a:r>
          </a:p>
          <a:p>
            <a:pPr marL="0" indent="0">
              <a:buNone/>
            </a:pPr>
            <a:r>
              <a:rPr lang="tr-TR" sz="3400" dirty="0" err="1"/>
              <a:t>Amiodaron</a:t>
            </a:r>
            <a:r>
              <a:rPr lang="tr-TR" sz="3400" dirty="0"/>
              <a:t> ile tedaviye başlamadan önce serum elektrolitleri değerlendirilmeli ve herhangi bir anormallik düzeltilmelidir.</a:t>
            </a:r>
          </a:p>
          <a:p>
            <a:pPr marL="0" indent="0">
              <a:buNone/>
            </a:pPr>
            <a:r>
              <a:rPr lang="tr-TR" sz="3400" dirty="0"/>
              <a:t> Baş dönmesi, çarpıntı veya </a:t>
            </a:r>
            <a:r>
              <a:rPr lang="tr-TR" sz="3400" dirty="0" err="1"/>
              <a:t>senkop</a:t>
            </a:r>
            <a:r>
              <a:rPr lang="tr-TR" sz="3400" dirty="0"/>
              <a:t> gibi </a:t>
            </a:r>
            <a:r>
              <a:rPr lang="tr-TR" sz="3400" dirty="0" err="1"/>
              <a:t>torsades</a:t>
            </a:r>
            <a:r>
              <a:rPr lang="tr-TR" sz="3400" dirty="0"/>
              <a:t> de </a:t>
            </a:r>
            <a:r>
              <a:rPr lang="tr-TR" sz="3400" dirty="0" err="1"/>
              <a:t>pointes</a:t>
            </a:r>
            <a:r>
              <a:rPr lang="tr-TR" sz="3400" dirty="0"/>
              <a:t> oluşumunu gösterecek semptomlar yaşarsanız, hastalara tıbbi yardım çağırmaları önerilmelidir.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951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6732240" cy="91102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tr-TR" dirty="0"/>
              <a:t>AMİODARON ↔ FLUOKSETİN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4015358" cy="200450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2000" dirty="0"/>
              <a:t> Sınıf IA  ve sınıf III </a:t>
            </a:r>
            <a:r>
              <a:rPr lang="tr-TR" sz="2000" dirty="0" err="1"/>
              <a:t>antiaritmikler</a:t>
            </a:r>
            <a:r>
              <a:rPr lang="tr-TR" sz="2000" dirty="0"/>
              <a:t>, QT aralığının doza bağlı uzamasına neden olabilir.Buda ani ölüm dahil olmak üzere </a:t>
            </a:r>
            <a:r>
              <a:rPr lang="tr-TR" sz="2000" dirty="0" err="1"/>
              <a:t>ventriküler</a:t>
            </a:r>
            <a:r>
              <a:rPr lang="tr-TR" sz="2000" dirty="0"/>
              <a:t> aritmilerin artmasına neden olabilir.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580112" y="1772816"/>
            <a:ext cx="3111980" cy="433967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    Baş dönmesi, başın çarpması, bayılma, çarpıntı, düzensiz kalp ritmi, nefes darlığı veya </a:t>
            </a:r>
            <a:r>
              <a:rPr lang="tr-TR" dirty="0" err="1"/>
              <a:t>senkop</a:t>
            </a:r>
            <a:r>
              <a:rPr lang="tr-TR" dirty="0"/>
              <a:t> gibi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oluşumuna işaret edebilecek semptomlar yaşarsanız, hastalara derhal tıbbi yardım istemeleri önerilir.</a:t>
            </a:r>
          </a:p>
        </p:txBody>
      </p:sp>
    </p:spTree>
    <p:extLst>
      <p:ext uri="{BB962C8B-B14F-4D97-AF65-F5344CB8AC3E}">
        <p14:creationId xmlns:p14="http://schemas.microsoft.com/office/powerpoint/2010/main" val="1803823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323528" y="1484784"/>
            <a:ext cx="5256584" cy="460851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Amiodaron</a:t>
            </a:r>
            <a:r>
              <a:rPr lang="tr-TR" dirty="0"/>
              <a:t> ↔ </a:t>
            </a:r>
            <a:r>
              <a:rPr lang="tr-TR" dirty="0" err="1"/>
              <a:t>Klorotiazid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8"/>
            <a:ext cx="5050904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dirty="0" err="1"/>
              <a:t>Amiodaronun</a:t>
            </a:r>
            <a:r>
              <a:rPr lang="tr-TR" dirty="0"/>
              <a:t> potasyum ve / veya magnezyum rahatsızlıklarına neden olabilecek ilaçlarla birlikte uygulanmasından genellikle kaçınılmalıdır. </a:t>
            </a:r>
            <a:r>
              <a:rPr lang="tr-TR" dirty="0" err="1"/>
              <a:t>Amiodaron</a:t>
            </a:r>
            <a:r>
              <a:rPr lang="tr-TR" dirty="0"/>
              <a:t> ile tedaviye başlamadan önce serum elektrolitleri değerlendirilmeli ve herhangi bir anormallik düzeltilmelidir. Baş dönmesi, çarpıntı veya </a:t>
            </a:r>
            <a:r>
              <a:rPr lang="tr-TR" dirty="0" err="1"/>
              <a:t>senkop</a:t>
            </a:r>
            <a:r>
              <a:rPr lang="tr-TR" dirty="0"/>
              <a:t> gibi </a:t>
            </a:r>
            <a:r>
              <a:rPr lang="tr-TR" dirty="0" err="1"/>
              <a:t>torsades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oluşumunu gösterecek semptomlar yaşarsanız, hastalara tıbbi yardım çağırmaları önerilmelidir.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249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78199" y="0"/>
            <a:ext cx="8229600" cy="1052736"/>
          </a:xfrm>
        </p:spPr>
        <p:txBody>
          <a:bodyPr/>
          <a:lstStyle/>
          <a:p>
            <a:r>
              <a:rPr lang="tr-TR" dirty="0" err="1"/>
              <a:t>Amiodarone</a:t>
            </a:r>
            <a:r>
              <a:rPr lang="tr-TR" dirty="0"/>
              <a:t> ↔ </a:t>
            </a:r>
            <a:r>
              <a:rPr lang="tr-TR" dirty="0" err="1"/>
              <a:t>Lovastatin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15972"/>
            <a:ext cx="5688632" cy="423793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/>
              <a:t>      </a:t>
            </a:r>
            <a:r>
              <a:rPr lang="tr-TR" dirty="0">
                <a:latin typeface="Arial" pitchFamily="34" charset="0"/>
                <a:cs typeface="Arial" pitchFamily="34" charset="0"/>
              </a:rPr>
              <a:t>Yüksek dozda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simvastatin</a:t>
            </a:r>
            <a:r>
              <a:rPr lang="tr-TR" dirty="0">
                <a:latin typeface="Arial" pitchFamily="34" charset="0"/>
                <a:cs typeface="Arial" pitchFamily="34" charset="0"/>
              </a:rPr>
              <a:t> veya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lovastatin</a:t>
            </a:r>
            <a:r>
              <a:rPr lang="tr-TR" dirty="0">
                <a:latin typeface="Arial" pitchFamily="34" charset="0"/>
                <a:cs typeface="Arial" pitchFamily="34" charset="0"/>
              </a:rPr>
              <a:t> ile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dirty="0">
                <a:latin typeface="Arial" pitchFamily="34" charset="0"/>
                <a:cs typeface="Arial" pitchFamily="34" charset="0"/>
              </a:rPr>
              <a:t> kullanımı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miyopati</a:t>
            </a:r>
            <a:r>
              <a:rPr lang="tr-TR" dirty="0">
                <a:latin typeface="Arial" pitchFamily="34" charset="0"/>
                <a:cs typeface="Arial" pitchFamily="34" charset="0"/>
              </a:rPr>
              <a:t> riskinde artışa neden olabilir.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Miyopati</a:t>
            </a:r>
            <a:r>
              <a:rPr lang="tr-TR" dirty="0">
                <a:latin typeface="Arial" pitchFamily="34" charset="0"/>
                <a:cs typeface="Arial" pitchFamily="34" charset="0"/>
              </a:rPr>
              <a:t>, kas ağrısı ve / veya zayıf derecede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kreatin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kinazın</a:t>
            </a:r>
            <a:r>
              <a:rPr lang="tr-TR" dirty="0">
                <a:latin typeface="Arial" pitchFamily="34" charset="0"/>
                <a:cs typeface="Arial" pitchFamily="34" charset="0"/>
              </a:rPr>
              <a:t> normalin üst sınırının on katını aşmasına bağlı olarak zaman zaman bildirilmiştir.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    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Rabdomiyoliz</a:t>
            </a:r>
            <a:r>
              <a:rPr lang="tr-TR" dirty="0">
                <a:latin typeface="Arial" pitchFamily="34" charset="0"/>
                <a:cs typeface="Arial" pitchFamily="34" charset="0"/>
              </a:rPr>
              <a:t> de nadiren ortaya çıkmıştır; bu,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miyoglobinüri</a:t>
            </a:r>
            <a:r>
              <a:rPr lang="tr-TR" dirty="0">
                <a:latin typeface="Arial" pitchFamily="34" charset="0"/>
                <a:cs typeface="Arial" pitchFamily="34" charset="0"/>
              </a:rPr>
              <a:t> sonrası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sekonder</a:t>
            </a:r>
            <a:r>
              <a:rPr lang="tr-TR" dirty="0">
                <a:latin typeface="Arial" pitchFamily="34" charset="0"/>
                <a:cs typeface="Arial" pitchFamily="34" charset="0"/>
              </a:rPr>
              <a:t> akut böbrek yetmezliği ile birlikte ölümle sonuçlanabilir.</a:t>
            </a:r>
          </a:p>
        </p:txBody>
      </p:sp>
    </p:spTree>
    <p:extLst>
      <p:ext uri="{BB962C8B-B14F-4D97-AF65-F5344CB8AC3E}">
        <p14:creationId xmlns:p14="http://schemas.microsoft.com/office/powerpoint/2010/main" val="3624584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Yuvarlatılmış Dikdörtgen 9"/>
          <p:cNvSpPr/>
          <p:nvPr/>
        </p:nvSpPr>
        <p:spPr>
          <a:xfrm>
            <a:off x="179512" y="188640"/>
            <a:ext cx="5256584" cy="496855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11276"/>
            <a:ext cx="5472608" cy="4896544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Simvastatin</a:t>
            </a:r>
            <a:r>
              <a:rPr lang="tr-TR" dirty="0"/>
              <a:t> dozajı günde 20 mg'ı geçmemeli ve </a:t>
            </a:r>
            <a:r>
              <a:rPr lang="tr-TR" dirty="0" err="1"/>
              <a:t>amiodaron</a:t>
            </a:r>
            <a:r>
              <a:rPr lang="tr-TR" dirty="0"/>
              <a:t> ile kombine kullanıldığında </a:t>
            </a:r>
            <a:r>
              <a:rPr lang="tr-TR" dirty="0" err="1"/>
              <a:t>lovastatin</a:t>
            </a:r>
            <a:r>
              <a:rPr lang="tr-TR" dirty="0"/>
              <a:t> dozu günde 40 mg'ı geçmemelidir. </a:t>
            </a:r>
            <a:r>
              <a:rPr lang="tr-TR" dirty="0" err="1"/>
              <a:t>Amiodaron</a:t>
            </a:r>
            <a:r>
              <a:rPr lang="tr-TR" dirty="0"/>
              <a:t> alan hastalarda </a:t>
            </a:r>
            <a:r>
              <a:rPr lang="tr-TR" dirty="0" err="1"/>
              <a:t>fluvastatin</a:t>
            </a:r>
            <a:r>
              <a:rPr lang="tr-TR" dirty="0"/>
              <a:t>, </a:t>
            </a:r>
            <a:r>
              <a:rPr lang="tr-TR" dirty="0" err="1"/>
              <a:t>pravastatin</a:t>
            </a:r>
            <a:r>
              <a:rPr lang="tr-TR" dirty="0"/>
              <a:t> ve </a:t>
            </a:r>
            <a:r>
              <a:rPr lang="tr-TR" dirty="0" err="1"/>
              <a:t>rosuvastatin</a:t>
            </a:r>
            <a:r>
              <a:rPr lang="tr-TR" dirty="0"/>
              <a:t> muhtemelen daha güvenli alternatiflerdir, çünkü CYP450 3A4 tarafından </a:t>
            </a:r>
            <a:r>
              <a:rPr lang="tr-TR" dirty="0" err="1"/>
              <a:t>metabolize</a:t>
            </a:r>
            <a:r>
              <a:rPr lang="tr-TR" dirty="0"/>
              <a:t> edilmezler.  Açıklanamayan kas ağrısı, hassasiyet veya halsizliğin özellikle halsizlik veya ateş eşliğinde derhal rapor edilmesi önerilmelidir. </a:t>
            </a:r>
          </a:p>
        </p:txBody>
      </p:sp>
    </p:spTree>
    <p:extLst>
      <p:ext uri="{BB962C8B-B14F-4D97-AF65-F5344CB8AC3E}">
        <p14:creationId xmlns:p14="http://schemas.microsoft.com/office/powerpoint/2010/main" val="2248284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Apomorfin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525963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latin typeface="Arial" pitchFamily="34" charset="0"/>
                <a:cs typeface="Arial" pitchFamily="34" charset="0"/>
              </a:rPr>
              <a:t> Sınıf IA  ve sınıf III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antiaritmikler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QT aralığının doza bağlı uzamasına neden olabilir. Teorik olarak, QT aralığını uzatabilecek diğer ajanlarla birlikte uygulanması, ilave etkilere ve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torsade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de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pointes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ve ani ölüm dahil olmak üzere 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aritmilerin artmasına neden olabilir.</a:t>
            </a:r>
          </a:p>
          <a:p>
            <a:r>
              <a:rPr lang="tr-TR" sz="2400" u="sng" dirty="0">
                <a:latin typeface="Arial" pitchFamily="34" charset="0"/>
                <a:cs typeface="Arial" pitchFamily="34" charset="0"/>
              </a:rPr>
              <a:t>Baş dönmesi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başın çarpması, bayılma, </a:t>
            </a:r>
            <a:r>
              <a:rPr lang="tr-TR" sz="2400" u="sng" dirty="0">
                <a:latin typeface="Arial" pitchFamily="34" charset="0"/>
                <a:cs typeface="Arial" pitchFamily="34" charset="0"/>
              </a:rPr>
              <a:t>çarpıntı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u="sng" dirty="0">
                <a:latin typeface="Arial" pitchFamily="34" charset="0"/>
                <a:cs typeface="Arial" pitchFamily="34" charset="0"/>
              </a:rPr>
              <a:t>düzensiz kalp ritmi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u="sng" dirty="0">
                <a:latin typeface="Arial" pitchFamily="34" charset="0"/>
                <a:cs typeface="Arial" pitchFamily="34" charset="0"/>
              </a:rPr>
              <a:t>nefes darlığı 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gibi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torsade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de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pointes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oluşumuna işaret edebilecek semptomlar yaşarsanız, hastalara derhal tıbbi yardım istemeleri önerilir.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179512" y="1052736"/>
            <a:ext cx="6264696" cy="40324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Ketokonazol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052736"/>
            <a:ext cx="6264696" cy="4176464"/>
          </a:xfrm>
        </p:spPr>
        <p:txBody>
          <a:bodyPr>
            <a:normAutofit fontScale="25000" lnSpcReduction="20000"/>
          </a:bodyPr>
          <a:lstStyle/>
          <a:p>
            <a:endParaRPr lang="tr-T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tr-TR" sz="8000" dirty="0">
                <a:latin typeface="Arial" pitchFamily="34" charset="0"/>
                <a:cs typeface="Arial" pitchFamily="34" charset="0"/>
              </a:rPr>
              <a:t>      Azol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antifungal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ajanlar ile birlikte uygulanması,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plazma konsantrasyonlarını önemli ölçüde artırabilir. İlacın bu şekilde yüksek plazma seviyeleri,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taşikardi ve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torsade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de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pointes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gibi kalp durması ve ani ölüm gibi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aritmi riskini artırabilir.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>
                <a:latin typeface="Arial" pitchFamily="34" charset="0"/>
                <a:cs typeface="Arial" pitchFamily="34" charset="0"/>
              </a:rPr>
              <a:t>     Bu ilaçları kombine etmek kan seviyelerini ve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amiodaronun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etkilerini önemli ölçüde artırabilir. Yüksek  miktarda </a:t>
            </a:r>
            <a:r>
              <a:rPr lang="tr-TR" sz="80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8000" dirty="0">
                <a:latin typeface="Arial" pitchFamily="34" charset="0"/>
                <a:cs typeface="Arial" pitchFamily="34" charset="0"/>
              </a:rPr>
              <a:t> düzensiz kalp ritmine neden olabilir.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467544" y="1412776"/>
            <a:ext cx="5112568" cy="489654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Digoksin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5410944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    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birlikte uygulanması, serum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konsantrasyonlarını% 100'e kadar artırabilir, bu da sıklıkla klinik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toksisiteye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neden olabilir. Çocuklarda bu oran daha da yüksek olabilir.</a:t>
            </a:r>
          </a:p>
          <a:p>
            <a:pPr>
              <a:lnSpc>
                <a:spcPct val="110000"/>
              </a:lnSpc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     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bağırsak geçiş süresini arttırır, böbrek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klirensini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dağılım hacmini düşürür, protein bağlama bölgelerinden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yerini alarak ve aynı zamanda serum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düzeylerinin yükselmesine katkıda bulunur. Buna ek olarak, her iki ilaç da ilave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bradikardik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etkilere sahip olabilir. 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Torsade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de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pointes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kardiyak aritmi bildirilmiştir.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323528" y="1484784"/>
            <a:ext cx="5760640" cy="4176464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Dekstrometorfan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556792"/>
            <a:ext cx="5626968" cy="46413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    CYP450 2D6 inhibitörleri ile birlikte uygulanması, bu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izoenzimin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geniş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metabolizörü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olan hastalarda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dekstrometorfanın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plazma konsantrasyonunu artırabilir.</a:t>
            </a:r>
          </a:p>
          <a:p>
            <a:pPr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     Hastalar,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dekstrometorfan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yan etkilerin (örneğin, ajitasyon, karışıklık, tremor, uykusuzluk, ishal ve solunum depresyonu) 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serotonin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sendromu belirtileri açısından izlenmeli ve bu ters etkilerin gelişip gelişmediğini sağlık uzmanına bildirmelidirler. </a:t>
            </a:r>
          </a:p>
        </p:txBody>
      </p:sp>
      <p:sp>
        <p:nvSpPr>
          <p:cNvPr id="7" name="6 Dikdörtgen"/>
          <p:cNvSpPr/>
          <p:nvPr/>
        </p:nvSpPr>
        <p:spPr>
          <a:xfrm>
            <a:off x="0" y="6396335"/>
            <a:ext cx="2051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Yuvarlatılmış Dikdörtgen"/>
          <p:cNvSpPr/>
          <p:nvPr/>
        </p:nvSpPr>
        <p:spPr>
          <a:xfrm>
            <a:off x="395536" y="1052736"/>
            <a:ext cx="4608512" cy="345638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7239000" cy="1052736"/>
          </a:xfrm>
        </p:spPr>
        <p:txBody>
          <a:bodyPr>
            <a:normAutofit fontScale="90000"/>
          </a:bodyPr>
          <a:lstStyle/>
          <a:p>
            <a:r>
              <a:rPr lang="tr-TR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AMİODARONE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4618856" cy="3528392"/>
          </a:xfrm>
        </p:spPr>
        <p:txBody>
          <a:bodyPr>
            <a:normAutofit fontScale="92500"/>
          </a:bodyPr>
          <a:lstStyle/>
          <a:p>
            <a:r>
              <a:rPr lang="tr-TR" sz="3200" dirty="0"/>
              <a:t>Tanım: </a:t>
            </a:r>
            <a:r>
              <a:rPr lang="tr-TR" sz="3200" dirty="0" err="1"/>
              <a:t>Amiodaron</a:t>
            </a:r>
            <a:r>
              <a:rPr lang="tr-TR" sz="3200" dirty="0"/>
              <a:t> yaşamı tehdit eden </a:t>
            </a:r>
            <a:r>
              <a:rPr lang="tr-TR" sz="3200" dirty="0" err="1"/>
              <a:t>ventriküler</a:t>
            </a:r>
            <a:r>
              <a:rPr lang="tr-TR" sz="3200" dirty="0"/>
              <a:t> </a:t>
            </a:r>
            <a:r>
              <a:rPr lang="tr-TR" sz="3200" dirty="0" err="1"/>
              <a:t>aritmileirn</a:t>
            </a:r>
            <a:r>
              <a:rPr lang="tr-TR" sz="3200" dirty="0"/>
              <a:t> tedavisinde kullanılan sınıf III grubuna dahil </a:t>
            </a:r>
            <a:r>
              <a:rPr lang="tr-TR" sz="3200" dirty="0" err="1"/>
              <a:t>antiaritmik</a:t>
            </a:r>
            <a:r>
              <a:rPr lang="tr-TR" sz="3200" dirty="0"/>
              <a:t> bir ilaçtır.</a:t>
            </a:r>
          </a:p>
          <a:p>
            <a:r>
              <a:rPr lang="tr-TR" sz="3200" dirty="0" err="1"/>
              <a:t>Amiodaron</a:t>
            </a:r>
            <a:r>
              <a:rPr lang="tr-TR" sz="3200" dirty="0"/>
              <a:t> oral ve </a:t>
            </a:r>
            <a:r>
              <a:rPr lang="tr-TR" sz="3200" dirty="0" err="1"/>
              <a:t>intravenöz</a:t>
            </a:r>
            <a:r>
              <a:rPr lang="tr-TR" sz="3200" dirty="0"/>
              <a:t> yoldan verilir.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Yuvarlatılmış Dikdörtgen"/>
          <p:cNvSpPr/>
          <p:nvPr/>
        </p:nvSpPr>
        <p:spPr>
          <a:xfrm>
            <a:off x="395536" y="1412776"/>
            <a:ext cx="8280920" cy="21602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Acebutolol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19442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     </a:t>
            </a:r>
            <a:r>
              <a:rPr lang="tr-TR" sz="2400" dirty="0" err="1"/>
              <a:t>Amiodaron</a:t>
            </a:r>
            <a:r>
              <a:rPr lang="tr-TR" sz="2400" dirty="0"/>
              <a:t> ve beta </a:t>
            </a:r>
            <a:r>
              <a:rPr lang="tr-TR" sz="2400" dirty="0" err="1"/>
              <a:t>bloker</a:t>
            </a:r>
            <a:r>
              <a:rPr lang="tr-TR" sz="2400" dirty="0"/>
              <a:t> uygulanan hastalarda ağır </a:t>
            </a:r>
            <a:r>
              <a:rPr lang="tr-TR" sz="2400" dirty="0" err="1"/>
              <a:t>bradikardi</a:t>
            </a:r>
            <a:r>
              <a:rPr lang="tr-TR" sz="2400" dirty="0"/>
              <a:t>, kardiyak aritmi  ve </a:t>
            </a:r>
            <a:r>
              <a:rPr lang="tr-TR" sz="2400" dirty="0" err="1"/>
              <a:t>ventriküler</a:t>
            </a:r>
            <a:r>
              <a:rPr lang="tr-TR" sz="2400" dirty="0"/>
              <a:t> </a:t>
            </a:r>
            <a:r>
              <a:rPr lang="tr-TR" sz="2400" dirty="0" err="1"/>
              <a:t>fibrilasyonun</a:t>
            </a:r>
            <a:r>
              <a:rPr lang="tr-TR" sz="2400" dirty="0"/>
              <a:t> ilave etkileri görülebilir. Mekanizma, AV iletiminde ek yavaşlama ile ilişkili olabilir. Buna ek olarak, </a:t>
            </a:r>
            <a:r>
              <a:rPr lang="tr-TR" sz="2400" dirty="0" err="1"/>
              <a:t>amiodaron</a:t>
            </a:r>
            <a:r>
              <a:rPr lang="tr-TR" sz="2400" dirty="0"/>
              <a:t> bazı beta </a:t>
            </a:r>
            <a:r>
              <a:rPr lang="tr-TR" sz="2400" dirty="0" err="1"/>
              <a:t>blokerlerin</a:t>
            </a:r>
            <a:r>
              <a:rPr lang="tr-TR" sz="2400" dirty="0"/>
              <a:t> ilk geçiş karaciğer metabolizmasını </a:t>
            </a:r>
            <a:r>
              <a:rPr lang="tr-TR" sz="2400" dirty="0" err="1"/>
              <a:t>inhibe</a:t>
            </a:r>
            <a:r>
              <a:rPr lang="tr-TR" sz="2400" dirty="0"/>
              <a:t> edebilir.</a:t>
            </a:r>
          </a:p>
        </p:txBody>
      </p:sp>
      <p:sp>
        <p:nvSpPr>
          <p:cNvPr id="7" name="6 Dikdörtgen"/>
          <p:cNvSpPr/>
          <p:nvPr/>
        </p:nvSpPr>
        <p:spPr>
          <a:xfrm>
            <a:off x="0" y="6488668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23528" y="1412776"/>
            <a:ext cx="4320480" cy="4536504"/>
          </a:xfrm>
          <a:prstGeom prst="roundRect">
            <a:avLst/>
          </a:prstGeom>
          <a:solidFill>
            <a:schemeClr val="accent6"/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Metotreksat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Amiodaronun</a:t>
            </a:r>
            <a:r>
              <a:rPr lang="tr-TR" dirty="0"/>
              <a:t> </a:t>
            </a:r>
            <a:r>
              <a:rPr lang="tr-TR" dirty="0" err="1"/>
              <a:t>metotreksat</a:t>
            </a:r>
            <a:r>
              <a:rPr lang="tr-TR" dirty="0"/>
              <a:t> </a:t>
            </a:r>
            <a:r>
              <a:rPr lang="tr-TR" dirty="0" err="1"/>
              <a:t>toksisitesi</a:t>
            </a:r>
            <a:r>
              <a:rPr lang="tr-TR" dirty="0"/>
              <a:t> (özellikle deri nekrozu) riskini artırabilir.</a:t>
            </a:r>
          </a:p>
          <a:p>
            <a:r>
              <a:rPr lang="tr-TR" dirty="0"/>
              <a:t>Bu kombinasyonu alan hastalar dermatolojik reaksiyon belirtileri (örneğin, </a:t>
            </a:r>
            <a:r>
              <a:rPr lang="tr-TR" dirty="0" err="1"/>
              <a:t>ülserasyon</a:t>
            </a:r>
            <a:r>
              <a:rPr lang="tr-TR" dirty="0"/>
              <a:t>, nekroz) açısından izlenmelidir.</a:t>
            </a:r>
          </a:p>
        </p:txBody>
      </p:sp>
      <p:sp>
        <p:nvSpPr>
          <p:cNvPr id="8" name="7 Dikdörtgen"/>
          <p:cNvSpPr/>
          <p:nvPr/>
        </p:nvSpPr>
        <p:spPr>
          <a:xfrm>
            <a:off x="0" y="6488668"/>
            <a:ext cx="1359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67544" y="1772816"/>
            <a:ext cx="5040560" cy="3744416"/>
          </a:xfrm>
          <a:prstGeom prst="roundRect">
            <a:avLst/>
          </a:prstGeom>
          <a:solidFill>
            <a:srgbClr val="BB4643"/>
          </a:solidFill>
          <a:ln w="762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Rifampin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5184576" cy="432047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/>
              <a:t>     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tr-TR" sz="3400" dirty="0" err="1"/>
              <a:t>Rifampinler</a:t>
            </a:r>
            <a:r>
              <a:rPr lang="tr-TR" sz="3400" dirty="0"/>
              <a:t> </a:t>
            </a:r>
            <a:r>
              <a:rPr lang="tr-TR" sz="3400" dirty="0" err="1"/>
              <a:t>amiodaron</a:t>
            </a:r>
            <a:r>
              <a:rPr lang="tr-TR" sz="3400" dirty="0"/>
              <a:t> ve onun </a:t>
            </a:r>
            <a:r>
              <a:rPr lang="tr-TR" sz="3400" dirty="0" err="1"/>
              <a:t>metabolitinin</a:t>
            </a:r>
            <a:r>
              <a:rPr lang="tr-TR" sz="3400" dirty="0"/>
              <a:t> (DEA) serum konsantrasyonlarını azaltabilir. Önerilen mekanizma (CYP450 3A4 )</a:t>
            </a:r>
            <a:r>
              <a:rPr lang="tr-TR" sz="3400" dirty="0" err="1"/>
              <a:t>hepatik</a:t>
            </a:r>
            <a:r>
              <a:rPr lang="tr-TR" sz="3400" dirty="0"/>
              <a:t> metabolizmayı indüklemektir.</a:t>
            </a:r>
          </a:p>
          <a:p>
            <a:pPr>
              <a:lnSpc>
                <a:spcPct val="120000"/>
              </a:lnSpc>
              <a:buNone/>
            </a:pPr>
            <a:r>
              <a:rPr lang="tr-TR" sz="3400" dirty="0"/>
              <a:t>     Bu, </a:t>
            </a:r>
            <a:r>
              <a:rPr lang="tr-TR" sz="3400" dirty="0" err="1"/>
              <a:t>amiodaronun</a:t>
            </a:r>
            <a:r>
              <a:rPr lang="tr-TR" sz="3400" dirty="0"/>
              <a:t> klinik etkinliğinin azalmasına neden olabilir. </a:t>
            </a:r>
            <a:br>
              <a:rPr lang="tr-TR" sz="3400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8" name="7 Dikdörtgen"/>
          <p:cNvSpPr/>
          <p:nvPr/>
        </p:nvSpPr>
        <p:spPr>
          <a:xfrm>
            <a:off x="0" y="6488668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Klopidogrel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/>
          </a:bodyPr>
          <a:lstStyle/>
          <a:p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Resim" descr="trombosit-kanser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144000" cy="5661248"/>
          </a:xfrm>
          <a:prstGeom prst="rect">
            <a:avLst/>
          </a:prstGeom>
        </p:spPr>
      </p:pic>
      <p:sp>
        <p:nvSpPr>
          <p:cNvPr id="6" name="5 Dikdörtgen"/>
          <p:cNvSpPr/>
          <p:nvPr/>
        </p:nvSpPr>
        <p:spPr>
          <a:xfrm>
            <a:off x="2735288" y="1700808"/>
            <a:ext cx="6408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klopidogrel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arasındaki potansiyel bir etkileşim ile ilişkili olarak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trombosit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agregasyonunun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inhibisyonu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etkisiz  olduğu bildirilmiştir.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467544" y="1484784"/>
            <a:ext cx="5688632" cy="4824536"/>
          </a:xfrm>
          <a:prstGeom prst="roundRect">
            <a:avLst/>
          </a:prstGeom>
          <a:solidFill>
            <a:srgbClr val="6D88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Klopidogrel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5400600" cy="430993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 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Clopidogrel</a:t>
            </a:r>
            <a:r>
              <a:rPr lang="tr-TR" dirty="0">
                <a:latin typeface="Arial" pitchFamily="34" charset="0"/>
                <a:cs typeface="Arial" pitchFamily="34" charset="0"/>
              </a:rPr>
              <a:t>, kısmen CYP450 2C19 ve 3A4 tarafından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bioaktivasyona</a:t>
            </a:r>
            <a:r>
              <a:rPr lang="tr-TR" dirty="0">
                <a:latin typeface="Arial" pitchFamily="34" charset="0"/>
                <a:cs typeface="Arial" pitchFamily="34" charset="0"/>
              </a:rPr>
              <a:t> aracılık edilen bir ön ilaçtır.</a:t>
            </a:r>
          </a:p>
          <a:p>
            <a:pPr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   Teorik olarak,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amiodaronun</a:t>
            </a:r>
            <a:r>
              <a:rPr lang="tr-TR" dirty="0">
                <a:latin typeface="Arial" pitchFamily="34" charset="0"/>
                <a:cs typeface="Arial" pitchFamily="34" charset="0"/>
              </a:rPr>
              <a:t> CYP450 3A4'ün bir inhibitörü olduğu temelinde bir etkileşim mümkündür; buna karşın aktif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metaboliti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desetilamiodaron</a:t>
            </a:r>
            <a:r>
              <a:rPr lang="tr-TR" dirty="0">
                <a:latin typeface="Arial" pitchFamily="34" charset="0"/>
                <a:cs typeface="Arial" pitchFamily="34" charset="0"/>
              </a:rPr>
              <a:t>, CYP450 2C19'u 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vitro</a:t>
            </a:r>
            <a:r>
              <a:rPr lang="tr-TR" dirty="0">
                <a:latin typeface="Arial" pitchFamily="34" charset="0"/>
                <a:cs typeface="Arial" pitchFamily="34" charset="0"/>
              </a:rPr>
              <a:t> olarak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inhibe</a:t>
            </a:r>
            <a:r>
              <a:rPr lang="tr-TR" dirty="0">
                <a:latin typeface="Arial" pitchFamily="34" charset="0"/>
                <a:cs typeface="Arial" pitchFamily="34" charset="0"/>
              </a:rPr>
              <a:t> ettiği gösterilmiştir.</a:t>
            </a:r>
          </a:p>
          <a:p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0" y="6488668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Yuvarlatılmış Dikdörtgen"/>
          <p:cNvSpPr/>
          <p:nvPr/>
        </p:nvSpPr>
        <p:spPr>
          <a:xfrm>
            <a:off x="395536" y="1484784"/>
            <a:ext cx="5256584" cy="504056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Amiodarone</a:t>
            </a:r>
            <a:r>
              <a:rPr lang="tr-TR" b="1" dirty="0"/>
              <a:t> ↔ Gıdalar</a:t>
            </a:r>
            <a:br>
              <a:rPr lang="tr-TR" b="1" dirty="0"/>
            </a:br>
            <a:r>
              <a:rPr lang="tr-TR" b="1" dirty="0"/>
              <a:t>                   Greyfurt suyu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 fontScale="92500"/>
          </a:bodyPr>
          <a:lstStyle/>
          <a:p>
            <a:r>
              <a:rPr lang="tr-TR" sz="2400" dirty="0">
                <a:latin typeface="Arial" pitchFamily="34" charset="0"/>
                <a:cs typeface="Arial" pitchFamily="34" charset="0"/>
              </a:rPr>
              <a:t>Greyfurt suyu oral yoldan verilen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amiodaronun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plazma konsantrasyonlarını önemli ölçüde artırabilir. Önerilen mekanizma, greyfurtlarda bulunan bazı bileşiklerin bağırsak duvarındaki CYP450 3A4 aracılı ilk geçiş metabolizmasında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inhibisyonudur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tr-TR" sz="2400" dirty="0">
                <a:latin typeface="Arial" pitchFamily="34" charset="0"/>
                <a:cs typeface="Arial" pitchFamily="34" charset="0"/>
              </a:rPr>
              <a:t>Oral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ile tedavi edilen hastalar greyfurt ve greyfurt suyunun tüketilmesinden kaçınmalıdır. Buna ek olarak, oral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yemekler için tutarlı bir şekilde uygulanmalıdır.</a:t>
            </a:r>
          </a:p>
        </p:txBody>
      </p:sp>
      <p:sp>
        <p:nvSpPr>
          <p:cNvPr id="6" name="5 Sola Bükülü Ok"/>
          <p:cNvSpPr/>
          <p:nvPr/>
        </p:nvSpPr>
        <p:spPr>
          <a:xfrm>
            <a:off x="7236296" y="620688"/>
            <a:ext cx="720080" cy="648072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0" y="6488668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>
                <a:solidFill>
                  <a:srgbClr val="0070C0"/>
                </a:solidFill>
                <a:latin typeface="Monotype Corsiva" pitchFamily="66" charset="0"/>
              </a:rPr>
              <a:t>MODERATE</a:t>
            </a:r>
            <a:endParaRPr lang="tr-T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188640"/>
            <a:ext cx="7239000" cy="842352"/>
          </a:xfrm>
        </p:spPr>
        <p:txBody>
          <a:bodyPr/>
          <a:lstStyle/>
          <a:p>
            <a:r>
              <a:rPr lang="tr-TR" b="1" dirty="0"/>
              <a:t>ETKİ MEKANİZMASİ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075048"/>
            <a:ext cx="4464496" cy="537321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tr-TR" sz="4200" dirty="0">
                <a:latin typeface="Arial" pitchFamily="34" charset="0"/>
                <a:cs typeface="Arial" pitchFamily="34" charset="0"/>
              </a:rPr>
              <a:t>Sodyum, potasyum, </a:t>
            </a:r>
            <a:r>
              <a:rPr lang="tr-TR" sz="4200" dirty="0" err="1">
                <a:latin typeface="Arial" pitchFamily="34" charset="0"/>
                <a:cs typeface="Arial" pitchFamily="34" charset="0"/>
              </a:rPr>
              <a:t>Ca</a:t>
            </a:r>
            <a:r>
              <a:rPr lang="tr-TR" sz="4200" dirty="0">
                <a:latin typeface="Arial" pitchFamily="34" charset="0"/>
                <a:cs typeface="Arial" pitchFamily="34" charset="0"/>
              </a:rPr>
              <a:t> kanal blokajı </a:t>
            </a:r>
          </a:p>
          <a:p>
            <a:pPr>
              <a:lnSpc>
                <a:spcPct val="120000"/>
              </a:lnSpc>
            </a:pPr>
            <a:r>
              <a:rPr lang="da-DK" sz="4200" dirty="0">
                <a:latin typeface="Arial" pitchFamily="34" charset="0"/>
                <a:cs typeface="Arial" pitchFamily="34" charset="0"/>
              </a:rPr>
              <a:t> α ve β adrenerjik blokaj </a:t>
            </a:r>
            <a:endParaRPr lang="tr-TR" sz="4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tr-TR" sz="4200" dirty="0">
                <a:latin typeface="Arial" pitchFamily="34" charset="0"/>
                <a:cs typeface="Arial" pitchFamily="34" charset="0"/>
              </a:rPr>
              <a:t>Oral yoldan verilmesinden sonra, </a:t>
            </a:r>
            <a:r>
              <a:rPr lang="tr-TR" sz="4200" dirty="0" err="1">
                <a:latin typeface="Arial" pitchFamily="34" charset="0"/>
                <a:cs typeface="Arial" pitchFamily="34" charset="0"/>
              </a:rPr>
              <a:t>gastrointestinal</a:t>
            </a:r>
            <a:r>
              <a:rPr lang="tr-TR" sz="4200" dirty="0">
                <a:latin typeface="Arial" pitchFamily="34" charset="0"/>
                <a:cs typeface="Arial" pitchFamily="34" charset="0"/>
              </a:rPr>
              <a:t> kanaldan tam olarak </a:t>
            </a:r>
            <a:r>
              <a:rPr lang="tr-TR" sz="4200" dirty="0" err="1">
                <a:latin typeface="Arial" pitchFamily="34" charset="0"/>
                <a:cs typeface="Arial" pitchFamily="34" charset="0"/>
              </a:rPr>
              <a:t>absorbe</a:t>
            </a:r>
            <a:r>
              <a:rPr lang="tr-TR" sz="4200" dirty="0">
                <a:latin typeface="Arial" pitchFamily="34" charset="0"/>
                <a:cs typeface="Arial" pitchFamily="34" charset="0"/>
              </a:rPr>
              <a:t> olmaz ve </a:t>
            </a:r>
            <a:r>
              <a:rPr lang="tr-TR" sz="4200" dirty="0" err="1">
                <a:latin typeface="Arial" pitchFamily="34" charset="0"/>
                <a:cs typeface="Arial" pitchFamily="34" charset="0"/>
              </a:rPr>
              <a:t>absorbsiyon</a:t>
            </a:r>
            <a:r>
              <a:rPr lang="tr-TR" sz="4200" dirty="0">
                <a:latin typeface="Arial" pitchFamily="34" charset="0"/>
                <a:cs typeface="Arial" pitchFamily="34" charset="0"/>
              </a:rPr>
              <a:t> hızı yavaştır.</a:t>
            </a:r>
          </a:p>
          <a:p>
            <a:pPr>
              <a:lnSpc>
                <a:spcPct val="120000"/>
              </a:lnSpc>
            </a:pPr>
            <a:r>
              <a:rPr lang="tr-TR" sz="4200" dirty="0">
                <a:latin typeface="Arial" pitchFamily="34" charset="0"/>
                <a:cs typeface="Arial" pitchFamily="34" charset="0"/>
              </a:rPr>
              <a:t>Karaciğerde ilk geçiş metabolizmasına uğrar.</a:t>
            </a:r>
          </a:p>
          <a:p>
            <a:pPr>
              <a:lnSpc>
                <a:spcPct val="120000"/>
              </a:lnSpc>
            </a:pPr>
            <a:r>
              <a:rPr lang="tr-TR" sz="4200" dirty="0">
                <a:latin typeface="Arial" pitchFamily="34" charset="0"/>
                <a:cs typeface="Arial" pitchFamily="34" charset="0"/>
              </a:rPr>
              <a:t>Bir kez sistemik dolaşıma girdiğinde, tüm vücuda yaygın dağılım gösterir. Vücutta yoğun dağılım gösterdiği için eliminasyon süresi uzun ve </a:t>
            </a:r>
            <a:r>
              <a:rPr lang="tr-TR" sz="4200" dirty="0" err="1">
                <a:latin typeface="Arial" pitchFamily="34" charset="0"/>
                <a:cs typeface="Arial" pitchFamily="34" charset="0"/>
              </a:rPr>
              <a:t>advers</a:t>
            </a:r>
            <a:r>
              <a:rPr lang="tr-TR" sz="4200" dirty="0">
                <a:latin typeface="Arial" pitchFamily="34" charset="0"/>
                <a:cs typeface="Arial" pitchFamily="34" charset="0"/>
              </a:rPr>
              <a:t> etkiler ilaç kesildikten  uzun süre sonra ortaya çıkabilir.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395536" y="1340768"/>
            <a:ext cx="8352928" cy="22322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AMİODARONUN HAMİLELİKTE KULLANİMİ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075240" cy="2016224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/>
              <a:t>Hamileyseniz </a:t>
            </a:r>
            <a:r>
              <a:rPr lang="tr-TR" b="1" dirty="0" err="1"/>
              <a:t>amiodaron</a:t>
            </a:r>
            <a:r>
              <a:rPr lang="tr-TR" b="1" dirty="0"/>
              <a:t> kullanmayınız.</a:t>
            </a:r>
          </a:p>
          <a:p>
            <a:r>
              <a:rPr lang="tr-TR" b="1" dirty="0"/>
              <a:t>Gebelik süresince D kategorisindedir.</a:t>
            </a:r>
          </a:p>
          <a:p>
            <a:r>
              <a:rPr lang="tr-TR" b="1" dirty="0"/>
              <a:t> </a:t>
            </a:r>
            <a:r>
              <a:rPr lang="tr-TR" dirty="0"/>
              <a:t>Gebelikte bu ilacı kullanan doğmamış bebeğe zarar verebilir veya doğumdan sonra </a:t>
            </a:r>
            <a:r>
              <a:rPr lang="tr-TR" dirty="0" err="1"/>
              <a:t>tiroid</a:t>
            </a:r>
            <a:r>
              <a:rPr lang="tr-TR" dirty="0"/>
              <a:t> problemlerine veya anormal kalp atışlarına neden olabilir.</a:t>
            </a:r>
          </a:p>
          <a:p>
            <a:r>
              <a:rPr lang="tr-TR" dirty="0" err="1"/>
              <a:t>Amiodaron</a:t>
            </a:r>
            <a:r>
              <a:rPr lang="tr-TR" dirty="0"/>
              <a:t> anne sütüne geçebilir ve emzirilen bir bebeğe zarar verebilir. Bu ilacı kullanırken emzirmemelisiniz.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Kalp"/>
          <p:cNvSpPr/>
          <p:nvPr/>
        </p:nvSpPr>
        <p:spPr>
          <a:xfrm>
            <a:off x="755576" y="1844824"/>
            <a:ext cx="2016224" cy="936104"/>
          </a:xfrm>
          <a:prstGeom prst="hear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3 Yuvarlatılmış Dikdörtgen"/>
          <p:cNvSpPr/>
          <p:nvPr/>
        </p:nvSpPr>
        <p:spPr>
          <a:xfrm>
            <a:off x="251520" y="260648"/>
            <a:ext cx="8640960" cy="129614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AMİODARON İLAÇ-İLAÇ ETKİLEŞİMLERİ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>
              <a:buNone/>
            </a:pPr>
            <a:r>
              <a:rPr lang="tr-TR" dirty="0"/>
              <a:t>     </a:t>
            </a:r>
            <a:r>
              <a:rPr lang="tr-TR" b="1" dirty="0"/>
              <a:t>367 </a:t>
            </a:r>
            <a:r>
              <a:rPr lang="tr-TR" b="1" dirty="0" err="1"/>
              <a:t>major</a:t>
            </a:r>
            <a:r>
              <a:rPr lang="en-US" dirty="0"/>
              <a:t> drug interactions (1479 brand and generic names)</a:t>
            </a:r>
            <a:endParaRPr lang="tr-TR" dirty="0"/>
          </a:p>
          <a:p>
            <a:pPr>
              <a:buNone/>
            </a:pPr>
            <a:r>
              <a:rPr lang="tr-TR" dirty="0"/>
              <a:t>    </a:t>
            </a:r>
            <a:r>
              <a:rPr lang="tr-TR" b="1" dirty="0"/>
              <a:t>487 </a:t>
            </a:r>
            <a:r>
              <a:rPr lang="tr-TR" b="1" dirty="0" err="1"/>
              <a:t>modarate</a:t>
            </a:r>
            <a:r>
              <a:rPr lang="en-US" dirty="0"/>
              <a:t> drug interactions (2632 brand and generic names</a:t>
            </a:r>
            <a:endParaRPr lang="tr-TR" dirty="0"/>
          </a:p>
          <a:p>
            <a:pPr>
              <a:buNone/>
            </a:pPr>
            <a:r>
              <a:rPr lang="tr-TR" b="1" dirty="0"/>
              <a:t>    30 </a:t>
            </a:r>
            <a:r>
              <a:rPr lang="tr-TR" b="1" dirty="0" err="1"/>
              <a:t>mınor</a:t>
            </a:r>
            <a:r>
              <a:rPr lang="en-US" dirty="0"/>
              <a:t> drug interactions (96 brand and generic names)</a:t>
            </a:r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0" y="332657"/>
            <a:ext cx="8892480" cy="338437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    Bu ilacı kullanmadan önce şuan ki </a:t>
            </a:r>
            <a:r>
              <a:rPr lang="tr-TR" dirty="0" err="1"/>
              <a:t>kullanıdığınız</a:t>
            </a:r>
            <a:r>
              <a:rPr lang="tr-TR" dirty="0"/>
              <a:t> ilaçlarla etkileşim olmasına karşın doktorunuza danışmalısınız.</a:t>
            </a:r>
          </a:p>
          <a:p>
            <a:pPr>
              <a:buNone/>
            </a:pPr>
            <a:r>
              <a:rPr lang="tr-TR" b="1" dirty="0"/>
              <a:t>     Aşağıdaki listede bunların birkaçı yazıyor:</a:t>
            </a:r>
          </a:p>
          <a:p>
            <a:pPr lvl="1"/>
            <a:r>
              <a:rPr lang="tr-TR" dirty="0"/>
              <a:t>Antibiyotik veya </a:t>
            </a:r>
            <a:r>
              <a:rPr lang="tr-TR" dirty="0" err="1"/>
              <a:t>antifungal</a:t>
            </a:r>
            <a:r>
              <a:rPr lang="tr-TR" dirty="0"/>
              <a:t> ilaçlar</a:t>
            </a:r>
          </a:p>
          <a:p>
            <a:pPr lvl="1"/>
            <a:r>
              <a:rPr lang="tr-TR" dirty="0" err="1"/>
              <a:t>Antidepresanlar</a:t>
            </a:r>
            <a:endParaRPr lang="tr-TR" dirty="0"/>
          </a:p>
          <a:p>
            <a:pPr lvl="1">
              <a:buNone/>
            </a:pPr>
            <a:r>
              <a:rPr lang="tr-TR" dirty="0"/>
              <a:t>    Kanser ilaçları</a:t>
            </a:r>
          </a:p>
          <a:p>
            <a:pPr lvl="1"/>
            <a:r>
              <a:rPr lang="tr-TR" dirty="0" err="1"/>
              <a:t>Diüretikler</a:t>
            </a:r>
            <a:endParaRPr lang="tr-TR" dirty="0"/>
          </a:p>
          <a:p>
            <a:pPr lvl="1"/>
            <a:r>
              <a:rPr lang="tr-TR" dirty="0" err="1"/>
              <a:t>Statin</a:t>
            </a:r>
            <a:r>
              <a:rPr lang="tr-TR" dirty="0"/>
              <a:t> grubu kolesterol ilaçları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Yuvarlatılmış Dikdörtgen"/>
          <p:cNvSpPr/>
          <p:nvPr/>
        </p:nvSpPr>
        <p:spPr>
          <a:xfrm>
            <a:off x="539552" y="1338140"/>
            <a:ext cx="5832648" cy="48965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850106"/>
          </a:xfrm>
        </p:spPr>
        <p:txBody>
          <a:bodyPr/>
          <a:lstStyle/>
          <a:p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Warfarin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5770984" cy="48245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tr-TR" sz="1800" dirty="0"/>
              <a:t>         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Warfarin'in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(CYP450 2C9) karaciğer metabolizmasını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inhibe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ederek  farmakolojik etkilerini artırabilir. Diğer oral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antikoagülanlarla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da benzer etkiler ortaya çıkabilir ve bu da önemli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hipoprotrombinemi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ve kanama ile sonuçlanır.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      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antikoagülan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rejime eklendiğinde, artan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antikoagülan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etkiler birkaç haftada belirginleşebilir ve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kesildikten sonra aylarca sürebilir. Bu etkileşimin bazı hastalar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asemptomatiktir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bazılarında ciddi ve yaşamı tehdit eden kanama komplikasyonları bildirilmiştir.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Yuvarlatılmış Dikdörtgen"/>
          <p:cNvSpPr/>
          <p:nvPr/>
        </p:nvSpPr>
        <p:spPr>
          <a:xfrm>
            <a:off x="467544" y="908720"/>
            <a:ext cx="5256584" cy="3600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Amiodaron</a:t>
            </a:r>
            <a:r>
              <a:rPr lang="tr-TR" b="1" dirty="0"/>
              <a:t> ↔ </a:t>
            </a:r>
            <a:r>
              <a:rPr lang="tr-TR" b="1" dirty="0" err="1"/>
              <a:t>Tamoksifen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7"/>
            <a:ext cx="5266928" cy="345638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       Sınıf IA  ve sınıf III </a:t>
            </a:r>
            <a:r>
              <a:rPr lang="tr-TR" dirty="0" err="1"/>
              <a:t>antiaritmikler</a:t>
            </a:r>
            <a:r>
              <a:rPr lang="tr-TR" dirty="0"/>
              <a:t>, QT aralığının doza bağlı uzamasına neden olabilir. QT aralığını uzatabilecek diğer ajanlarla birlikte uygulanması, 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olmak üzere </a:t>
            </a:r>
            <a:r>
              <a:rPr lang="tr-TR" dirty="0" err="1"/>
              <a:t>ventriküler</a:t>
            </a:r>
            <a:r>
              <a:rPr lang="tr-TR" dirty="0"/>
              <a:t> aritmilerin artmasına neden olabilir. 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196752"/>
            <a:ext cx="2664296" cy="239063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005064"/>
            <a:ext cx="2736726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9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 err="1"/>
              <a:t>Amiodaron</a:t>
            </a:r>
            <a:r>
              <a:rPr lang="tr-TR" dirty="0"/>
              <a:t> ↔ </a:t>
            </a:r>
            <a:r>
              <a:rPr lang="tr-TR" dirty="0" err="1"/>
              <a:t>Hidrokodon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268760"/>
            <a:ext cx="4834880" cy="489654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>
                <a:latin typeface="Arial" pitchFamily="34" charset="0"/>
                <a:cs typeface="Arial" pitchFamily="34" charset="0"/>
              </a:rPr>
              <a:t>CYP450 3A4 inhibitörü olduğu için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hidrokodon</a:t>
            </a:r>
            <a:r>
              <a:rPr lang="tr-TR" dirty="0">
                <a:latin typeface="Arial" pitchFamily="34" charset="0"/>
                <a:cs typeface="Arial" pitchFamily="34" charset="0"/>
              </a:rPr>
              <a:t> plazma konsantrasyonlarını artırabilir. Artan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hidrokodon</a:t>
            </a:r>
            <a:r>
              <a:rPr lang="tr-TR" dirty="0">
                <a:latin typeface="Arial" pitchFamily="34" charset="0"/>
                <a:cs typeface="Arial" pitchFamily="34" charset="0"/>
              </a:rPr>
              <a:t> konsantrasyonları,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advers</a:t>
            </a:r>
            <a:r>
              <a:rPr lang="tr-TR" dirty="0">
                <a:latin typeface="Arial" pitchFamily="34" charset="0"/>
                <a:cs typeface="Arial" pitchFamily="34" charset="0"/>
              </a:rPr>
              <a:t> ilaç etkilerini artırabilir veya uzatabilir ve potansiyel olarak ölümcül solunum depresyonuna neden olabilir. </a:t>
            </a:r>
          </a:p>
          <a:p>
            <a:pPr>
              <a:lnSpc>
                <a:spcPct val="120000"/>
              </a:lnSpc>
            </a:pPr>
            <a:r>
              <a:rPr lang="tr-TR" dirty="0">
                <a:latin typeface="Arial" pitchFamily="34" charset="0"/>
                <a:cs typeface="Arial" pitchFamily="34" charset="0"/>
              </a:rPr>
              <a:t>Hastalar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sedasyon</a:t>
            </a:r>
            <a:r>
              <a:rPr lang="tr-TR" dirty="0">
                <a:latin typeface="Arial" pitchFamily="34" charset="0"/>
                <a:cs typeface="Arial" pitchFamily="34" charset="0"/>
              </a:rPr>
              <a:t>, solunum depresyonu ve hipotansiyon belirtileri için yakından izlenmelidir.</a:t>
            </a:r>
          </a:p>
        </p:txBody>
      </p:sp>
      <p:pic>
        <p:nvPicPr>
          <p:cNvPr id="6" name="5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42754">
            <a:off x="7021848" y="2659774"/>
            <a:ext cx="1573907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45579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569</Words>
  <Application>Microsoft Office PowerPoint</Application>
  <PresentationFormat>Ekran Gösterisi (4:3)</PresentationFormat>
  <Paragraphs>86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Monotype Corsiva</vt:lpstr>
      <vt:lpstr>Ofis Teması</vt:lpstr>
      <vt:lpstr>AMİODARON İLAÇ ETKİLEŞİMLERİ</vt:lpstr>
      <vt:lpstr>AMİODARONE </vt:lpstr>
      <vt:lpstr>ETKİ MEKANİZMASİ</vt:lpstr>
      <vt:lpstr>AMİODARONUN HAMİLELİKTE KULLANİMİ</vt:lpstr>
      <vt:lpstr>AMİODARON İLAÇ-İLAÇ ETKİLEŞİMLERİ</vt:lpstr>
      <vt:lpstr>PowerPoint Sunusu</vt:lpstr>
      <vt:lpstr>Amiodaron ↔ Warfarin</vt:lpstr>
      <vt:lpstr>Amiodaron ↔ Tamoksifen </vt:lpstr>
      <vt:lpstr>Amiodaron ↔ Hidrokodon</vt:lpstr>
      <vt:lpstr>Amiodaron ↔ Siprofloksasin </vt:lpstr>
      <vt:lpstr>Amiodaron ↔ Kortizon</vt:lpstr>
      <vt:lpstr>AMİODARON ↔ FLUOKSETİN</vt:lpstr>
      <vt:lpstr>Amiodaron ↔ Klorotiazid</vt:lpstr>
      <vt:lpstr>Amiodarone ↔ Lovastatin</vt:lpstr>
      <vt:lpstr>PowerPoint Sunusu</vt:lpstr>
      <vt:lpstr> Amiodaron ↔ Apomorfin </vt:lpstr>
      <vt:lpstr> Amiodaron ↔ Ketokonazol </vt:lpstr>
      <vt:lpstr> Amiodaron ↔ Digoksin </vt:lpstr>
      <vt:lpstr> Amiodaron ↔ Dekstrometorfan </vt:lpstr>
      <vt:lpstr> Amiodaron ↔ Acebutolol </vt:lpstr>
      <vt:lpstr> Amiodaron ↔ Metotreksat </vt:lpstr>
      <vt:lpstr> Amiodaron ↔ Rifampin </vt:lpstr>
      <vt:lpstr> Amiodaron ↔ Klopidogrel </vt:lpstr>
      <vt:lpstr>Amiodaron ↔ Klopidogrel</vt:lpstr>
      <vt:lpstr>Amiodarone ↔ Gıdalar                    Greyfurt suyu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Amiodarone ilaç etkileşimleri</dc:title>
  <dc:creator>qwert</dc:creator>
  <cp:lastModifiedBy>Windows Kullanıcısı</cp:lastModifiedBy>
  <cp:revision>56</cp:revision>
  <dcterms:created xsi:type="dcterms:W3CDTF">2017-11-18T19:15:13Z</dcterms:created>
  <dcterms:modified xsi:type="dcterms:W3CDTF">2018-01-05T07:29:30Z</dcterms:modified>
</cp:coreProperties>
</file>