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5" r:id="rId3"/>
    <p:sldId id="263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68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384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832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37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5588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878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246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4821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598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596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6717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2782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13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34B5B-AFA6-4EB1-ADAF-E47F0AD101F9}" type="datetimeFigureOut">
              <a:rPr lang="tr-TR" smtClean="0"/>
              <a:pPr/>
              <a:t>22.03.2019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7B9CF-9A95-46F6-A595-192901C7C1F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63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5909" y="1766306"/>
            <a:ext cx="11960179" cy="2387600"/>
          </a:xfrm>
        </p:spPr>
        <p:txBody>
          <a:bodyPr>
            <a:normAutofit/>
          </a:bodyPr>
          <a:lstStyle/>
          <a:p>
            <a:r>
              <a:rPr lang="tr-TR" sz="5000" b="1" dirty="0">
                <a:solidFill>
                  <a:prstClr val="black"/>
                </a:solidFill>
              </a:rPr>
              <a:t>ANAYASA MAHKEMESİ KARARLARININ NİTELİĞİ</a:t>
            </a:r>
            <a:endParaRPr lang="tr-TR" sz="5000" dirty="0"/>
          </a:p>
        </p:txBody>
      </p:sp>
    </p:spTree>
    <p:extLst>
      <p:ext uri="{BB962C8B-B14F-4D97-AF65-F5344CB8AC3E}">
        <p14:creationId xmlns:p14="http://schemas.microsoft.com/office/powerpoint/2010/main" val="2183479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49C2358-4ED6-2849-B971-F12CC67D2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1. </a:t>
            </a:r>
            <a:r>
              <a:rPr lang="tr-TR" b="1" dirty="0"/>
              <a:t>Kararların Gerekçeli Olması (An. </a:t>
            </a:r>
            <a:r>
              <a:rPr lang="tr-TR" b="1" dirty="0" err="1"/>
              <a:t>md.</a:t>
            </a:r>
            <a:r>
              <a:rPr lang="tr-TR" b="1" dirty="0"/>
              <a:t> 141 ve </a:t>
            </a:r>
            <a:r>
              <a:rPr lang="tr-TR" b="1" dirty="0" err="1"/>
              <a:t>md.</a:t>
            </a:r>
            <a:r>
              <a:rPr lang="tr-TR" b="1" dirty="0"/>
              <a:t> 153)</a:t>
            </a:r>
          </a:p>
        </p:txBody>
      </p:sp>
    </p:spTree>
    <p:extLst>
      <p:ext uri="{BB962C8B-B14F-4D97-AF65-F5344CB8AC3E}">
        <p14:creationId xmlns:p14="http://schemas.microsoft.com/office/powerpoint/2010/main" val="1671612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br>
              <a:rPr lang="tr-TR" sz="3500" b="1" u="sng" dirty="0">
                <a:solidFill>
                  <a:prstClr val="black"/>
                </a:solidFill>
              </a:rPr>
            </a:br>
            <a:br>
              <a:rPr lang="tr-TR" sz="3500" dirty="0">
                <a:solidFill>
                  <a:prstClr val="black"/>
                </a:solidFill>
              </a:rPr>
            </a:br>
            <a:r>
              <a:rPr lang="tr-TR" sz="3500" dirty="0">
                <a:solidFill>
                  <a:prstClr val="black"/>
                </a:solidFill>
              </a:rPr>
              <a:t>	</a:t>
            </a:r>
            <a:br>
              <a:rPr lang="tr-TR" sz="3500" dirty="0">
                <a:solidFill>
                  <a:prstClr val="black"/>
                </a:solidFill>
              </a:rPr>
            </a:br>
            <a:br>
              <a:rPr lang="tr-TR" sz="3500" dirty="0">
                <a:solidFill>
                  <a:prstClr val="black"/>
                </a:solidFill>
              </a:rPr>
            </a:br>
            <a:r>
              <a:rPr lang="tr-TR" b="1" dirty="0">
                <a:solidFill>
                  <a:prstClr val="black"/>
                </a:solidFill>
              </a:rPr>
              <a:t>2</a:t>
            </a:r>
            <a:r>
              <a:rPr lang="tr-TR" sz="4400" b="1" dirty="0">
                <a:solidFill>
                  <a:prstClr val="black"/>
                </a:solidFill>
              </a:rPr>
              <a:t>. Kararların Kesinliği ve Bağlayıcılığı</a:t>
            </a:r>
            <a:br>
              <a:rPr lang="tr-TR" sz="3500" dirty="0">
                <a:solidFill>
                  <a:prstClr val="black"/>
                </a:solidFill>
              </a:rPr>
            </a:br>
            <a:r>
              <a:rPr lang="tr-TR" sz="3500" dirty="0">
                <a:solidFill>
                  <a:prstClr val="black"/>
                </a:solidFill>
              </a:rPr>
              <a:t>		</a:t>
            </a:r>
            <a:br>
              <a:rPr lang="tr-TR" sz="3500" dirty="0">
                <a:solidFill>
                  <a:prstClr val="black"/>
                </a:solidFill>
              </a:rPr>
            </a:br>
            <a:r>
              <a:rPr lang="tr-TR" sz="3500" dirty="0">
                <a:solidFill>
                  <a:prstClr val="black"/>
                </a:solidFill>
              </a:rPr>
              <a:t>		</a:t>
            </a:r>
            <a:br>
              <a:rPr lang="tr-TR" sz="3500" dirty="0">
                <a:solidFill>
                  <a:prstClr val="black"/>
                </a:solidFill>
              </a:rPr>
            </a:br>
            <a:r>
              <a:rPr lang="tr-TR" sz="3500" dirty="0">
                <a:solidFill>
                  <a:prstClr val="black"/>
                </a:solidFill>
              </a:rPr>
              <a:t>		</a:t>
            </a:r>
            <a:br>
              <a:rPr lang="tr-TR" sz="3500" dirty="0">
                <a:solidFill>
                  <a:prstClr val="black"/>
                </a:solidFill>
              </a:rPr>
            </a:br>
            <a:r>
              <a:rPr lang="tr-TR" sz="3500" dirty="0">
                <a:solidFill>
                  <a:prstClr val="black"/>
                </a:solidFill>
              </a:rPr>
              <a:t>	</a:t>
            </a:r>
            <a:br>
              <a:rPr lang="tr-TR" sz="4000" dirty="0">
                <a:solidFill>
                  <a:prstClr val="black"/>
                </a:solidFill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E0E8C60-6ABE-6543-BFA3-BFE0F31D91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4400" dirty="0"/>
              <a:t>A</a:t>
            </a:r>
            <a:r>
              <a:rPr lang="tr-TR" dirty="0"/>
              <a:t>. </a:t>
            </a:r>
            <a:r>
              <a:rPr lang="tr-TR" sz="4400" dirty="0"/>
              <a:t>Kararların Kesinliği</a:t>
            </a:r>
          </a:p>
          <a:p>
            <a:pPr lvl="1"/>
            <a:r>
              <a:rPr lang="tr-TR" sz="4400" dirty="0"/>
              <a:t>Biçimsel anlamda kesinlik</a:t>
            </a:r>
          </a:p>
          <a:p>
            <a:pPr lvl="1"/>
            <a:r>
              <a:rPr lang="tr-TR" sz="4400" dirty="0"/>
              <a:t>Maddi anlamda kesinlik</a:t>
            </a:r>
          </a:p>
          <a:p>
            <a:r>
              <a:rPr lang="tr-TR" sz="4400" dirty="0"/>
              <a:t>B. Kararların Bağlayıcılığı</a:t>
            </a:r>
          </a:p>
          <a:p>
            <a:pPr lvl="1"/>
            <a:r>
              <a:rPr lang="tr-TR" sz="4400" dirty="0"/>
              <a:t>Gerekçenin bağlayıcılığı </a:t>
            </a:r>
          </a:p>
          <a:p>
            <a:pPr lvl="1"/>
            <a:r>
              <a:rPr lang="tr-TR" sz="4400" dirty="0"/>
              <a:t>Hükmün bağlayıcılığı</a:t>
            </a:r>
          </a:p>
        </p:txBody>
      </p:sp>
    </p:spTree>
    <p:extLst>
      <p:ext uri="{BB962C8B-B14F-4D97-AF65-F5344CB8AC3E}">
        <p14:creationId xmlns:p14="http://schemas.microsoft.com/office/powerpoint/2010/main" val="4125960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br>
              <a:rPr lang="tr-TR" sz="5000" b="1" dirty="0">
                <a:solidFill>
                  <a:prstClr val="black"/>
                </a:solidFill>
              </a:rPr>
            </a:br>
            <a:r>
              <a:rPr lang="tr-TR" sz="5000" b="1" dirty="0">
                <a:solidFill>
                  <a:prstClr val="black"/>
                </a:solidFill>
              </a:rPr>
              <a:t>	3. Kararların Yürürlüğe Girmesi</a:t>
            </a:r>
            <a:br>
              <a:rPr lang="tr-TR" sz="5000" b="1" dirty="0">
                <a:solidFill>
                  <a:prstClr val="black"/>
                </a:solidFill>
              </a:rPr>
            </a:br>
            <a:r>
              <a:rPr lang="tr-TR" sz="5000" b="1" dirty="0">
                <a:solidFill>
                  <a:prstClr val="black"/>
                </a:solidFill>
              </a:rPr>
              <a:t>	</a:t>
            </a:r>
            <a:br>
              <a:rPr lang="tr-TR" sz="5000" b="1" dirty="0">
                <a:solidFill>
                  <a:prstClr val="black"/>
                </a:solidFill>
              </a:rPr>
            </a:br>
            <a:endParaRPr lang="tr-TR" sz="5000" b="1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C802E64-76C8-A049-BA89-EFD17CEDDC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800" dirty="0"/>
              <a:t>Genel Olarak</a:t>
            </a:r>
          </a:p>
          <a:p>
            <a:r>
              <a:rPr lang="tr-TR" sz="4800" dirty="0"/>
              <a:t>Bir yıl erteleme</a:t>
            </a:r>
          </a:p>
        </p:txBody>
      </p:sp>
    </p:spTree>
    <p:extLst>
      <p:ext uri="{BB962C8B-B14F-4D97-AF65-F5344CB8AC3E}">
        <p14:creationId xmlns:p14="http://schemas.microsoft.com/office/powerpoint/2010/main" val="4125960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256074" y="1970060"/>
            <a:ext cx="9144000" cy="2387600"/>
          </a:xfrm>
        </p:spPr>
        <p:txBody>
          <a:bodyPr>
            <a:noAutofit/>
          </a:bodyPr>
          <a:lstStyle/>
          <a:p>
            <a:pPr algn="l"/>
            <a:br>
              <a:rPr lang="tr-TR" sz="5000" b="1" dirty="0">
                <a:solidFill>
                  <a:prstClr val="black"/>
                </a:solidFill>
              </a:rPr>
            </a:br>
            <a:r>
              <a:rPr lang="tr-TR" sz="5000" b="1" dirty="0">
                <a:solidFill>
                  <a:prstClr val="black"/>
                </a:solidFill>
              </a:rPr>
              <a:t>	4. Kararların Geriye Yürümezliği</a:t>
            </a:r>
            <a:br>
              <a:rPr lang="tr-TR" sz="5000" b="1" dirty="0">
                <a:solidFill>
                  <a:prstClr val="black"/>
                </a:solidFill>
              </a:rPr>
            </a:br>
            <a:r>
              <a:rPr lang="tr-TR" sz="5000" b="1" dirty="0">
                <a:solidFill>
                  <a:prstClr val="black"/>
                </a:solidFill>
              </a:rPr>
              <a:t>	</a:t>
            </a:r>
            <a:br>
              <a:rPr lang="tr-TR" sz="5000" b="1" dirty="0">
                <a:solidFill>
                  <a:prstClr val="black"/>
                </a:solidFill>
              </a:rPr>
            </a:br>
            <a:endParaRPr lang="tr-TR" sz="5000" b="1" dirty="0"/>
          </a:p>
        </p:txBody>
      </p:sp>
    </p:spTree>
    <p:extLst>
      <p:ext uri="{BB962C8B-B14F-4D97-AF65-F5344CB8AC3E}">
        <p14:creationId xmlns:p14="http://schemas.microsoft.com/office/powerpoint/2010/main" val="4125960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43</Words>
  <Application>Microsoft Macintosh PowerPoint</Application>
  <PresentationFormat>Geniş ekran</PresentationFormat>
  <Paragraphs>13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ANAYASA MAHKEMESİ KARARLARININ NİTELİĞİ</vt:lpstr>
      <vt:lpstr>1. Kararların Gerekçeli Olması (An. md. 141 ve md. 153)</vt:lpstr>
      <vt:lpstr>     2. Kararların Kesinliği ve Bağlayıcılığı            </vt:lpstr>
      <vt:lpstr>  3. Kararların Yürürlüğe Girmesi   </vt:lpstr>
      <vt:lpstr>  4. Kararların Geriye Yürümezliği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Deniz POLAT</dc:creator>
  <cp:lastModifiedBy>selin esen</cp:lastModifiedBy>
  <cp:revision>9</cp:revision>
  <dcterms:created xsi:type="dcterms:W3CDTF">2017-11-20T13:05:18Z</dcterms:created>
  <dcterms:modified xsi:type="dcterms:W3CDTF">2019-03-22T10:03:46Z</dcterms:modified>
</cp:coreProperties>
</file>