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3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8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83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58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78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4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82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98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59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1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78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13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4B5B-AFA6-4EB1-ADAF-E47F0AD101F9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7B9CF-9A95-46F6-A595-192901C7C1F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63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909" y="1766306"/>
            <a:ext cx="11960179" cy="2387600"/>
          </a:xfrm>
        </p:spPr>
        <p:txBody>
          <a:bodyPr>
            <a:normAutofit/>
          </a:bodyPr>
          <a:lstStyle/>
          <a:p>
            <a:r>
              <a:rPr lang="tr-TR" sz="5000" b="1" dirty="0">
                <a:solidFill>
                  <a:prstClr val="black"/>
                </a:solidFill>
              </a:rPr>
              <a:t>ANAYASA MAHKEMESİ KARARLARININ NİTELİĞİ</a:t>
            </a:r>
            <a:endParaRPr lang="tr-TR" sz="5000" dirty="0"/>
          </a:p>
        </p:txBody>
      </p:sp>
    </p:spTree>
    <p:extLst>
      <p:ext uri="{BB962C8B-B14F-4D97-AF65-F5344CB8AC3E}">
        <p14:creationId xmlns:p14="http://schemas.microsoft.com/office/powerpoint/2010/main" val="2183479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9C2358-4ED6-2849-B971-F12CC67D2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b="1" dirty="0"/>
              <a:t>Kararların Gerekçeli Olması (An. </a:t>
            </a:r>
            <a:r>
              <a:rPr lang="tr-TR" b="1" dirty="0" err="1"/>
              <a:t>md.</a:t>
            </a:r>
            <a:r>
              <a:rPr lang="tr-TR" b="1" dirty="0"/>
              <a:t> 141 ve </a:t>
            </a:r>
            <a:r>
              <a:rPr lang="tr-TR" b="1" dirty="0" err="1"/>
              <a:t>md.</a:t>
            </a:r>
            <a:r>
              <a:rPr lang="tr-TR" b="1" dirty="0"/>
              <a:t> 153)</a:t>
            </a:r>
          </a:p>
        </p:txBody>
      </p:sp>
    </p:spTree>
    <p:extLst>
      <p:ext uri="{BB962C8B-B14F-4D97-AF65-F5344CB8AC3E}">
        <p14:creationId xmlns:p14="http://schemas.microsoft.com/office/powerpoint/2010/main" val="167161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3500" b="1" u="sng" dirty="0">
                <a:solidFill>
                  <a:prstClr val="black"/>
                </a:solidFill>
              </a:rPr>
            </a:br>
            <a:br>
              <a:rPr lang="tr-TR" sz="3500" dirty="0">
                <a:solidFill>
                  <a:prstClr val="black"/>
                </a:solidFill>
              </a:rPr>
            </a:br>
            <a:r>
              <a:rPr lang="tr-TR" sz="3500" dirty="0">
                <a:solidFill>
                  <a:prstClr val="black"/>
                </a:solidFill>
              </a:rPr>
              <a:t>	</a:t>
            </a:r>
            <a:br>
              <a:rPr lang="tr-TR" sz="3500" dirty="0">
                <a:solidFill>
                  <a:prstClr val="black"/>
                </a:solidFill>
              </a:rPr>
            </a:br>
            <a:br>
              <a:rPr lang="tr-TR" sz="3500" dirty="0">
                <a:solidFill>
                  <a:prstClr val="black"/>
                </a:solidFill>
              </a:rPr>
            </a:br>
            <a:r>
              <a:rPr lang="tr-TR" b="1" dirty="0">
                <a:solidFill>
                  <a:prstClr val="black"/>
                </a:solidFill>
              </a:rPr>
              <a:t>2</a:t>
            </a:r>
            <a:r>
              <a:rPr lang="tr-TR" sz="4400" b="1" dirty="0">
                <a:solidFill>
                  <a:prstClr val="black"/>
                </a:solidFill>
              </a:rPr>
              <a:t>. Kararların Kesinliği ve Bağlayıcılığı</a:t>
            </a:r>
            <a:br>
              <a:rPr lang="tr-TR" sz="3500" dirty="0">
                <a:solidFill>
                  <a:prstClr val="black"/>
                </a:solidFill>
              </a:rPr>
            </a:br>
            <a:r>
              <a:rPr lang="tr-TR" sz="3500" dirty="0">
                <a:solidFill>
                  <a:prstClr val="black"/>
                </a:solidFill>
              </a:rPr>
              <a:t>		</a:t>
            </a:r>
            <a:br>
              <a:rPr lang="tr-TR" sz="3500" dirty="0">
                <a:solidFill>
                  <a:prstClr val="black"/>
                </a:solidFill>
              </a:rPr>
            </a:br>
            <a:r>
              <a:rPr lang="tr-TR" sz="3500" dirty="0">
                <a:solidFill>
                  <a:prstClr val="black"/>
                </a:solidFill>
              </a:rPr>
              <a:t>		</a:t>
            </a:r>
            <a:br>
              <a:rPr lang="tr-TR" sz="3500" dirty="0">
                <a:solidFill>
                  <a:prstClr val="black"/>
                </a:solidFill>
              </a:rPr>
            </a:br>
            <a:r>
              <a:rPr lang="tr-TR" sz="3500" dirty="0">
                <a:solidFill>
                  <a:prstClr val="black"/>
                </a:solidFill>
              </a:rPr>
              <a:t>		</a:t>
            </a:r>
            <a:br>
              <a:rPr lang="tr-TR" sz="3500" dirty="0">
                <a:solidFill>
                  <a:prstClr val="black"/>
                </a:solidFill>
              </a:rPr>
            </a:br>
            <a:r>
              <a:rPr lang="tr-TR" sz="3500" dirty="0">
                <a:solidFill>
                  <a:prstClr val="black"/>
                </a:solidFill>
              </a:rPr>
              <a:t>	</a:t>
            </a:r>
            <a:br>
              <a:rPr lang="tr-TR" sz="4000" dirty="0">
                <a:solidFill>
                  <a:prstClr val="black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0E8C60-6ABE-6543-BFA3-BFE0F31D9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/>
              <a:t>A</a:t>
            </a:r>
            <a:r>
              <a:rPr lang="tr-TR" dirty="0"/>
              <a:t>. </a:t>
            </a:r>
            <a:r>
              <a:rPr lang="tr-TR" sz="4400" dirty="0"/>
              <a:t>Kararların Kesinliği</a:t>
            </a:r>
          </a:p>
          <a:p>
            <a:pPr lvl="1"/>
            <a:r>
              <a:rPr lang="tr-TR" sz="4400" dirty="0"/>
              <a:t>Biçimsel anlamda kesinlik</a:t>
            </a:r>
          </a:p>
          <a:p>
            <a:pPr lvl="1"/>
            <a:r>
              <a:rPr lang="tr-TR" sz="4400" dirty="0"/>
              <a:t>Maddi anlamda kesinlik</a:t>
            </a:r>
          </a:p>
          <a:p>
            <a:r>
              <a:rPr lang="tr-TR" sz="4400" dirty="0"/>
              <a:t>B. Kararların Bağlayıcılığı</a:t>
            </a:r>
          </a:p>
          <a:p>
            <a:pPr lvl="1"/>
            <a:r>
              <a:rPr lang="tr-TR" sz="4400" dirty="0"/>
              <a:t>Gerekçenin bağlayıcılığı </a:t>
            </a:r>
          </a:p>
          <a:p>
            <a:pPr lvl="1"/>
            <a:r>
              <a:rPr lang="tr-TR" sz="4400" dirty="0"/>
              <a:t>Hükmün bağlayıcılığı</a:t>
            </a:r>
          </a:p>
        </p:txBody>
      </p:sp>
    </p:spTree>
    <p:extLst>
      <p:ext uri="{BB962C8B-B14F-4D97-AF65-F5344CB8AC3E}">
        <p14:creationId xmlns:p14="http://schemas.microsoft.com/office/powerpoint/2010/main" val="412596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br>
              <a:rPr lang="tr-TR" sz="5000" b="1" dirty="0">
                <a:solidFill>
                  <a:prstClr val="black"/>
                </a:solidFill>
              </a:rPr>
            </a:br>
            <a:r>
              <a:rPr lang="tr-TR" sz="5000" b="1" dirty="0">
                <a:solidFill>
                  <a:prstClr val="black"/>
                </a:solidFill>
              </a:rPr>
              <a:t>	3. Kararların Yürürlüğe Girmesi</a:t>
            </a:r>
            <a:br>
              <a:rPr lang="tr-TR" sz="5000" b="1" dirty="0">
                <a:solidFill>
                  <a:prstClr val="black"/>
                </a:solidFill>
              </a:rPr>
            </a:br>
            <a:r>
              <a:rPr lang="tr-TR" sz="5000" b="1" dirty="0">
                <a:solidFill>
                  <a:prstClr val="black"/>
                </a:solidFill>
              </a:rPr>
              <a:t>	</a:t>
            </a:r>
            <a:br>
              <a:rPr lang="tr-TR" sz="5000" b="1" dirty="0">
                <a:solidFill>
                  <a:prstClr val="black"/>
                </a:solidFill>
              </a:rPr>
            </a:br>
            <a:endParaRPr lang="tr-TR" sz="50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802E64-76C8-A049-BA89-EFD17CEDD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800" dirty="0"/>
              <a:t>Genel Olarak</a:t>
            </a:r>
          </a:p>
          <a:p>
            <a:r>
              <a:rPr lang="tr-TR" sz="4800" dirty="0"/>
              <a:t>Bir yıl erteleme</a:t>
            </a:r>
          </a:p>
        </p:txBody>
      </p:sp>
    </p:spTree>
    <p:extLst>
      <p:ext uri="{BB962C8B-B14F-4D97-AF65-F5344CB8AC3E}">
        <p14:creationId xmlns:p14="http://schemas.microsoft.com/office/powerpoint/2010/main" val="412596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56074" y="1970060"/>
            <a:ext cx="9144000" cy="2387600"/>
          </a:xfrm>
        </p:spPr>
        <p:txBody>
          <a:bodyPr>
            <a:noAutofit/>
          </a:bodyPr>
          <a:lstStyle/>
          <a:p>
            <a:pPr algn="l"/>
            <a:br>
              <a:rPr lang="tr-TR" sz="5000" b="1" dirty="0">
                <a:solidFill>
                  <a:prstClr val="black"/>
                </a:solidFill>
              </a:rPr>
            </a:br>
            <a:r>
              <a:rPr lang="tr-TR" sz="5000" b="1" dirty="0">
                <a:solidFill>
                  <a:prstClr val="black"/>
                </a:solidFill>
              </a:rPr>
              <a:t>	4. Kararların Geriye Yürümezliği</a:t>
            </a:r>
            <a:br>
              <a:rPr lang="tr-TR" sz="5000" b="1" dirty="0">
                <a:solidFill>
                  <a:prstClr val="black"/>
                </a:solidFill>
              </a:rPr>
            </a:br>
            <a:r>
              <a:rPr lang="tr-TR" sz="5000" b="1" dirty="0">
                <a:solidFill>
                  <a:prstClr val="black"/>
                </a:solidFill>
              </a:rPr>
              <a:t>	</a:t>
            </a:r>
            <a:br>
              <a:rPr lang="tr-TR" sz="5000" b="1" dirty="0">
                <a:solidFill>
                  <a:prstClr val="black"/>
                </a:solidFill>
              </a:rPr>
            </a:br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4125960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43</Words>
  <Application>Microsoft Macintosh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ANAYASA MAHKEMESİ KARARLARININ NİTELİĞİ</vt:lpstr>
      <vt:lpstr>1. Kararların Gerekçeli Olması (An. md. 141 ve md. 153)</vt:lpstr>
      <vt:lpstr>     2. Kararların Kesinliği ve Bağlayıcılığı            </vt:lpstr>
      <vt:lpstr>  3. Kararların Yürürlüğe Girmesi   </vt:lpstr>
      <vt:lpstr>  4. Kararların Geriye Yürümezliği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9</cp:revision>
  <dcterms:created xsi:type="dcterms:W3CDTF">2017-11-20T13:05:18Z</dcterms:created>
  <dcterms:modified xsi:type="dcterms:W3CDTF">2019-03-22T10:03:46Z</dcterms:modified>
</cp:coreProperties>
</file>