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9" r:id="rId11"/>
    <p:sldId id="302" r:id="rId12"/>
    <p:sldId id="267" r:id="rId13"/>
    <p:sldId id="268" r:id="rId14"/>
    <p:sldId id="266" r:id="rId15"/>
    <p:sldId id="271" r:id="rId16"/>
    <p:sldId id="272" r:id="rId17"/>
    <p:sldId id="300" r:id="rId18"/>
    <p:sldId id="301" r:id="rId19"/>
    <p:sldId id="297" r:id="rId20"/>
    <p:sldId id="298" r:id="rId21"/>
    <p:sldId id="299" r:id="rId22"/>
    <p:sldId id="274" r:id="rId23"/>
    <p:sldId id="275" r:id="rId24"/>
    <p:sldId id="288" r:id="rId25"/>
    <p:sldId id="289" r:id="rId26"/>
    <p:sldId id="281" r:id="rId27"/>
    <p:sldId id="276" r:id="rId28"/>
    <p:sldId id="279" r:id="rId29"/>
    <p:sldId id="282" r:id="rId30"/>
    <p:sldId id="283" r:id="rId31"/>
    <p:sldId id="284" r:id="rId32"/>
    <p:sldId id="285" r:id="rId33"/>
    <p:sldId id="290" r:id="rId34"/>
    <p:sldId id="286" r:id="rId35"/>
    <p:sldId id="287" r:id="rId36"/>
    <p:sldId id="291" r:id="rId37"/>
    <p:sldId id="292" r:id="rId38"/>
    <p:sldId id="293" r:id="rId39"/>
    <p:sldId id="295" r:id="rId40"/>
    <p:sldId id="296" r:id="rId41"/>
    <p:sldId id="306" r:id="rId42"/>
    <p:sldId id="303" r:id="rId43"/>
    <p:sldId id="304" r:id="rId44"/>
    <p:sldId id="305" r:id="rId45"/>
    <p:sldId id="307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8F0"/>
    <a:srgbClr val="FFF54C"/>
    <a:srgbClr val="FFE30A"/>
    <a:srgbClr val="FFE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/>
    <p:restoredTop sz="94580"/>
  </p:normalViewPr>
  <p:slideViewPr>
    <p:cSldViewPr snapToGrid="0" snapToObjects="1">
      <p:cViewPr varScale="1">
        <p:scale>
          <a:sx n="121" d="100"/>
          <a:sy n="121" d="100"/>
        </p:scale>
        <p:origin x="2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C82-5680-0848-AC62-2DE6C77F2B3D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6A92-8A74-9A4E-AC11-E135D7A78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7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C82-5680-0848-AC62-2DE6C77F2B3D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6A92-8A74-9A4E-AC11-E135D7A78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1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C82-5680-0848-AC62-2DE6C77F2B3D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6A92-8A74-9A4E-AC11-E135D7A78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8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C82-5680-0848-AC62-2DE6C77F2B3D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6A92-8A74-9A4E-AC11-E135D7A78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3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C82-5680-0848-AC62-2DE6C77F2B3D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6A92-8A74-9A4E-AC11-E135D7A78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8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C82-5680-0848-AC62-2DE6C77F2B3D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6A92-8A74-9A4E-AC11-E135D7A78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5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C82-5680-0848-AC62-2DE6C77F2B3D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6A92-8A74-9A4E-AC11-E135D7A78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5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C82-5680-0848-AC62-2DE6C77F2B3D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6A92-8A74-9A4E-AC11-E135D7A78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C82-5680-0848-AC62-2DE6C77F2B3D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6A92-8A74-9A4E-AC11-E135D7A78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5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C82-5680-0848-AC62-2DE6C77F2B3D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6A92-8A74-9A4E-AC11-E135D7A78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9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C82-5680-0848-AC62-2DE6C77F2B3D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6A92-8A74-9A4E-AC11-E135D7A78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25C82-5680-0848-AC62-2DE6C77F2B3D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66A92-8A74-9A4E-AC11-E135D7A78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2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323528" y="1556792"/>
            <a:ext cx="8003232" cy="4525963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457200" y="1556792"/>
            <a:ext cx="7543824" cy="1968462"/>
          </a:xfrm>
          <a:prstGeom prst="roundRect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smtClean="0"/>
              <a:t>YENİDOĞAN ACİLLERİ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0064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2162502"/>
          </a:xfrm>
        </p:spPr>
        <p:txBody>
          <a:bodyPr>
            <a:normAutofit/>
          </a:bodyPr>
          <a:lstStyle/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-94"/>
              <a:buChar char="•"/>
              <a:tabLst/>
              <a:defRPr/>
            </a:pPr>
            <a:r>
              <a:rPr lang="tr-TR" sz="2800" dirty="0" smtClean="0"/>
              <a:t>Anne ile cilt-cilde temas sağlandı</a:t>
            </a:r>
          </a:p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-94"/>
              <a:buChar char="•"/>
              <a:tabLst/>
              <a:defRPr/>
            </a:pPr>
            <a:r>
              <a:rPr lang="tr-TR" sz="2800" dirty="0" smtClean="0"/>
              <a:t>Kıyafeti bir kat daha artırıldı, üzeri örtüldü</a:t>
            </a:r>
          </a:p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-94"/>
              <a:buChar char="•"/>
              <a:tabLst/>
              <a:defRPr/>
            </a:pPr>
            <a:r>
              <a:rPr lang="tr-TR" sz="2800" dirty="0" smtClean="0"/>
              <a:t>Takip edilerek VI artışı sağlandı</a:t>
            </a:r>
          </a:p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-94"/>
              <a:buChar char="•"/>
              <a:tabLst/>
              <a:defRPr/>
            </a:pPr>
            <a:r>
              <a:rPr lang="tr-TR" sz="2800" dirty="0" smtClean="0"/>
              <a:t>Aileye öneriler</a:t>
            </a:r>
          </a:p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-94"/>
              <a:buChar char="•"/>
              <a:tabLst/>
              <a:defRPr/>
            </a:pPr>
            <a:endParaRPr lang="tr-TR" sz="2800" dirty="0"/>
          </a:p>
          <a:p>
            <a:pPr defTabSz="914400">
              <a:lnSpc>
                <a:spcPct val="80000"/>
              </a:lnSpc>
              <a:spcBef>
                <a:spcPts val="0"/>
              </a:spcBef>
              <a:buFont typeface="Arial" charset="-94"/>
              <a:buChar char="•"/>
            </a:pPr>
            <a:endParaRPr lang="tr-TR" sz="2800" dirty="0"/>
          </a:p>
          <a:p>
            <a:pPr defTabSz="914400">
              <a:lnSpc>
                <a:spcPct val="80000"/>
              </a:lnSpc>
              <a:spcBef>
                <a:spcPts val="0"/>
              </a:spcBef>
              <a:buFont typeface="Arial" charset="-94"/>
              <a:buChar char="•"/>
            </a:pPr>
            <a:endParaRPr lang="tr-TR" sz="2800" dirty="0" smtClean="0"/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Hipotermik</a:t>
            </a:r>
            <a:r>
              <a:rPr lang="tr-TR" sz="3600" dirty="0" smtClean="0"/>
              <a:t> bebek</a:t>
            </a:r>
            <a:endParaRPr lang="tr-TR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642910" y="3762703"/>
            <a:ext cx="79831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tr-TR" sz="2400" dirty="0"/>
              <a:t>Prematüre bebekler, vücut alanlarının vücut ağırlığına oranı yüksek olduğundan</a:t>
            </a:r>
            <a:r>
              <a:rPr lang="tr-TR" sz="2400"/>
              <a:t>, </a:t>
            </a:r>
            <a:r>
              <a:rPr lang="tr-TR" sz="2400" smtClean="0"/>
              <a:t>cilt </a:t>
            </a:r>
            <a:r>
              <a:rPr lang="tr-TR" sz="2400" dirty="0"/>
              <a:t>altı yağ dokusu, glikojen depoları ve kahverengi yağ dokusu az </a:t>
            </a:r>
            <a:r>
              <a:rPr lang="tr-TR" sz="2400"/>
              <a:t>olduğundan </a:t>
            </a:r>
            <a:r>
              <a:rPr lang="tr-TR" sz="2400" smtClean="0"/>
              <a:t>ısı </a:t>
            </a:r>
            <a:r>
              <a:rPr lang="tr-TR" sz="2400" dirty="0"/>
              <a:t>kaybına daha yatkındırlar.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29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42770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dirty="0" err="1" smtClean="0"/>
              <a:t>Nötral</a:t>
            </a:r>
            <a:r>
              <a:rPr lang="tr-TR" dirty="0" smtClean="0"/>
              <a:t> termal çevre</a:t>
            </a:r>
          </a:p>
          <a:p>
            <a:pPr>
              <a:lnSpc>
                <a:spcPct val="80000"/>
              </a:lnSpc>
            </a:pPr>
            <a:endParaRPr lang="tr-TR" sz="3000" dirty="0"/>
          </a:p>
          <a:p>
            <a:pPr>
              <a:lnSpc>
                <a:spcPct val="80000"/>
              </a:lnSpc>
            </a:pPr>
            <a:r>
              <a:rPr lang="tr-TR" sz="3000" dirty="0" err="1" smtClean="0"/>
              <a:t>YD’da</a:t>
            </a:r>
            <a:r>
              <a:rPr lang="tr-TR" sz="3000" dirty="0" smtClean="0"/>
              <a:t> normal cilt ısısı: 36.0-36.5 </a:t>
            </a:r>
            <a:r>
              <a:rPr lang="tr-TR" sz="3000" baseline="30000" dirty="0" smtClean="0"/>
              <a:t>0</a:t>
            </a:r>
            <a:r>
              <a:rPr lang="tr-TR" sz="3000" dirty="0" smtClean="0"/>
              <a:t>C</a:t>
            </a:r>
          </a:p>
          <a:p>
            <a:pPr lvl="1">
              <a:lnSpc>
                <a:spcPct val="80000"/>
              </a:lnSpc>
            </a:pPr>
            <a:r>
              <a:rPr lang="tr-TR" sz="2600" dirty="0" err="1" smtClean="0"/>
              <a:t>Rektal</a:t>
            </a:r>
            <a:r>
              <a:rPr lang="tr-TR" sz="2600" dirty="0" smtClean="0"/>
              <a:t> ısı; 36.5-37.5 </a:t>
            </a:r>
            <a:r>
              <a:rPr lang="tr-TR" sz="2600" baseline="30000" dirty="0" smtClean="0"/>
              <a:t>0</a:t>
            </a:r>
            <a:r>
              <a:rPr lang="tr-TR" sz="2600" dirty="0" smtClean="0"/>
              <a:t>C</a:t>
            </a:r>
            <a:endParaRPr lang="tr-TR" sz="2600" dirty="0"/>
          </a:p>
          <a:p>
            <a:pPr lvl="1">
              <a:lnSpc>
                <a:spcPct val="80000"/>
              </a:lnSpc>
            </a:pPr>
            <a:endParaRPr lang="tr-TR" sz="2600" dirty="0" smtClean="0"/>
          </a:p>
          <a:p>
            <a:pPr marL="514350" indent="-457200">
              <a:lnSpc>
                <a:spcPct val="80000"/>
              </a:lnSpc>
              <a:buFont typeface="Arial" charset="-94"/>
              <a:buChar char="•"/>
            </a:pPr>
            <a:r>
              <a:rPr lang="tr-TR" sz="3000" dirty="0" smtClean="0"/>
              <a:t>Normal vücut ısısı, ısı üretimi ile kaybının dengede olduğunu gösterir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Yenidoğanda</a:t>
            </a:r>
            <a:r>
              <a:rPr lang="tr-TR" sz="3600" dirty="0" smtClean="0"/>
              <a:t> Isı Dengesi</a:t>
            </a:r>
            <a:endParaRPr lang="tr-TR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288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686700" cy="5051611"/>
          </a:xfrm>
        </p:spPr>
        <p:txBody>
          <a:bodyPr>
            <a:normAutofit/>
          </a:bodyPr>
          <a:lstStyle/>
          <a:p>
            <a:r>
              <a:rPr lang="tr-TR" dirty="0" smtClean="0"/>
              <a:t>Doğumdan hemen sonra</a:t>
            </a:r>
          </a:p>
          <a:p>
            <a:r>
              <a:rPr lang="tr-TR" dirty="0" smtClean="0"/>
              <a:t>Ortam ısısının soğuk olması</a:t>
            </a:r>
          </a:p>
          <a:p>
            <a:r>
              <a:rPr lang="tr-TR" dirty="0" smtClean="0"/>
              <a:t>Enfeksiyon</a:t>
            </a:r>
          </a:p>
          <a:p>
            <a:r>
              <a:rPr lang="tr-TR" dirty="0" err="1" smtClean="0"/>
              <a:t>Konjenital</a:t>
            </a:r>
            <a:r>
              <a:rPr lang="tr-TR" dirty="0" smtClean="0"/>
              <a:t> anomaliler (</a:t>
            </a:r>
            <a:r>
              <a:rPr lang="tr-TR" dirty="0" err="1" smtClean="0"/>
              <a:t>siyanotik</a:t>
            </a:r>
            <a:r>
              <a:rPr lang="tr-TR" dirty="0" smtClean="0"/>
              <a:t> </a:t>
            </a:r>
            <a:r>
              <a:rPr lang="tr-TR" dirty="0" err="1" smtClean="0"/>
              <a:t>konjenital</a:t>
            </a:r>
            <a:r>
              <a:rPr lang="tr-TR" dirty="0" smtClean="0"/>
              <a:t> kalp hastalığı)</a:t>
            </a:r>
          </a:p>
          <a:p>
            <a:r>
              <a:rPr lang="tr-TR" dirty="0" err="1" smtClean="0"/>
              <a:t>Malnütrisyon</a:t>
            </a:r>
            <a:endParaRPr lang="tr-TR" dirty="0" smtClean="0"/>
          </a:p>
          <a:p>
            <a:r>
              <a:rPr lang="tr-TR" dirty="0" err="1" smtClean="0"/>
              <a:t>İatrojenik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Prematürite</a:t>
            </a:r>
            <a:r>
              <a:rPr lang="tr-TR" dirty="0" smtClean="0"/>
              <a:t> !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Yenidoğanda</a:t>
            </a:r>
            <a:r>
              <a:rPr lang="tr-TR" sz="3600" dirty="0" smtClean="0"/>
              <a:t> </a:t>
            </a:r>
            <a:r>
              <a:rPr lang="tr-TR" sz="3600" dirty="0" err="1" smtClean="0"/>
              <a:t>Hipotermi</a:t>
            </a:r>
            <a:r>
              <a:rPr lang="tr-TR" sz="3600" dirty="0" smtClean="0"/>
              <a:t> Nedenleri</a:t>
            </a:r>
            <a:endParaRPr lang="tr-TR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055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41632" cy="4896000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80000"/>
              </a:lnSpc>
              <a:buFont typeface="Arial" charset="-94"/>
              <a:buChar char="•"/>
            </a:pPr>
            <a:r>
              <a:rPr lang="tr-TR" sz="3400" dirty="0" smtClean="0"/>
              <a:t>Doğum salonunda önceden ısıtılmış radyan ısıtıcının altına konulmalı, bebek tamamen kurulanmalı, başlık giydirilebilir</a:t>
            </a:r>
          </a:p>
          <a:p>
            <a:pPr lvl="2">
              <a:lnSpc>
                <a:spcPct val="80000"/>
              </a:lnSpc>
              <a:buFont typeface="Courier New" charset="-94"/>
              <a:buChar char="o"/>
            </a:pPr>
            <a:r>
              <a:rPr lang="tr-TR" sz="3400" dirty="0" err="1" smtClean="0"/>
              <a:t>Preterm</a:t>
            </a:r>
            <a:r>
              <a:rPr lang="tr-TR" sz="3400" dirty="0" smtClean="0"/>
              <a:t> bebekler doğumdan hemen sonra hafifçe kurulanarak/kurulanmadan plastik torba içine konulmalıdır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tr-TR" sz="3400" dirty="0" smtClean="0"/>
          </a:p>
          <a:p>
            <a:pPr lvl="1">
              <a:lnSpc>
                <a:spcPct val="80000"/>
              </a:lnSpc>
              <a:buFont typeface="Arial" charset="-94"/>
              <a:buChar char="•"/>
            </a:pPr>
            <a:r>
              <a:rPr lang="tr-TR" sz="3400" dirty="0" smtClean="0"/>
              <a:t>Ortamı ısıt</a:t>
            </a:r>
          </a:p>
          <a:p>
            <a:pPr lvl="1">
              <a:lnSpc>
                <a:spcPct val="80000"/>
              </a:lnSpc>
              <a:buFont typeface="Arial" charset="-94"/>
              <a:buChar char="•"/>
            </a:pPr>
            <a:r>
              <a:rPr lang="tr-TR" sz="3400" dirty="0" smtClean="0"/>
              <a:t>Cilt-cilde temas</a:t>
            </a:r>
          </a:p>
          <a:p>
            <a:pPr lvl="1">
              <a:lnSpc>
                <a:spcPct val="80000"/>
              </a:lnSpc>
              <a:buFont typeface="Arial" charset="-94"/>
              <a:buChar char="•"/>
            </a:pPr>
            <a:r>
              <a:rPr lang="tr-TR" sz="3400" dirty="0" smtClean="0"/>
              <a:t>Annesini emzir</a:t>
            </a:r>
          </a:p>
          <a:p>
            <a:pPr lvl="1">
              <a:lnSpc>
                <a:spcPct val="80000"/>
              </a:lnSpc>
              <a:buFont typeface="Arial" charset="-94"/>
              <a:buChar char="•"/>
            </a:pPr>
            <a:r>
              <a:rPr lang="tr-TR" sz="3400" dirty="0" smtClean="0"/>
              <a:t>Radyan </a:t>
            </a:r>
            <a:r>
              <a:rPr lang="tr-TR" sz="3400" dirty="0"/>
              <a:t>ısıtıcı, </a:t>
            </a:r>
            <a:r>
              <a:rPr lang="tr-TR" sz="3400" dirty="0" err="1"/>
              <a:t>küvöze</a:t>
            </a:r>
            <a:r>
              <a:rPr lang="tr-TR" sz="3400" dirty="0"/>
              <a:t> </a:t>
            </a:r>
            <a:r>
              <a:rPr lang="tr-TR" sz="3400" dirty="0" smtClean="0"/>
              <a:t>koy</a:t>
            </a:r>
          </a:p>
          <a:p>
            <a:pPr lvl="1">
              <a:lnSpc>
                <a:spcPct val="80000"/>
              </a:lnSpc>
              <a:buFont typeface="Arial" charset="-94"/>
              <a:buChar char="•"/>
            </a:pPr>
            <a:r>
              <a:rPr lang="tr-TR" sz="3400" dirty="0" smtClean="0"/>
              <a:t>Ağır </a:t>
            </a:r>
            <a:r>
              <a:rPr lang="tr-TR" sz="3400" dirty="0" err="1" smtClean="0"/>
              <a:t>hipotermide</a:t>
            </a:r>
            <a:r>
              <a:rPr lang="tr-TR" sz="3400" dirty="0" smtClean="0"/>
              <a:t> hızlı ısıtmadan kaçın, İV sıvı desteği başla, gerekiyorsa O2 desteği</a:t>
            </a:r>
          </a:p>
          <a:p>
            <a:pPr lvl="1">
              <a:lnSpc>
                <a:spcPct val="80000"/>
              </a:lnSpc>
              <a:buFont typeface="Arial" charset="-94"/>
              <a:buChar char="•"/>
            </a:pPr>
            <a:r>
              <a:rPr lang="tr-TR" sz="3400" dirty="0" err="1" smtClean="0"/>
              <a:t>Sepsis</a:t>
            </a:r>
            <a:r>
              <a:rPr lang="tr-TR" sz="3400" dirty="0" smtClean="0"/>
              <a:t> !!</a:t>
            </a:r>
          </a:p>
          <a:p>
            <a:pPr lvl="1">
              <a:lnSpc>
                <a:spcPct val="80000"/>
              </a:lnSpc>
            </a:pPr>
            <a:endParaRPr lang="tr-TR" sz="2600" dirty="0" smtClean="0"/>
          </a:p>
          <a:p>
            <a:pPr marL="457200" lvl="1" indent="0">
              <a:lnSpc>
                <a:spcPct val="80000"/>
              </a:lnSpc>
              <a:buNone/>
            </a:pPr>
            <a:r>
              <a:rPr lang="tr-TR" sz="2600" dirty="0" smtClean="0"/>
              <a:t> 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Hipotermide</a:t>
            </a:r>
            <a:r>
              <a:rPr lang="tr-TR" sz="3600" dirty="0" smtClean="0"/>
              <a:t> yaklaşım</a:t>
            </a:r>
            <a:endParaRPr lang="tr-TR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873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42770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endParaRPr lang="tr-TR" sz="3000" dirty="0" smtClean="0"/>
          </a:p>
          <a:p>
            <a:r>
              <a:rPr lang="tr-TR" dirty="0" smtClean="0"/>
              <a:t>Çevresel nedenler (çevre ısısının aşırı yükselmesi,</a:t>
            </a:r>
            <a:r>
              <a:rPr lang="tr-TR" dirty="0"/>
              <a:t> f</a:t>
            </a:r>
            <a:r>
              <a:rPr lang="tr-TR" dirty="0" smtClean="0"/>
              <a:t>azla giydirme ve örtme, ünitede </a:t>
            </a:r>
            <a:r>
              <a:rPr lang="tr-TR" dirty="0" err="1" smtClean="0"/>
              <a:t>yatarkan</a:t>
            </a:r>
            <a:r>
              <a:rPr lang="tr-TR" dirty="0" smtClean="0"/>
              <a:t> ısı </a:t>
            </a:r>
            <a:r>
              <a:rPr lang="tr-TR" dirty="0" err="1" smtClean="0"/>
              <a:t>probunun</a:t>
            </a:r>
            <a:r>
              <a:rPr lang="tr-TR" dirty="0" smtClean="0"/>
              <a:t> ciltten ayrılması)</a:t>
            </a:r>
          </a:p>
          <a:p>
            <a:r>
              <a:rPr lang="tr-TR" dirty="0" err="1" smtClean="0"/>
              <a:t>Dehidratasyon</a:t>
            </a:r>
            <a:endParaRPr lang="tr-TR" dirty="0" smtClean="0"/>
          </a:p>
          <a:p>
            <a:r>
              <a:rPr lang="tr-TR" dirty="0" smtClean="0"/>
              <a:t>Enfeksiyonlar</a:t>
            </a:r>
          </a:p>
          <a:p>
            <a:r>
              <a:rPr lang="tr-TR" dirty="0" smtClean="0"/>
              <a:t>Doğum eyleminde annenin ateşinin olması</a:t>
            </a:r>
          </a:p>
          <a:p>
            <a:r>
              <a:rPr lang="tr-TR" dirty="0" smtClean="0"/>
              <a:t>Doğum eyleminde anneye </a:t>
            </a:r>
            <a:r>
              <a:rPr lang="tr-TR" dirty="0" err="1" smtClean="0"/>
              <a:t>epidural</a:t>
            </a:r>
            <a:r>
              <a:rPr lang="tr-TR" dirty="0" smtClean="0"/>
              <a:t> analjezi uygulanması</a:t>
            </a:r>
          </a:p>
          <a:p>
            <a:r>
              <a:rPr lang="tr-TR" dirty="0" smtClean="0"/>
              <a:t>İlaç yoksunluğu</a:t>
            </a:r>
          </a:p>
          <a:p>
            <a:r>
              <a:rPr lang="tr-TR" dirty="0" smtClean="0"/>
              <a:t>Nadiren </a:t>
            </a:r>
            <a:r>
              <a:rPr lang="tr-TR" dirty="0" err="1" smtClean="0"/>
              <a:t>hipertiroidi</a:t>
            </a:r>
            <a:r>
              <a:rPr lang="tr-TR" dirty="0" smtClean="0"/>
              <a:t> krizi, ilaç etkisi (PG-E1)</a:t>
            </a:r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Yenidoğanda</a:t>
            </a:r>
            <a:r>
              <a:rPr lang="tr-TR" sz="3600" dirty="0" smtClean="0"/>
              <a:t> </a:t>
            </a:r>
            <a:r>
              <a:rPr lang="tr-TR" sz="3600" dirty="0" err="1" smtClean="0"/>
              <a:t>Hipertermi</a:t>
            </a:r>
            <a:r>
              <a:rPr lang="tr-TR" sz="3600" dirty="0" smtClean="0"/>
              <a:t> </a:t>
            </a:r>
            <a:r>
              <a:rPr lang="tr-TR" sz="3600" dirty="0"/>
              <a:t>N</a:t>
            </a:r>
            <a:r>
              <a:rPr lang="tr-TR" sz="3600" dirty="0" smtClean="0"/>
              <a:t>edenleri</a:t>
            </a:r>
            <a:endParaRPr lang="tr-TR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8354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42770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3000" dirty="0" smtClean="0"/>
              <a:t>Nedene yönelik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Normal ısı ortamına al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Beslenmeyi destekle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Gerekirse İV sıvı desteği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Soğuk uygulama</a:t>
            </a:r>
          </a:p>
          <a:p>
            <a:pPr>
              <a:lnSpc>
                <a:spcPct val="80000"/>
              </a:lnSpc>
            </a:pPr>
            <a:r>
              <a:rPr lang="tr-TR" sz="3000" dirty="0" err="1" smtClean="0"/>
              <a:t>Antipiretik</a:t>
            </a:r>
            <a:r>
              <a:rPr lang="tr-TR" sz="3000" dirty="0" smtClean="0"/>
              <a:t> !!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Yenidoğanda</a:t>
            </a:r>
            <a:r>
              <a:rPr lang="tr-TR" sz="3600" dirty="0" smtClean="0"/>
              <a:t> </a:t>
            </a:r>
            <a:r>
              <a:rPr lang="tr-TR" sz="3600" dirty="0" err="1" smtClean="0"/>
              <a:t>Hipertermiye</a:t>
            </a:r>
            <a:r>
              <a:rPr lang="tr-TR" sz="3600" dirty="0" smtClean="0"/>
              <a:t> Yaklaşım</a:t>
            </a:r>
            <a:endParaRPr lang="tr-TR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6330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4277072"/>
          </a:xfrm>
          <a:gradFill flip="none" rotWithShape="1">
            <a:gsLst>
              <a:gs pos="0">
                <a:srgbClr val="FFF54C">
                  <a:tint val="66000"/>
                  <a:satMod val="160000"/>
                </a:srgbClr>
              </a:gs>
              <a:gs pos="50000">
                <a:srgbClr val="FFF54C">
                  <a:tint val="44500"/>
                  <a:satMod val="160000"/>
                </a:srgbClr>
              </a:gs>
              <a:gs pos="100000">
                <a:srgbClr val="FFF54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r-TR" sz="3000" dirty="0" smtClean="0"/>
              <a:t>Olgu-3:</a:t>
            </a:r>
          </a:p>
          <a:p>
            <a:pPr marL="0" indent="0">
              <a:lnSpc>
                <a:spcPct val="80000"/>
              </a:lnSpc>
              <a:buNone/>
            </a:pPr>
            <a:endParaRPr lang="tr-TR" sz="3000" dirty="0" smtClean="0"/>
          </a:p>
          <a:p>
            <a:pPr>
              <a:lnSpc>
                <a:spcPct val="80000"/>
              </a:lnSpc>
            </a:pPr>
            <a:r>
              <a:rPr lang="tr-TR" sz="2600" dirty="0" smtClean="0"/>
              <a:t>42 günlük iken evde 2 kez nefesinde durma ve morarma şikayeti ile acile başvuruyor</a:t>
            </a:r>
          </a:p>
          <a:p>
            <a:pPr>
              <a:lnSpc>
                <a:spcPct val="80000"/>
              </a:lnSpc>
            </a:pPr>
            <a:r>
              <a:rPr lang="tr-TR" sz="2600" dirty="0" smtClean="0"/>
              <a:t>Öyküsünde, 28 haftalık 1230 g doğduğu, 5 gün önce </a:t>
            </a:r>
            <a:r>
              <a:rPr lang="tr-TR" sz="2600" dirty="0" err="1" smtClean="0"/>
              <a:t>YYBÜ’nden</a:t>
            </a:r>
            <a:r>
              <a:rPr lang="tr-TR" sz="2600" dirty="0" smtClean="0"/>
              <a:t> taburcu olduğu,</a:t>
            </a:r>
          </a:p>
          <a:p>
            <a:pPr>
              <a:lnSpc>
                <a:spcPct val="80000"/>
              </a:lnSpc>
            </a:pPr>
            <a:r>
              <a:rPr lang="tr-TR" sz="2600" dirty="0" smtClean="0"/>
              <a:t>Taburculuğunun 1900 g olarak oral kafein desteği ile yapıldığı, ancak evde kafein verilmediği öğrenildi.</a:t>
            </a:r>
          </a:p>
          <a:p>
            <a:pPr>
              <a:lnSpc>
                <a:spcPct val="80000"/>
              </a:lnSpc>
            </a:pPr>
            <a:r>
              <a:rPr lang="tr-TR" sz="2600" dirty="0" err="1" smtClean="0"/>
              <a:t>YYBÜ’nde</a:t>
            </a:r>
            <a:r>
              <a:rPr lang="tr-TR" sz="2600" dirty="0" smtClean="0"/>
              <a:t> 1 gün NCPAP ile izlenmiş, 2 kez yapılan TFUS: N bulunmuş. </a:t>
            </a:r>
          </a:p>
          <a:p>
            <a:pPr>
              <a:lnSpc>
                <a:spcPct val="80000"/>
              </a:lnSpc>
            </a:pPr>
            <a:r>
              <a:rPr lang="tr-TR" sz="2600" dirty="0" smtClean="0"/>
              <a:t>Bu nefes durmalarının beslenme ile ilişkisi yokmuş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rgbClr val="FFE207"/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>
                <a:solidFill>
                  <a:schemeClr val="tx2"/>
                </a:solidFill>
              </a:rPr>
              <a:t>Apne</a:t>
            </a:r>
            <a:r>
              <a:rPr lang="tr-TR" sz="3600" dirty="0" smtClean="0">
                <a:solidFill>
                  <a:schemeClr val="tx2"/>
                </a:solidFill>
              </a:rPr>
              <a:t> ile başvuran Bebek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50920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42770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3000" dirty="0" smtClean="0"/>
              <a:t>FM: Aktivitesi iyi, sistem muayeneleri normal, </a:t>
            </a:r>
            <a:r>
              <a:rPr lang="tr-TR" sz="3000" dirty="0"/>
              <a:t>n</a:t>
            </a:r>
            <a:r>
              <a:rPr lang="tr-TR" sz="3000" dirty="0" smtClean="0"/>
              <a:t>örolojik muayenesi DY ile uyumlu </a:t>
            </a:r>
            <a:endParaRPr lang="tr-TR" sz="3000" dirty="0"/>
          </a:p>
          <a:p>
            <a:pPr>
              <a:lnSpc>
                <a:spcPct val="80000"/>
              </a:lnSpc>
            </a:pPr>
            <a:r>
              <a:rPr lang="tr-TR" sz="3000" dirty="0" smtClean="0"/>
              <a:t>Laboratuvar incelemelerinde anemisi ve elektrolit </a:t>
            </a:r>
            <a:r>
              <a:rPr lang="tr-TR" sz="3000" dirty="0" err="1" smtClean="0"/>
              <a:t>imbalansı</a:t>
            </a:r>
            <a:r>
              <a:rPr lang="tr-TR" sz="3000" dirty="0"/>
              <a:t> </a:t>
            </a:r>
            <a:r>
              <a:rPr lang="tr-TR" sz="3000" dirty="0" smtClean="0"/>
              <a:t>yok, AKG: </a:t>
            </a:r>
            <a:r>
              <a:rPr lang="tr-TR" sz="3000" dirty="0" err="1" smtClean="0"/>
              <a:t>normoventile</a:t>
            </a:r>
            <a:r>
              <a:rPr lang="tr-TR" sz="3000" dirty="0" smtClean="0"/>
              <a:t>, AFR negatif, TFUS: N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Takip amaçlı </a:t>
            </a:r>
            <a:r>
              <a:rPr lang="tr-TR" sz="3000" dirty="0" err="1" smtClean="0"/>
              <a:t>Yenidoğan</a:t>
            </a:r>
            <a:r>
              <a:rPr lang="tr-TR" sz="3000" dirty="0" smtClean="0"/>
              <a:t> servisine yatırılıyor.</a:t>
            </a:r>
            <a:endParaRPr lang="tr-TR" sz="3000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857224" y="274630"/>
            <a:ext cx="7358114" cy="1143008"/>
          </a:xfrm>
          <a:prstGeom prst="roundRect">
            <a:avLst/>
          </a:prstGeom>
          <a:solidFill>
            <a:srgbClr val="FFE207"/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>
                <a:solidFill>
                  <a:schemeClr val="tx2"/>
                </a:solidFill>
              </a:rPr>
              <a:t>Apne</a:t>
            </a:r>
            <a:r>
              <a:rPr lang="tr-TR" sz="3600" dirty="0" smtClean="0">
                <a:solidFill>
                  <a:schemeClr val="tx2"/>
                </a:solidFill>
              </a:rPr>
              <a:t> ile başvuran Bebek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632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42770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3000" dirty="0" smtClean="0"/>
              <a:t>36. gebelik haftasından önce doğan prematüre bebeklerde sıktır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Santral veya </a:t>
            </a:r>
            <a:r>
              <a:rPr lang="tr-TR" sz="3000" dirty="0" err="1" smtClean="0"/>
              <a:t>miks</a:t>
            </a:r>
            <a:r>
              <a:rPr lang="tr-TR" sz="3000" dirty="0" smtClean="0"/>
              <a:t> </a:t>
            </a:r>
            <a:r>
              <a:rPr lang="tr-TR" sz="3000" dirty="0" err="1" smtClean="0"/>
              <a:t>apnedir</a:t>
            </a:r>
            <a:endParaRPr lang="tr-TR" sz="3000" dirty="0" smtClean="0"/>
          </a:p>
          <a:p>
            <a:pPr>
              <a:lnSpc>
                <a:spcPct val="80000"/>
              </a:lnSpc>
            </a:pPr>
            <a:r>
              <a:rPr lang="tr-TR" sz="3000" dirty="0" smtClean="0"/>
              <a:t>&lt;1500 g altında %50, &lt;1000 g altında %90 oranında gözlenir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En sık doğum sonrası 5-7.günlerde görülür, 6-10 haftaya kadar sürebilir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Dışlama tanısıdır</a:t>
            </a:r>
          </a:p>
          <a:p>
            <a:pPr>
              <a:lnSpc>
                <a:spcPct val="80000"/>
              </a:lnSpc>
            </a:pPr>
            <a:r>
              <a:rPr lang="tr-TR" sz="3000" dirty="0" err="1" smtClean="0"/>
              <a:t>Metilksantinler</a:t>
            </a:r>
            <a:r>
              <a:rPr lang="tr-TR" sz="3000" dirty="0" smtClean="0"/>
              <a:t> kullanılmakta (kafein)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rgbClr val="FFE207"/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2"/>
                </a:solidFill>
              </a:rPr>
              <a:t>Prematürelik </a:t>
            </a:r>
            <a:r>
              <a:rPr lang="tr-TR" sz="3600" dirty="0" err="1" smtClean="0">
                <a:solidFill>
                  <a:schemeClr val="tx2"/>
                </a:solidFill>
              </a:rPr>
              <a:t>Apnesi</a:t>
            </a:r>
            <a:r>
              <a:rPr lang="tr-TR" sz="3600" dirty="0" smtClean="0">
                <a:solidFill>
                  <a:schemeClr val="tx2"/>
                </a:solidFill>
              </a:rPr>
              <a:t> (AOP)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74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42770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3000" dirty="0" err="1" smtClean="0"/>
              <a:t>Apne</a:t>
            </a:r>
            <a:r>
              <a:rPr lang="tr-TR" sz="3000" dirty="0" smtClean="0"/>
              <a:t>;</a:t>
            </a:r>
          </a:p>
          <a:p>
            <a:pPr lvl="1">
              <a:lnSpc>
                <a:spcPct val="80000"/>
              </a:lnSpc>
            </a:pPr>
            <a:r>
              <a:rPr lang="tr-TR" sz="2600" dirty="0"/>
              <a:t>S</a:t>
            </a:r>
            <a:r>
              <a:rPr lang="tr-TR" sz="2600" dirty="0" smtClean="0"/>
              <a:t>olunumun &gt;20 </a:t>
            </a:r>
            <a:r>
              <a:rPr lang="tr-TR" sz="2600" dirty="0" err="1" smtClean="0"/>
              <a:t>sn</a:t>
            </a:r>
            <a:r>
              <a:rPr lang="tr-TR" sz="2600" dirty="0" smtClean="0"/>
              <a:t> süreyle durması veya, </a:t>
            </a:r>
          </a:p>
          <a:p>
            <a:pPr lvl="1">
              <a:lnSpc>
                <a:spcPct val="80000"/>
              </a:lnSpc>
            </a:pPr>
            <a:r>
              <a:rPr lang="tr-TR" sz="2600" dirty="0"/>
              <a:t>D</a:t>
            </a:r>
            <a:r>
              <a:rPr lang="tr-TR" sz="2600" dirty="0" smtClean="0"/>
              <a:t>aha kısa süreli (&gt;10 </a:t>
            </a:r>
            <a:r>
              <a:rPr lang="tr-TR" sz="2600" dirty="0" err="1" smtClean="0"/>
              <a:t>sn</a:t>
            </a:r>
            <a:r>
              <a:rPr lang="tr-TR" sz="2600" dirty="0" smtClean="0"/>
              <a:t>) solunumun durmasına O</a:t>
            </a:r>
            <a:r>
              <a:rPr lang="tr-TR" sz="2600" baseline="-25000" dirty="0" smtClean="0"/>
              <a:t>2</a:t>
            </a:r>
            <a:r>
              <a:rPr lang="tr-TR" sz="2600" dirty="0" smtClean="0"/>
              <a:t> </a:t>
            </a:r>
            <a:r>
              <a:rPr lang="tr-TR" sz="2600" dirty="0" err="1" smtClean="0"/>
              <a:t>satürasyonunda</a:t>
            </a:r>
            <a:r>
              <a:rPr lang="tr-TR" sz="2600" dirty="0" smtClean="0"/>
              <a:t> düşme veya </a:t>
            </a:r>
            <a:r>
              <a:rPr lang="tr-TR" sz="2600" dirty="0" err="1" smtClean="0"/>
              <a:t>bradikardinin</a:t>
            </a:r>
            <a:r>
              <a:rPr lang="tr-TR" sz="2600" dirty="0" smtClean="0"/>
              <a:t> (&lt;100/</a:t>
            </a:r>
            <a:r>
              <a:rPr lang="tr-TR" sz="2600" dirty="0" err="1" smtClean="0"/>
              <a:t>dk</a:t>
            </a:r>
            <a:r>
              <a:rPr lang="tr-TR" sz="2600" dirty="0" smtClean="0"/>
              <a:t>) eşlik etmesidir.</a:t>
            </a:r>
          </a:p>
          <a:p>
            <a:pPr lvl="1">
              <a:lnSpc>
                <a:spcPct val="80000"/>
              </a:lnSpc>
            </a:pPr>
            <a:endParaRPr lang="tr-TR" sz="2600" dirty="0"/>
          </a:p>
          <a:p>
            <a:pPr marL="514350" indent="-457200">
              <a:lnSpc>
                <a:spcPct val="80000"/>
              </a:lnSpc>
              <a:buFont typeface="Arial" charset="-94"/>
              <a:buChar char="•"/>
            </a:pPr>
            <a:r>
              <a:rPr lang="tr-TR" sz="3000" dirty="0" smtClean="0"/>
              <a:t>Santral </a:t>
            </a:r>
            <a:r>
              <a:rPr lang="tr-TR" sz="3000" dirty="0" err="1" smtClean="0"/>
              <a:t>apne</a:t>
            </a:r>
            <a:endParaRPr lang="tr-TR" sz="3000" dirty="0" smtClean="0"/>
          </a:p>
          <a:p>
            <a:pPr marL="514350" indent="-457200">
              <a:lnSpc>
                <a:spcPct val="80000"/>
              </a:lnSpc>
              <a:buFont typeface="Arial" charset="-94"/>
              <a:buChar char="•"/>
            </a:pPr>
            <a:r>
              <a:rPr lang="tr-TR" sz="3000" dirty="0" err="1" smtClean="0"/>
              <a:t>Obstürktif</a:t>
            </a:r>
            <a:r>
              <a:rPr lang="tr-TR" sz="3000" dirty="0" smtClean="0"/>
              <a:t> </a:t>
            </a:r>
            <a:r>
              <a:rPr lang="tr-TR" sz="3000" dirty="0" err="1" smtClean="0"/>
              <a:t>apne</a:t>
            </a:r>
            <a:endParaRPr lang="tr-TR" sz="3000" dirty="0" smtClean="0"/>
          </a:p>
          <a:p>
            <a:pPr marL="514350" indent="-457200">
              <a:lnSpc>
                <a:spcPct val="80000"/>
              </a:lnSpc>
              <a:buFont typeface="Arial" charset="-94"/>
              <a:buChar char="•"/>
            </a:pPr>
            <a:r>
              <a:rPr lang="tr-TR" sz="3000" dirty="0" err="1" smtClean="0"/>
              <a:t>Miks</a:t>
            </a:r>
            <a:r>
              <a:rPr lang="tr-TR" sz="3000" dirty="0" smtClean="0"/>
              <a:t> </a:t>
            </a:r>
            <a:r>
              <a:rPr lang="tr-TR" sz="3000" dirty="0" err="1" smtClean="0"/>
              <a:t>apne</a:t>
            </a:r>
            <a:endParaRPr lang="tr-TR" sz="3000" dirty="0" smtClean="0"/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rgbClr val="FFE207"/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>
                <a:solidFill>
                  <a:schemeClr val="tx2"/>
                </a:solidFill>
              </a:rPr>
              <a:t>Yenidoğanda</a:t>
            </a:r>
            <a:r>
              <a:rPr lang="tr-TR" sz="3600" dirty="0" smtClean="0">
                <a:solidFill>
                  <a:schemeClr val="tx2"/>
                </a:solidFill>
              </a:rPr>
              <a:t> </a:t>
            </a:r>
            <a:r>
              <a:rPr lang="tr-TR" sz="3600" dirty="0" err="1" smtClean="0">
                <a:solidFill>
                  <a:schemeClr val="tx2"/>
                </a:solidFill>
              </a:rPr>
              <a:t>Apne</a:t>
            </a:r>
            <a:r>
              <a:rPr lang="tr-TR" sz="3600" dirty="0">
                <a:solidFill>
                  <a:schemeClr val="tx2"/>
                </a:solidFill>
              </a:rPr>
              <a:t> </a:t>
            </a:r>
            <a:r>
              <a:rPr lang="tr-TR" sz="3600" dirty="0" smtClean="0">
                <a:solidFill>
                  <a:schemeClr val="tx2"/>
                </a:solidFill>
              </a:rPr>
              <a:t>ve </a:t>
            </a:r>
            <a:r>
              <a:rPr lang="tr-TR" sz="3600" dirty="0" err="1">
                <a:solidFill>
                  <a:schemeClr val="tx2"/>
                </a:solidFill>
              </a:rPr>
              <a:t>B</a:t>
            </a:r>
            <a:r>
              <a:rPr lang="tr-TR" sz="3600" dirty="0" err="1" smtClean="0">
                <a:solidFill>
                  <a:schemeClr val="tx2"/>
                </a:solidFill>
              </a:rPr>
              <a:t>radikardi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4141076" y="3804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59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323528" y="1556792"/>
            <a:ext cx="8003232" cy="4525963"/>
          </a:xfrm>
        </p:spPr>
        <p:txBody>
          <a:bodyPr>
            <a:normAutofit/>
          </a:bodyPr>
          <a:lstStyle/>
          <a:p>
            <a:r>
              <a:rPr lang="tr-TR" dirty="0" err="1" smtClean="0"/>
              <a:t>Konvülziyon</a:t>
            </a:r>
            <a:endParaRPr lang="tr-TR" dirty="0" smtClean="0"/>
          </a:p>
          <a:p>
            <a:r>
              <a:rPr lang="tr-TR" dirty="0" err="1" smtClean="0"/>
              <a:t>Hipo</a:t>
            </a:r>
            <a:r>
              <a:rPr lang="tr-TR" dirty="0" smtClean="0"/>
              <a:t>/</a:t>
            </a:r>
            <a:r>
              <a:rPr lang="tr-TR" dirty="0" err="1" smtClean="0"/>
              <a:t>hipertermi</a:t>
            </a:r>
            <a:endParaRPr lang="tr-TR" dirty="0" smtClean="0"/>
          </a:p>
          <a:p>
            <a:r>
              <a:rPr lang="tr-TR" dirty="0" err="1" smtClean="0"/>
              <a:t>Apne</a:t>
            </a:r>
            <a:r>
              <a:rPr lang="tr-TR" dirty="0" smtClean="0"/>
              <a:t>/</a:t>
            </a:r>
            <a:r>
              <a:rPr lang="tr-TR" dirty="0" err="1" smtClean="0"/>
              <a:t>bradikardi</a:t>
            </a:r>
            <a:endParaRPr lang="tr-TR" dirty="0" smtClean="0"/>
          </a:p>
          <a:p>
            <a:r>
              <a:rPr lang="tr-TR" dirty="0" smtClean="0"/>
              <a:t>İdrar/</a:t>
            </a:r>
            <a:r>
              <a:rPr lang="tr-TR" dirty="0" err="1" smtClean="0"/>
              <a:t>gayta</a:t>
            </a:r>
            <a:r>
              <a:rPr lang="tr-TR" dirty="0" smtClean="0"/>
              <a:t> </a:t>
            </a:r>
            <a:r>
              <a:rPr lang="tr-TR" dirty="0" err="1" smtClean="0"/>
              <a:t>çıkımında</a:t>
            </a:r>
            <a:r>
              <a:rPr lang="tr-TR" dirty="0" smtClean="0"/>
              <a:t> gecikme</a:t>
            </a:r>
          </a:p>
          <a:p>
            <a:r>
              <a:rPr lang="tr-TR" dirty="0" smtClean="0"/>
              <a:t>Döküntüler ve cilt lezyonları</a:t>
            </a:r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SORUNLAR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42770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3000" dirty="0" smtClean="0"/>
              <a:t>Gebelik haftası?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Kalp hızını normale getirmek için önemli bir uyarı gerekti mi? (PBV gibi)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Bebek </a:t>
            </a:r>
            <a:r>
              <a:rPr lang="tr-TR" sz="3000" dirty="0" err="1" smtClean="0"/>
              <a:t>apne</a:t>
            </a:r>
            <a:r>
              <a:rPr lang="tr-TR" sz="3000" dirty="0" smtClean="0"/>
              <a:t> ve </a:t>
            </a:r>
            <a:r>
              <a:rPr lang="tr-TR" sz="3000" dirty="0" err="1" smtClean="0"/>
              <a:t>bradikardi</a:t>
            </a:r>
            <a:r>
              <a:rPr lang="tr-TR" sz="3000" dirty="0" smtClean="0"/>
              <a:t> için ilaç tedavisi alıyor mu? (</a:t>
            </a:r>
            <a:r>
              <a:rPr lang="tr-TR" sz="3000" dirty="0" err="1" smtClean="0"/>
              <a:t>metilksantin</a:t>
            </a:r>
            <a:r>
              <a:rPr lang="tr-TR" sz="3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tr-TR" sz="3000" dirty="0" err="1" smtClean="0"/>
              <a:t>Apne</a:t>
            </a:r>
            <a:r>
              <a:rPr lang="tr-TR" sz="3000" dirty="0" smtClean="0"/>
              <a:t> beslenme sırasında veya sonrasında mı oluyor?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Bebek kaç günlük?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rgbClr val="FFE207"/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>
                <a:solidFill>
                  <a:schemeClr val="tx2"/>
                </a:solidFill>
              </a:rPr>
              <a:t>Yenidoğanda</a:t>
            </a:r>
            <a:r>
              <a:rPr lang="tr-TR" sz="3600" dirty="0" smtClean="0">
                <a:solidFill>
                  <a:schemeClr val="tx2"/>
                </a:solidFill>
              </a:rPr>
              <a:t> </a:t>
            </a:r>
            <a:r>
              <a:rPr lang="tr-TR" sz="3600" dirty="0" err="1" smtClean="0">
                <a:solidFill>
                  <a:schemeClr val="tx2"/>
                </a:solidFill>
              </a:rPr>
              <a:t>Apne</a:t>
            </a:r>
            <a:r>
              <a:rPr lang="tr-TR" sz="3600" dirty="0">
                <a:solidFill>
                  <a:schemeClr val="tx2"/>
                </a:solidFill>
              </a:rPr>
              <a:t> </a:t>
            </a:r>
            <a:r>
              <a:rPr lang="tr-TR" sz="3600" dirty="0" smtClean="0">
                <a:solidFill>
                  <a:schemeClr val="tx2"/>
                </a:solidFill>
              </a:rPr>
              <a:t>ve </a:t>
            </a:r>
            <a:r>
              <a:rPr lang="tr-TR" sz="3600" dirty="0" err="1">
                <a:solidFill>
                  <a:schemeClr val="tx2"/>
                </a:solidFill>
              </a:rPr>
              <a:t>B</a:t>
            </a:r>
            <a:r>
              <a:rPr lang="tr-TR" sz="3600" dirty="0" err="1" smtClean="0">
                <a:solidFill>
                  <a:schemeClr val="tx2"/>
                </a:solidFill>
              </a:rPr>
              <a:t>radikardi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4141076" y="3804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45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099655"/>
              </p:ext>
            </p:extLst>
          </p:nvPr>
        </p:nvGraphicFramePr>
        <p:xfrm>
          <a:off x="457200" y="1600200"/>
          <a:ext cx="7686675" cy="4599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225"/>
                <a:gridCol w="2562225"/>
                <a:gridCol w="2562225"/>
              </a:tblGrid>
              <a:tr h="484847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Prematüre bebek 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Term</a:t>
                      </a:r>
                      <a:r>
                        <a:rPr lang="tr-TR" sz="2400" dirty="0" smtClean="0"/>
                        <a:t> bebek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Tüm yaşlar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64741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Prematürelik </a:t>
                      </a:r>
                      <a:r>
                        <a:rPr lang="tr-TR" sz="2400" dirty="0" err="1" smtClean="0"/>
                        <a:t>apnesi</a:t>
                      </a:r>
                      <a:endParaRPr lang="tr-TR" sz="2400" dirty="0" smtClean="0"/>
                    </a:p>
                    <a:p>
                      <a:r>
                        <a:rPr lang="tr-TR" sz="2400" dirty="0" smtClean="0"/>
                        <a:t>PDA</a:t>
                      </a:r>
                    </a:p>
                    <a:p>
                      <a:r>
                        <a:rPr lang="tr-TR" sz="2400" dirty="0" smtClean="0"/>
                        <a:t>RDS</a:t>
                      </a:r>
                    </a:p>
                    <a:p>
                      <a:r>
                        <a:rPr lang="tr-TR" sz="2400" dirty="0" smtClean="0"/>
                        <a:t>Prematüreliğin solunum yetersizliği</a:t>
                      </a:r>
                    </a:p>
                    <a:p>
                      <a:r>
                        <a:rPr lang="tr-TR" sz="2400" dirty="0" smtClean="0"/>
                        <a:t>PV-İVK</a:t>
                      </a:r>
                    </a:p>
                    <a:p>
                      <a:r>
                        <a:rPr lang="tr-TR" sz="2400" dirty="0" smtClean="0"/>
                        <a:t>Prematüre anemisi</a:t>
                      </a:r>
                    </a:p>
                    <a:p>
                      <a:r>
                        <a:rPr lang="tr-TR" sz="2400" dirty="0" err="1" smtClean="0"/>
                        <a:t>Posthemorajik</a:t>
                      </a:r>
                      <a:r>
                        <a:rPr lang="tr-TR" sz="2400" dirty="0" smtClean="0"/>
                        <a:t> hidrosefali</a:t>
                      </a:r>
                      <a:endParaRPr lang="tr-TR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Serebral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infarkt</a:t>
                      </a:r>
                      <a:endParaRPr lang="tr-TR" sz="2400" dirty="0" smtClean="0"/>
                    </a:p>
                    <a:p>
                      <a:r>
                        <a:rPr lang="tr-TR" sz="2400" dirty="0" err="1" smtClean="0"/>
                        <a:t>Polistemi</a:t>
                      </a:r>
                      <a:endParaRPr lang="tr-TR" sz="2400" dirty="0" smtClean="0"/>
                    </a:p>
                    <a:p>
                      <a:endParaRPr lang="tr-TR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Sepsis</a:t>
                      </a:r>
                      <a:endParaRPr lang="tr-TR" sz="2400" dirty="0" smtClean="0"/>
                    </a:p>
                    <a:p>
                      <a:r>
                        <a:rPr lang="tr-TR" sz="2400" dirty="0" smtClean="0"/>
                        <a:t>NEK, menenjit</a:t>
                      </a:r>
                    </a:p>
                    <a:p>
                      <a:r>
                        <a:rPr lang="tr-TR" sz="2400" dirty="0" err="1" smtClean="0"/>
                        <a:t>Aspirasyon</a:t>
                      </a:r>
                      <a:endParaRPr lang="tr-TR" sz="2400" dirty="0" smtClean="0"/>
                    </a:p>
                    <a:p>
                      <a:r>
                        <a:rPr lang="tr-TR" sz="2400" dirty="0" smtClean="0"/>
                        <a:t>GÖR</a:t>
                      </a:r>
                    </a:p>
                    <a:p>
                      <a:r>
                        <a:rPr lang="tr-TR" sz="2400" dirty="0" err="1" smtClean="0"/>
                        <a:t>Pnömoni</a:t>
                      </a:r>
                      <a:endParaRPr lang="tr-TR" sz="2400" dirty="0" smtClean="0"/>
                    </a:p>
                    <a:p>
                      <a:r>
                        <a:rPr lang="tr-TR" sz="2400" dirty="0" smtClean="0"/>
                        <a:t>Kardiyak sorunlar</a:t>
                      </a:r>
                    </a:p>
                    <a:p>
                      <a:r>
                        <a:rPr lang="tr-TR" sz="2400" dirty="0" err="1" smtClean="0"/>
                        <a:t>Ekstübasyon</a:t>
                      </a:r>
                      <a:r>
                        <a:rPr lang="tr-TR" sz="2400" baseline="0" dirty="0" smtClean="0"/>
                        <a:t> sonrası </a:t>
                      </a:r>
                      <a:r>
                        <a:rPr lang="tr-TR" sz="2400" baseline="0" dirty="0" err="1" smtClean="0"/>
                        <a:t>atelektazi</a:t>
                      </a:r>
                      <a:endParaRPr lang="tr-TR" sz="2400" baseline="0" dirty="0" smtClean="0"/>
                    </a:p>
                    <a:p>
                      <a:r>
                        <a:rPr lang="tr-TR" sz="2400" baseline="0" dirty="0" smtClean="0"/>
                        <a:t>Nöbet</a:t>
                      </a:r>
                    </a:p>
                    <a:p>
                      <a:r>
                        <a:rPr lang="tr-TR" sz="2400" baseline="0" dirty="0" smtClean="0"/>
                        <a:t>Soğuk stres</a:t>
                      </a:r>
                    </a:p>
                    <a:p>
                      <a:r>
                        <a:rPr lang="tr-TR" sz="2400" baseline="0" dirty="0" err="1" smtClean="0"/>
                        <a:t>Asfiksi</a:t>
                      </a:r>
                      <a:r>
                        <a:rPr lang="tr-TR" sz="2400" baseline="0" dirty="0" smtClean="0"/>
                        <a:t> </a:t>
                      </a:r>
                      <a:endParaRPr lang="tr-TR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Yuvarlatılmış Dikdörtgen"/>
          <p:cNvSpPr/>
          <p:nvPr/>
        </p:nvSpPr>
        <p:spPr>
          <a:xfrm>
            <a:off x="457199" y="285728"/>
            <a:ext cx="7686675" cy="1143008"/>
          </a:xfrm>
          <a:prstGeom prst="roundRect">
            <a:avLst/>
          </a:prstGeom>
          <a:solidFill>
            <a:srgbClr val="FFE207"/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>
                <a:solidFill>
                  <a:schemeClr val="tx2"/>
                </a:solidFill>
              </a:rPr>
              <a:t>Yenidoğanda</a:t>
            </a:r>
            <a:r>
              <a:rPr lang="tr-TR" sz="3600" dirty="0" smtClean="0">
                <a:solidFill>
                  <a:schemeClr val="tx2"/>
                </a:solidFill>
              </a:rPr>
              <a:t> </a:t>
            </a:r>
            <a:r>
              <a:rPr lang="tr-TR" sz="3600" dirty="0" err="1" smtClean="0">
                <a:solidFill>
                  <a:schemeClr val="tx2"/>
                </a:solidFill>
              </a:rPr>
              <a:t>Apne</a:t>
            </a:r>
            <a:r>
              <a:rPr lang="tr-TR" sz="3600" dirty="0">
                <a:solidFill>
                  <a:schemeClr val="tx2"/>
                </a:solidFill>
              </a:rPr>
              <a:t> </a:t>
            </a:r>
            <a:r>
              <a:rPr lang="tr-TR" sz="3600" dirty="0" smtClean="0">
                <a:solidFill>
                  <a:schemeClr val="tx2"/>
                </a:solidFill>
              </a:rPr>
              <a:t>ve </a:t>
            </a:r>
            <a:r>
              <a:rPr lang="tr-TR" sz="3600" dirty="0" err="1">
                <a:solidFill>
                  <a:schemeClr val="tx2"/>
                </a:solidFill>
              </a:rPr>
              <a:t>B</a:t>
            </a:r>
            <a:r>
              <a:rPr lang="tr-TR" sz="3600" dirty="0" err="1" smtClean="0">
                <a:solidFill>
                  <a:schemeClr val="tx2"/>
                </a:solidFill>
              </a:rPr>
              <a:t>radikardi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4141076" y="3804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45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42770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3000" dirty="0" smtClean="0"/>
              <a:t>Fizik muayene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Laboratuvar tetkikleri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Radyolojik incelemeler</a:t>
            </a:r>
          </a:p>
          <a:p>
            <a:pPr>
              <a:lnSpc>
                <a:spcPct val="80000"/>
              </a:lnSpc>
            </a:pPr>
            <a:endParaRPr lang="tr-TR" sz="3000" dirty="0"/>
          </a:p>
          <a:p>
            <a:pPr>
              <a:lnSpc>
                <a:spcPct val="80000"/>
              </a:lnSpc>
            </a:pPr>
            <a:r>
              <a:rPr lang="tr-TR" sz="3000" dirty="0" smtClean="0"/>
              <a:t>Tedavi nedene yönelik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rgbClr val="FFE20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>
                <a:solidFill>
                  <a:schemeClr val="tx2"/>
                </a:solidFill>
              </a:rPr>
              <a:t>Apne</a:t>
            </a:r>
            <a:r>
              <a:rPr lang="tr-TR" sz="3600" dirty="0">
                <a:solidFill>
                  <a:schemeClr val="tx2"/>
                </a:solidFill>
              </a:rPr>
              <a:t> </a:t>
            </a:r>
            <a:r>
              <a:rPr lang="tr-TR" sz="3600" dirty="0" smtClean="0">
                <a:solidFill>
                  <a:schemeClr val="tx2"/>
                </a:solidFill>
              </a:rPr>
              <a:t>ve </a:t>
            </a:r>
            <a:r>
              <a:rPr lang="tr-TR" sz="3600" dirty="0" err="1">
                <a:solidFill>
                  <a:schemeClr val="tx2"/>
                </a:solidFill>
              </a:rPr>
              <a:t>B</a:t>
            </a:r>
            <a:r>
              <a:rPr lang="tr-TR" sz="3600" dirty="0" err="1" smtClean="0">
                <a:solidFill>
                  <a:schemeClr val="tx2"/>
                </a:solidFill>
              </a:rPr>
              <a:t>radikardi</a:t>
            </a:r>
            <a:r>
              <a:rPr lang="tr-TR" sz="3600" dirty="0" smtClean="0">
                <a:solidFill>
                  <a:schemeClr val="tx2"/>
                </a:solidFill>
              </a:rPr>
              <a:t> Yaklaşım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4141076" y="3804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35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42770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r-TR" sz="3000" smtClean="0"/>
              <a:t>Olgu-4:</a:t>
            </a:r>
          </a:p>
          <a:p>
            <a:pPr marL="0" indent="0">
              <a:lnSpc>
                <a:spcPct val="80000"/>
              </a:lnSpc>
              <a:buNone/>
            </a:pPr>
            <a:endParaRPr lang="tr-TR" sz="3000" dirty="0" smtClean="0"/>
          </a:p>
          <a:p>
            <a:pPr>
              <a:lnSpc>
                <a:spcPct val="80000"/>
              </a:lnSpc>
            </a:pPr>
            <a:r>
              <a:rPr lang="tr-TR" sz="3000" dirty="0" smtClean="0"/>
              <a:t>5 günlük </a:t>
            </a:r>
            <a:r>
              <a:rPr lang="tr-TR" sz="3000" dirty="0" err="1" smtClean="0"/>
              <a:t>yenidoğan</a:t>
            </a:r>
            <a:r>
              <a:rPr lang="tr-TR" sz="3000" dirty="0" smtClean="0"/>
              <a:t> acile dün geceden beri idrar, 2 gündür kaka yapmama şikayeti ile geliyor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Öyküsünde bebeğin sorunsuz ilk gebelikten sezaryen ile 3200 g ağırlığında doğduğu, 36.saatinde anne ve bebeğin taburcu </a:t>
            </a:r>
            <a:r>
              <a:rPr lang="tr-TR" sz="3000" dirty="0"/>
              <a:t>edildiği </a:t>
            </a:r>
            <a:r>
              <a:rPr lang="tr-TR" sz="3000" dirty="0" smtClean="0"/>
              <a:t>annenin ilk 3 gün emzirme sorunu yaşadığı öğrenildi</a:t>
            </a:r>
          </a:p>
          <a:p>
            <a:pPr>
              <a:lnSpc>
                <a:spcPct val="80000"/>
              </a:lnSpc>
            </a:pPr>
            <a:endParaRPr lang="tr-TR" sz="3000" dirty="0" smtClean="0"/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2"/>
                </a:solidFill>
              </a:rPr>
              <a:t>İdrar ve Dışkı çıkarmayan Bebek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4141076" y="3804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Muayenesinde;</a:t>
            </a:r>
          </a:p>
          <a:p>
            <a:r>
              <a:rPr lang="tr-TR" dirty="0" smtClean="0"/>
              <a:t>VA: 2800 g (%12.5 total kaybı var)</a:t>
            </a:r>
          </a:p>
          <a:p>
            <a:r>
              <a:rPr lang="tr-TR" dirty="0" smtClean="0"/>
              <a:t>Huzursuz görünümde, ağzı kuru, cilt turgoru N</a:t>
            </a:r>
          </a:p>
          <a:p>
            <a:r>
              <a:rPr lang="tr-TR" dirty="0" smtClean="0"/>
              <a:t>Batın muayenesi doğal</a:t>
            </a:r>
          </a:p>
          <a:p>
            <a:r>
              <a:rPr lang="tr-TR" dirty="0" smtClean="0"/>
              <a:t>Mesane ele gelmiyor, anal açıklık mevcut</a:t>
            </a:r>
          </a:p>
          <a:p>
            <a:pPr marL="0" indent="0">
              <a:buNone/>
            </a:pPr>
            <a:r>
              <a:rPr lang="tr-TR" dirty="0" smtClean="0"/>
              <a:t>Laboratuvarında;</a:t>
            </a:r>
          </a:p>
          <a:p>
            <a:r>
              <a:rPr lang="tr-TR" dirty="0" smtClean="0"/>
              <a:t>KŞ: 46 mg/dl, BUN: 62 mg/dl, </a:t>
            </a:r>
            <a:r>
              <a:rPr lang="tr-TR" dirty="0" err="1" smtClean="0"/>
              <a:t>Kre</a:t>
            </a:r>
            <a:r>
              <a:rPr lang="tr-TR" dirty="0" smtClean="0"/>
              <a:t>: 1,2 mg/dl, </a:t>
            </a:r>
            <a:r>
              <a:rPr lang="tr-TR" dirty="0" err="1" smtClean="0"/>
              <a:t>Na</a:t>
            </a:r>
            <a:r>
              <a:rPr lang="tr-TR" dirty="0" smtClean="0"/>
              <a:t>: 158 mg/dl</a:t>
            </a:r>
          </a:p>
          <a:p>
            <a:r>
              <a:rPr lang="tr-TR" dirty="0" smtClean="0"/>
              <a:t>TKS, diğer biyokimyasal parametreler: Normal</a:t>
            </a:r>
          </a:p>
          <a:p>
            <a:r>
              <a:rPr lang="tr-TR" dirty="0" smtClean="0"/>
              <a:t>Enfeksiyon göstergeleri negatif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2"/>
                </a:solidFill>
              </a:rPr>
              <a:t>İdrar ve </a:t>
            </a:r>
            <a:r>
              <a:rPr lang="tr-TR" sz="3600" dirty="0" smtClean="0">
                <a:solidFill>
                  <a:schemeClr val="tx2"/>
                </a:solidFill>
              </a:rPr>
              <a:t>Dışkı </a:t>
            </a:r>
            <a:r>
              <a:rPr lang="tr-TR" sz="3600" dirty="0">
                <a:solidFill>
                  <a:schemeClr val="tx2"/>
                </a:solidFill>
              </a:rPr>
              <a:t>çıkarmayan Bebek</a:t>
            </a:r>
          </a:p>
        </p:txBody>
      </p:sp>
    </p:spTree>
    <p:extLst>
      <p:ext uri="{BB962C8B-B14F-4D97-AF65-F5344CB8AC3E}">
        <p14:creationId xmlns:p14="http://schemas.microsoft.com/office/powerpoint/2010/main" val="15065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Hafif </a:t>
            </a:r>
            <a:r>
              <a:rPr lang="tr-TR" dirty="0" err="1" smtClean="0"/>
              <a:t>dehidratasyon</a:t>
            </a:r>
            <a:r>
              <a:rPr lang="tr-TR" dirty="0" smtClean="0"/>
              <a:t> tanısı ile </a:t>
            </a:r>
            <a:r>
              <a:rPr lang="tr-TR" dirty="0" err="1" smtClean="0"/>
              <a:t>Yenidoğan</a:t>
            </a:r>
            <a:r>
              <a:rPr lang="tr-TR" dirty="0" smtClean="0"/>
              <a:t> servisine yatırıldı</a:t>
            </a:r>
          </a:p>
          <a:p>
            <a:r>
              <a:rPr lang="tr-TR" dirty="0" smtClean="0"/>
              <a:t>İdame + </a:t>
            </a:r>
            <a:r>
              <a:rPr lang="tr-TR" dirty="0" err="1" smtClean="0"/>
              <a:t>dehidratasyon</a:t>
            </a:r>
            <a:r>
              <a:rPr lang="tr-TR" dirty="0" smtClean="0"/>
              <a:t> </a:t>
            </a:r>
          </a:p>
          <a:p>
            <a:r>
              <a:rPr lang="tr-TR" dirty="0" smtClean="0"/>
              <a:t>İV sıvı/</a:t>
            </a:r>
            <a:r>
              <a:rPr lang="tr-TR" dirty="0" err="1" smtClean="0"/>
              <a:t>enteral</a:t>
            </a:r>
            <a:r>
              <a:rPr lang="tr-TR" dirty="0" smtClean="0"/>
              <a:t> beslenme </a:t>
            </a:r>
            <a:endParaRPr lang="tr-TR" dirty="0"/>
          </a:p>
        </p:txBody>
      </p:sp>
      <p:sp>
        <p:nvSpPr>
          <p:cNvPr id="4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2"/>
                </a:solidFill>
              </a:rPr>
              <a:t>İdrar ve Dışkı çıkarmayan Bebek</a:t>
            </a:r>
          </a:p>
        </p:txBody>
      </p:sp>
    </p:spTree>
    <p:extLst>
      <p:ext uri="{BB962C8B-B14F-4D97-AF65-F5344CB8AC3E}">
        <p14:creationId xmlns:p14="http://schemas.microsoft.com/office/powerpoint/2010/main" val="13040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427707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80000"/>
              </a:lnSpc>
              <a:buNone/>
            </a:pPr>
            <a:endParaRPr lang="tr-TR" sz="2600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tr-TR" sz="2600" dirty="0" smtClean="0"/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2"/>
                </a:solidFill>
              </a:rPr>
              <a:t>24 saattir idrar çıkışı YOK !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2800" dirty="0" err="1" smtClean="0"/>
              <a:t>Oligüri</a:t>
            </a:r>
            <a:r>
              <a:rPr lang="en-AU" sz="2800" dirty="0" smtClean="0"/>
              <a:t>; &lt;0.5-1 ml/kg/</a:t>
            </a:r>
            <a:r>
              <a:rPr lang="en-AU" sz="2800" dirty="0" err="1" smtClean="0"/>
              <a:t>sa</a:t>
            </a:r>
            <a:endParaRPr lang="en-AU" sz="2800" dirty="0"/>
          </a:p>
          <a:p>
            <a:pPr>
              <a:lnSpc>
                <a:spcPct val="90000"/>
              </a:lnSpc>
            </a:pPr>
            <a:r>
              <a:rPr lang="en-AU" sz="2800" dirty="0" err="1" smtClean="0"/>
              <a:t>Tümü</a:t>
            </a:r>
            <a:r>
              <a:rPr lang="en-AU" sz="2800" dirty="0" smtClean="0"/>
              <a:t> ilk 24 </a:t>
            </a:r>
            <a:r>
              <a:rPr lang="en-AU" sz="2800" dirty="0" err="1" smtClean="0"/>
              <a:t>saatinde</a:t>
            </a:r>
            <a:r>
              <a:rPr lang="en-AU" sz="2800" dirty="0" smtClean="0"/>
              <a:t> </a:t>
            </a:r>
            <a:r>
              <a:rPr lang="en-AU" sz="2800" dirty="0" err="1" smtClean="0"/>
              <a:t>idrar</a:t>
            </a:r>
            <a:r>
              <a:rPr lang="en-AU" sz="2800" dirty="0" smtClean="0"/>
              <a:t> </a:t>
            </a:r>
            <a:r>
              <a:rPr lang="en-AU" sz="2800" dirty="0" err="1" smtClean="0"/>
              <a:t>yapar</a:t>
            </a:r>
            <a:endParaRPr lang="en-AU" sz="2800" dirty="0" smtClean="0"/>
          </a:p>
          <a:p>
            <a:pPr>
              <a:lnSpc>
                <a:spcPct val="90000"/>
              </a:lnSpc>
            </a:pPr>
            <a:endParaRPr lang="en-AU" sz="2800" dirty="0"/>
          </a:p>
          <a:p>
            <a:pPr>
              <a:lnSpc>
                <a:spcPct val="90000"/>
              </a:lnSpc>
            </a:pPr>
            <a:r>
              <a:rPr lang="en-AU" sz="2800" dirty="0" err="1" smtClean="0"/>
              <a:t>Mesane</a:t>
            </a:r>
            <a:r>
              <a:rPr lang="en-AU" sz="2800" dirty="0" smtClean="0"/>
              <a:t> </a:t>
            </a:r>
            <a:r>
              <a:rPr lang="en-AU" sz="2800" dirty="0" err="1" smtClean="0"/>
              <a:t>ele</a:t>
            </a:r>
            <a:r>
              <a:rPr lang="en-AU" sz="2800" dirty="0" smtClean="0"/>
              <a:t> </a:t>
            </a:r>
            <a:r>
              <a:rPr lang="en-AU" sz="2800" dirty="0" err="1" smtClean="0"/>
              <a:t>geliyor</a:t>
            </a:r>
            <a:r>
              <a:rPr lang="en-AU" sz="2800" dirty="0" smtClean="0"/>
              <a:t> mu?</a:t>
            </a:r>
          </a:p>
          <a:p>
            <a:pPr>
              <a:lnSpc>
                <a:spcPct val="90000"/>
              </a:lnSpc>
            </a:pPr>
            <a:r>
              <a:rPr lang="en-AU" sz="2800" dirty="0" err="1" smtClean="0"/>
              <a:t>Hiç</a:t>
            </a:r>
            <a:r>
              <a:rPr lang="en-AU" sz="2800" dirty="0" smtClean="0"/>
              <a:t> </a:t>
            </a:r>
            <a:r>
              <a:rPr lang="en-AU" sz="2800" dirty="0" err="1" smtClean="0"/>
              <a:t>idrar</a:t>
            </a:r>
            <a:r>
              <a:rPr lang="en-AU" sz="2800" dirty="0" smtClean="0"/>
              <a:t> </a:t>
            </a:r>
            <a:r>
              <a:rPr lang="en-AU" sz="2800" dirty="0" err="1" smtClean="0"/>
              <a:t>çıkarmış</a:t>
            </a:r>
            <a:r>
              <a:rPr lang="en-AU" sz="2800" dirty="0" smtClean="0"/>
              <a:t> </a:t>
            </a:r>
            <a:r>
              <a:rPr lang="en-AU" sz="2800" dirty="0" err="1" smtClean="0"/>
              <a:t>mı</a:t>
            </a:r>
            <a:r>
              <a:rPr lang="en-AU" sz="2800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en-AU" sz="2800" dirty="0" err="1" smtClean="0"/>
              <a:t>Gebelik</a:t>
            </a:r>
            <a:r>
              <a:rPr lang="en-AU" sz="2800" dirty="0" smtClean="0"/>
              <a:t> </a:t>
            </a:r>
            <a:r>
              <a:rPr lang="en-AU" sz="2800" dirty="0" err="1" smtClean="0"/>
              <a:t>öyksünde</a:t>
            </a:r>
            <a:r>
              <a:rPr lang="en-AU" sz="2800" dirty="0" smtClean="0"/>
              <a:t> </a:t>
            </a:r>
            <a:r>
              <a:rPr lang="en-AU" sz="2800" dirty="0" err="1" smtClean="0"/>
              <a:t>özellik</a:t>
            </a:r>
            <a:r>
              <a:rPr lang="en-AU" sz="2800" dirty="0" smtClean="0"/>
              <a:t> </a:t>
            </a:r>
            <a:r>
              <a:rPr lang="en-AU" sz="2800" dirty="0" err="1" smtClean="0"/>
              <a:t>var</a:t>
            </a:r>
            <a:r>
              <a:rPr lang="en-AU" sz="2800" dirty="0" smtClean="0"/>
              <a:t> </a:t>
            </a:r>
            <a:r>
              <a:rPr lang="en-AU" sz="2800" dirty="0" err="1" smtClean="0"/>
              <a:t>mı</a:t>
            </a:r>
            <a:r>
              <a:rPr lang="en-AU" sz="2800" dirty="0" smtClean="0"/>
              <a:t>? (</a:t>
            </a:r>
            <a:r>
              <a:rPr lang="en-AU" sz="2800" dirty="0" err="1" smtClean="0"/>
              <a:t>oligohidramniyoz</a:t>
            </a:r>
            <a:r>
              <a:rPr lang="en-AU" sz="2800" dirty="0" smtClean="0"/>
              <a:t> </a:t>
            </a:r>
            <a:r>
              <a:rPr lang="en-AU" sz="2800" dirty="0" err="1" smtClean="0"/>
              <a:t>gibi</a:t>
            </a:r>
            <a:r>
              <a:rPr lang="en-AU" sz="2800" dirty="0" smtClean="0"/>
              <a:t>)</a:t>
            </a:r>
          </a:p>
          <a:p>
            <a:pPr>
              <a:lnSpc>
                <a:spcPct val="90000"/>
              </a:lnSpc>
            </a:pPr>
            <a:endParaRPr lang="en-AU" sz="2800" dirty="0" smtClean="0"/>
          </a:p>
          <a:p>
            <a:pPr>
              <a:lnSpc>
                <a:spcPct val="90000"/>
              </a:lnSpc>
            </a:pPr>
            <a:endParaRPr lang="en-AU" sz="28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4141076" y="3804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81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417638"/>
            <a:ext cx="8077200" cy="54514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tr-TR" sz="3000" b="1" dirty="0" err="1" smtClean="0"/>
              <a:t>Prerenal</a:t>
            </a:r>
            <a:r>
              <a:rPr lang="tr-TR" sz="3000" b="1" dirty="0" smtClean="0"/>
              <a:t>  nedenler</a:t>
            </a:r>
          </a:p>
          <a:p>
            <a:pPr lvl="1">
              <a:lnSpc>
                <a:spcPct val="80000"/>
              </a:lnSpc>
            </a:pPr>
            <a:r>
              <a:rPr lang="tr-TR" sz="2600" dirty="0" err="1" smtClean="0"/>
              <a:t>Sepsis</a:t>
            </a:r>
            <a:r>
              <a:rPr lang="tr-TR" sz="2600" dirty="0" smtClean="0"/>
              <a:t>/şok</a:t>
            </a:r>
          </a:p>
          <a:p>
            <a:pPr lvl="1">
              <a:lnSpc>
                <a:spcPct val="80000"/>
              </a:lnSpc>
            </a:pPr>
            <a:r>
              <a:rPr lang="tr-TR" sz="2600" dirty="0" err="1" smtClean="0"/>
              <a:t>Dehidratasyon</a:t>
            </a:r>
            <a:endParaRPr lang="tr-TR" sz="2600" dirty="0"/>
          </a:p>
          <a:p>
            <a:pPr lvl="1">
              <a:lnSpc>
                <a:spcPct val="80000"/>
              </a:lnSpc>
            </a:pPr>
            <a:r>
              <a:rPr lang="tr-TR" sz="2600" dirty="0"/>
              <a:t>Kanama, Hipotansiyon, </a:t>
            </a:r>
            <a:r>
              <a:rPr lang="tr-TR" sz="2600" dirty="0" err="1"/>
              <a:t>Asfiksi</a:t>
            </a:r>
            <a:r>
              <a:rPr lang="tr-TR" sz="2600" dirty="0"/>
              <a:t>, </a:t>
            </a:r>
            <a:r>
              <a:rPr lang="tr-TR" sz="2600" dirty="0" err="1"/>
              <a:t>Hipokalemi</a:t>
            </a:r>
            <a:endParaRPr lang="tr-TR" sz="2600" dirty="0"/>
          </a:p>
          <a:p>
            <a:pPr lvl="1">
              <a:lnSpc>
                <a:spcPct val="80000"/>
              </a:lnSpc>
            </a:pPr>
            <a:r>
              <a:rPr lang="tr-TR" sz="2600" dirty="0"/>
              <a:t>Kalp yetersizliği, İlaçlar, RDS, </a:t>
            </a:r>
            <a:r>
              <a:rPr lang="tr-TR" sz="2600" dirty="0" err="1"/>
              <a:t>Polisitemi</a:t>
            </a:r>
            <a:endParaRPr lang="tr-TR" sz="2600" dirty="0"/>
          </a:p>
          <a:p>
            <a:pPr>
              <a:lnSpc>
                <a:spcPct val="80000"/>
              </a:lnSpc>
            </a:pPr>
            <a:endParaRPr lang="tr-TR" sz="3000" dirty="0"/>
          </a:p>
          <a:p>
            <a:pPr>
              <a:lnSpc>
                <a:spcPct val="80000"/>
              </a:lnSpc>
            </a:pPr>
            <a:r>
              <a:rPr lang="tr-TR" sz="3000" b="1" dirty="0" err="1"/>
              <a:t>İntrinsik</a:t>
            </a:r>
            <a:r>
              <a:rPr lang="tr-TR" sz="3000" b="1" dirty="0"/>
              <a:t> böbrek yetersizliği (yapısal böbrek hasarı</a:t>
            </a:r>
            <a:r>
              <a:rPr lang="tr-TR" sz="3000" b="1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tr-TR" sz="2600" dirty="0" err="1"/>
              <a:t>Renal</a:t>
            </a:r>
            <a:r>
              <a:rPr lang="tr-TR" sz="2600" dirty="0"/>
              <a:t> </a:t>
            </a:r>
            <a:r>
              <a:rPr lang="tr-TR" sz="2600" dirty="0" err="1" smtClean="0"/>
              <a:t>agenezi</a:t>
            </a:r>
            <a:r>
              <a:rPr lang="tr-TR" sz="2600" dirty="0" smtClean="0"/>
              <a:t>, </a:t>
            </a:r>
            <a:r>
              <a:rPr lang="tr-TR" sz="2600" dirty="0" err="1" smtClean="0"/>
              <a:t>Hipoplastik</a:t>
            </a:r>
            <a:r>
              <a:rPr lang="tr-TR" sz="2600" dirty="0"/>
              <a:t>, </a:t>
            </a:r>
            <a:r>
              <a:rPr lang="tr-TR" sz="2600" dirty="0" err="1"/>
              <a:t>displastik</a:t>
            </a:r>
            <a:r>
              <a:rPr lang="tr-TR" sz="2600" dirty="0"/>
              <a:t> veya </a:t>
            </a:r>
            <a:r>
              <a:rPr lang="tr-TR" sz="2600" dirty="0" err="1"/>
              <a:t>polikistik</a:t>
            </a:r>
            <a:r>
              <a:rPr lang="tr-TR" sz="2600" dirty="0"/>
              <a:t> böbrekler</a:t>
            </a:r>
          </a:p>
          <a:p>
            <a:pPr lvl="1">
              <a:lnSpc>
                <a:spcPct val="80000"/>
              </a:lnSpc>
            </a:pPr>
            <a:r>
              <a:rPr lang="tr-TR" sz="2600" dirty="0" err="1" smtClean="0"/>
              <a:t>Piyelonefrit</a:t>
            </a:r>
            <a:r>
              <a:rPr lang="tr-TR" sz="2600" dirty="0" smtClean="0"/>
              <a:t>, nefrit, ATN</a:t>
            </a:r>
            <a:endParaRPr lang="tr-TR" sz="2600" dirty="0"/>
          </a:p>
          <a:p>
            <a:pPr lvl="1">
              <a:lnSpc>
                <a:spcPct val="80000"/>
              </a:lnSpc>
            </a:pPr>
            <a:r>
              <a:rPr lang="tr-TR" sz="2600" dirty="0" err="1"/>
              <a:t>Vasküler</a:t>
            </a:r>
            <a:r>
              <a:rPr lang="tr-TR" sz="2600" dirty="0"/>
              <a:t> </a:t>
            </a:r>
            <a:r>
              <a:rPr lang="tr-TR" sz="2600" dirty="0" smtClean="0"/>
              <a:t>olaylar, Enfeksiyon</a:t>
            </a:r>
            <a:endParaRPr lang="tr-TR" sz="2600" dirty="0"/>
          </a:p>
          <a:p>
            <a:pPr lvl="1">
              <a:lnSpc>
                <a:spcPct val="80000"/>
              </a:lnSpc>
            </a:pPr>
            <a:r>
              <a:rPr lang="tr-TR" sz="2600" dirty="0" smtClean="0"/>
              <a:t>İlaçlar</a:t>
            </a:r>
            <a:endParaRPr lang="tr-TR" sz="2600" dirty="0"/>
          </a:p>
          <a:p>
            <a:pPr>
              <a:lnSpc>
                <a:spcPct val="80000"/>
              </a:lnSpc>
            </a:pPr>
            <a:endParaRPr lang="tr-TR" sz="3000" dirty="0" smtClean="0"/>
          </a:p>
          <a:p>
            <a:pPr>
              <a:lnSpc>
                <a:spcPct val="80000"/>
              </a:lnSpc>
            </a:pPr>
            <a:r>
              <a:rPr lang="tr-TR" sz="3000" b="1" dirty="0" err="1"/>
              <a:t>Postrenal</a:t>
            </a:r>
            <a:r>
              <a:rPr lang="tr-TR" sz="3000" b="1" dirty="0"/>
              <a:t> nedenler</a:t>
            </a:r>
          </a:p>
          <a:p>
            <a:pPr lvl="1">
              <a:lnSpc>
                <a:spcPct val="80000"/>
              </a:lnSpc>
            </a:pPr>
            <a:r>
              <a:rPr lang="tr-TR" sz="2600" dirty="0" err="1"/>
              <a:t>Nörojenik</a:t>
            </a:r>
            <a:r>
              <a:rPr lang="tr-TR" sz="2600" dirty="0"/>
              <a:t> </a:t>
            </a:r>
            <a:r>
              <a:rPr lang="tr-TR" sz="2600" dirty="0" smtClean="0"/>
              <a:t>mesane, </a:t>
            </a:r>
            <a:r>
              <a:rPr lang="tr-TR" sz="2600" dirty="0" err="1" smtClean="0"/>
              <a:t>Üretral</a:t>
            </a:r>
            <a:r>
              <a:rPr lang="tr-TR" sz="2600" dirty="0" smtClean="0"/>
              <a:t> </a:t>
            </a:r>
            <a:r>
              <a:rPr lang="tr-TR" sz="2600" dirty="0" err="1" smtClean="0"/>
              <a:t>striktür</a:t>
            </a:r>
            <a:r>
              <a:rPr lang="tr-TR" sz="2600" dirty="0" smtClean="0"/>
              <a:t>, PUV</a:t>
            </a:r>
            <a:endParaRPr lang="tr-TR" sz="2600" dirty="0"/>
          </a:p>
          <a:p>
            <a:pPr lvl="1">
              <a:lnSpc>
                <a:spcPct val="80000"/>
              </a:lnSpc>
            </a:pPr>
            <a:r>
              <a:rPr lang="tr-TR" sz="2600" dirty="0"/>
              <a:t>Dıştan </a:t>
            </a:r>
            <a:r>
              <a:rPr lang="tr-TR" sz="2600" dirty="0" smtClean="0"/>
              <a:t>bası, İlaçlar, Sistemik </a:t>
            </a:r>
            <a:r>
              <a:rPr lang="tr-TR" sz="2600" dirty="0" err="1"/>
              <a:t>kandidiazis</a:t>
            </a:r>
            <a:endParaRPr lang="tr-TR" sz="2600" dirty="0"/>
          </a:p>
          <a:p>
            <a:pPr>
              <a:lnSpc>
                <a:spcPct val="80000"/>
              </a:lnSpc>
            </a:pPr>
            <a:endParaRPr lang="tr-TR" sz="3000" dirty="0"/>
          </a:p>
          <a:p>
            <a:pPr>
              <a:lnSpc>
                <a:spcPct val="80000"/>
              </a:lnSpc>
            </a:pPr>
            <a:endParaRPr lang="tr-TR" sz="3000" dirty="0"/>
          </a:p>
          <a:p>
            <a:pPr>
              <a:lnSpc>
                <a:spcPct val="80000"/>
              </a:lnSpc>
            </a:pPr>
            <a:endParaRPr lang="tr-TR" sz="3000" dirty="0" smtClean="0"/>
          </a:p>
          <a:p>
            <a:pPr lvl="1">
              <a:lnSpc>
                <a:spcPct val="80000"/>
              </a:lnSpc>
            </a:pPr>
            <a:endParaRPr lang="tr-TR" sz="2600" dirty="0"/>
          </a:p>
          <a:p>
            <a:pPr lvl="1">
              <a:lnSpc>
                <a:spcPct val="80000"/>
              </a:lnSpc>
            </a:pPr>
            <a:endParaRPr lang="tr-TR" sz="2600" dirty="0" smtClean="0"/>
          </a:p>
          <a:p>
            <a:pPr lvl="1">
              <a:lnSpc>
                <a:spcPct val="80000"/>
              </a:lnSpc>
            </a:pPr>
            <a:endParaRPr lang="tr-TR" sz="2600" dirty="0" smtClean="0"/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8996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2"/>
                </a:solidFill>
              </a:rPr>
              <a:t>24 saattir İdrar </a:t>
            </a:r>
            <a:r>
              <a:rPr lang="tr-TR" sz="3600" dirty="0">
                <a:solidFill>
                  <a:schemeClr val="tx2"/>
                </a:solidFill>
              </a:rPr>
              <a:t>Ç</a:t>
            </a:r>
            <a:r>
              <a:rPr lang="tr-TR" sz="3600" dirty="0" smtClean="0">
                <a:solidFill>
                  <a:schemeClr val="tx2"/>
                </a:solidFill>
              </a:rPr>
              <a:t>ıkışı YOK-NEDEN!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4141076" y="3804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69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2015067"/>
            <a:ext cx="8229600" cy="411109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2600" dirty="0" smtClean="0"/>
              <a:t>Fizik muayene</a:t>
            </a:r>
          </a:p>
          <a:p>
            <a:pPr>
              <a:lnSpc>
                <a:spcPct val="80000"/>
              </a:lnSpc>
            </a:pPr>
            <a:r>
              <a:rPr lang="tr-TR" sz="2600" dirty="0" smtClean="0"/>
              <a:t>Laboratuvar incelemeleri</a:t>
            </a:r>
          </a:p>
          <a:p>
            <a:pPr>
              <a:lnSpc>
                <a:spcPct val="80000"/>
              </a:lnSpc>
            </a:pPr>
            <a:r>
              <a:rPr lang="tr-TR" sz="2600" dirty="0" smtClean="0"/>
              <a:t>Gerekirse radyolojik incelemeler</a:t>
            </a:r>
          </a:p>
          <a:p>
            <a:pPr>
              <a:lnSpc>
                <a:spcPct val="80000"/>
              </a:lnSpc>
            </a:pPr>
            <a:endParaRPr lang="tr-TR" sz="2600" dirty="0"/>
          </a:p>
          <a:p>
            <a:pPr>
              <a:lnSpc>
                <a:spcPct val="80000"/>
              </a:lnSpc>
            </a:pPr>
            <a:r>
              <a:rPr lang="tr-TR" sz="2600" dirty="0" smtClean="0"/>
              <a:t>TEDAVİ: Neden yönelik</a:t>
            </a:r>
          </a:p>
          <a:p>
            <a:pPr lvl="1">
              <a:lnSpc>
                <a:spcPct val="80000"/>
              </a:lnSpc>
            </a:pPr>
            <a:endParaRPr lang="tr-TR" sz="2600" dirty="0" smtClean="0"/>
          </a:p>
          <a:p>
            <a:pPr lvl="1">
              <a:lnSpc>
                <a:spcPct val="80000"/>
              </a:lnSpc>
            </a:pPr>
            <a:endParaRPr lang="tr-TR" sz="2600" dirty="0" smtClean="0"/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2"/>
                </a:solidFill>
              </a:rPr>
              <a:t>Yaklaşım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4141076" y="3804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3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2"/>
                </a:solidFill>
              </a:rPr>
              <a:t>48 saattir dışkı çıkışı YOK !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753348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2400" dirty="0" smtClean="0"/>
              <a:t>Term </a:t>
            </a:r>
            <a:r>
              <a:rPr lang="en-AU" sz="2400" dirty="0" err="1" smtClean="0"/>
              <a:t>yenidoğanların</a:t>
            </a:r>
            <a:r>
              <a:rPr lang="en-AU" sz="2400" dirty="0" smtClean="0"/>
              <a:t> %99’u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dirty="0"/>
              <a:t> </a:t>
            </a:r>
            <a:r>
              <a:rPr lang="en-AU" sz="2400" dirty="0" smtClean="0"/>
              <a:t>                                                              ilk </a:t>
            </a:r>
            <a:r>
              <a:rPr lang="en-AU" sz="2400" dirty="0"/>
              <a:t>24 </a:t>
            </a:r>
            <a:r>
              <a:rPr lang="en-AU" sz="2400" dirty="0" err="1"/>
              <a:t>saat</a:t>
            </a:r>
            <a:r>
              <a:rPr lang="en-AU" sz="2400" dirty="0"/>
              <a:t> </a:t>
            </a:r>
            <a:r>
              <a:rPr lang="en-AU" sz="2400" dirty="0" err="1"/>
              <a:t>içinde</a:t>
            </a:r>
            <a:r>
              <a:rPr lang="en-AU" sz="2400" dirty="0"/>
              <a:t> </a:t>
            </a:r>
            <a:r>
              <a:rPr lang="en-AU" sz="2400" dirty="0" err="1" smtClean="0"/>
              <a:t>dışkı</a:t>
            </a:r>
            <a:r>
              <a:rPr lang="en-AU" sz="2400" dirty="0"/>
              <a:t> </a:t>
            </a:r>
            <a:r>
              <a:rPr lang="en-AU" sz="2400" dirty="0" smtClean="0"/>
              <a:t>+</a:t>
            </a:r>
            <a:endParaRPr lang="en-AU" sz="2400" dirty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Pretermlerin</a:t>
            </a:r>
            <a:r>
              <a:rPr lang="en-AU" sz="2400" dirty="0" smtClean="0"/>
              <a:t> %76’sı</a:t>
            </a:r>
          </a:p>
          <a:p>
            <a:pPr>
              <a:lnSpc>
                <a:spcPct val="90000"/>
              </a:lnSpc>
            </a:pPr>
            <a:r>
              <a:rPr lang="en-AU" sz="2400" dirty="0" err="1" smtClean="0"/>
              <a:t>Pretermlerin</a:t>
            </a:r>
            <a:r>
              <a:rPr lang="en-AU" sz="2400" dirty="0" smtClean="0"/>
              <a:t> %99’u 48 </a:t>
            </a:r>
            <a:r>
              <a:rPr lang="en-AU" sz="2400" dirty="0" err="1" smtClean="0"/>
              <a:t>saat</a:t>
            </a:r>
            <a:r>
              <a:rPr lang="en-AU" sz="2400" dirty="0" smtClean="0"/>
              <a:t> </a:t>
            </a:r>
            <a:r>
              <a:rPr lang="en-AU" sz="2400" dirty="0" err="1" smtClean="0"/>
              <a:t>içinde</a:t>
            </a:r>
            <a:r>
              <a:rPr lang="en-AU" sz="2400" dirty="0" smtClean="0"/>
              <a:t> </a:t>
            </a:r>
            <a:r>
              <a:rPr lang="en-AU" sz="2400" dirty="0" err="1" smtClean="0"/>
              <a:t>dışkı</a:t>
            </a:r>
            <a:r>
              <a:rPr lang="en-AU" sz="2400" dirty="0" smtClean="0"/>
              <a:t> +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Doğumdan</a:t>
            </a:r>
            <a:r>
              <a:rPr lang="en-AU" sz="2400" dirty="0" smtClean="0"/>
              <a:t> </a:t>
            </a:r>
            <a:r>
              <a:rPr lang="en-AU" sz="2400" dirty="0" err="1" smtClean="0"/>
              <a:t>sonra</a:t>
            </a:r>
            <a:r>
              <a:rPr lang="en-AU" sz="2400" dirty="0" smtClean="0"/>
              <a:t> </a:t>
            </a:r>
            <a:r>
              <a:rPr lang="en-AU" sz="2400" dirty="0" err="1" smtClean="0"/>
              <a:t>dışkı</a:t>
            </a:r>
            <a:r>
              <a:rPr lang="en-AU" sz="2400" dirty="0" smtClean="0"/>
              <a:t> </a:t>
            </a:r>
            <a:r>
              <a:rPr lang="en-AU" sz="2400" dirty="0" err="1" smtClean="0"/>
              <a:t>çıkışı</a:t>
            </a:r>
            <a:r>
              <a:rPr lang="en-AU" sz="2400" dirty="0" smtClean="0"/>
              <a:t> </a:t>
            </a:r>
            <a:r>
              <a:rPr lang="en-AU" sz="2400" dirty="0" err="1" smtClean="0"/>
              <a:t>var</a:t>
            </a:r>
            <a:r>
              <a:rPr lang="en-AU" sz="2400" dirty="0" smtClean="0"/>
              <a:t> </a:t>
            </a:r>
            <a:r>
              <a:rPr lang="en-AU" sz="2400" dirty="0" err="1" smtClean="0"/>
              <a:t>mı</a:t>
            </a:r>
            <a:r>
              <a:rPr lang="en-AU" sz="2400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en-AU" sz="2400" dirty="0" err="1" smtClean="0"/>
              <a:t>Gebelik</a:t>
            </a:r>
            <a:r>
              <a:rPr lang="en-AU" sz="2400" dirty="0" smtClean="0"/>
              <a:t> </a:t>
            </a:r>
            <a:r>
              <a:rPr lang="en-AU" sz="2400" dirty="0" err="1" smtClean="0"/>
              <a:t>haftası</a:t>
            </a:r>
            <a:r>
              <a:rPr lang="en-AU" sz="2400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en-AU" sz="2400" dirty="0" err="1" smtClean="0"/>
              <a:t>Annenin</a:t>
            </a:r>
            <a:r>
              <a:rPr lang="en-AU" sz="2400" dirty="0" smtClean="0"/>
              <a:t> </a:t>
            </a:r>
            <a:r>
              <a:rPr lang="en-AU" sz="2400" dirty="0" err="1" smtClean="0"/>
              <a:t>ilaç</a:t>
            </a:r>
            <a:r>
              <a:rPr lang="en-AU" sz="2400" dirty="0" smtClean="0"/>
              <a:t> </a:t>
            </a:r>
            <a:r>
              <a:rPr lang="en-AU" sz="2400" dirty="0" err="1" smtClean="0"/>
              <a:t>kullanımı</a:t>
            </a:r>
            <a:r>
              <a:rPr lang="en-AU" sz="2400" dirty="0" smtClean="0"/>
              <a:t>? (</a:t>
            </a:r>
            <a:r>
              <a:rPr lang="en-AU" sz="2400" dirty="0" err="1" smtClean="0"/>
              <a:t>ağrı</a:t>
            </a:r>
            <a:r>
              <a:rPr lang="en-AU" sz="2400" dirty="0" smtClean="0"/>
              <a:t> </a:t>
            </a:r>
            <a:r>
              <a:rPr lang="en-AU" sz="2400" dirty="0" err="1" smtClean="0"/>
              <a:t>kesici</a:t>
            </a:r>
            <a:r>
              <a:rPr lang="en-AU" sz="2400" dirty="0" smtClean="0"/>
              <a:t> </a:t>
            </a:r>
            <a:r>
              <a:rPr lang="en-AU" sz="2400" dirty="0" err="1" smtClean="0"/>
              <a:t>narkotikler</a:t>
            </a:r>
            <a:r>
              <a:rPr lang="en-AU" sz="2400" dirty="0" smtClean="0"/>
              <a:t> </a:t>
            </a:r>
            <a:r>
              <a:rPr lang="en-AU" sz="2400" dirty="0" err="1" smtClean="0"/>
              <a:t>vb</a:t>
            </a:r>
            <a:r>
              <a:rPr lang="en-AU" sz="2400" dirty="0" smtClean="0"/>
              <a:t>)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4141076" y="3804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Sağ Ayraç 2"/>
          <p:cNvSpPr/>
          <p:nvPr/>
        </p:nvSpPr>
        <p:spPr>
          <a:xfrm>
            <a:off x="4301071" y="1845734"/>
            <a:ext cx="508000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45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/>
          <a:lstStyle/>
          <a:p>
            <a:r>
              <a:rPr lang="tr-TR" dirty="0" smtClean="0"/>
              <a:t>Olgu 1:</a:t>
            </a:r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457200" y="285728"/>
            <a:ext cx="7543824" cy="11430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200" dirty="0" smtClean="0"/>
              <a:t>Havale geçiren bebek</a:t>
            </a:r>
            <a:endParaRPr lang="tr-TR" sz="4200" dirty="0"/>
          </a:p>
        </p:txBody>
      </p:sp>
      <p:sp>
        <p:nvSpPr>
          <p:cNvPr id="9" name="8 Dikdörtgen"/>
          <p:cNvSpPr/>
          <p:nvPr/>
        </p:nvSpPr>
        <p:spPr>
          <a:xfrm>
            <a:off x="385762" y="2201778"/>
            <a:ext cx="7642622" cy="43235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sz="2200" dirty="0" smtClean="0"/>
              <a:t>2 günlük bebek, acil servise </a:t>
            </a:r>
            <a:r>
              <a:rPr lang="tr-TR" sz="2200" dirty="0" err="1" smtClean="0"/>
              <a:t>multifokal</a:t>
            </a:r>
            <a:r>
              <a:rPr lang="tr-TR" sz="2200" dirty="0" smtClean="0"/>
              <a:t> </a:t>
            </a:r>
            <a:r>
              <a:rPr lang="tr-TR" sz="2200" dirty="0" err="1" smtClean="0"/>
              <a:t>konvülsiyon</a:t>
            </a:r>
            <a:r>
              <a:rPr lang="tr-TR" sz="2200" dirty="0" smtClean="0"/>
              <a:t> geçirirken getiriliyor!</a:t>
            </a:r>
          </a:p>
          <a:p>
            <a:pPr>
              <a:buFont typeface="Arial" pitchFamily="34" charset="0"/>
              <a:buChar char="•"/>
            </a:pPr>
            <a:r>
              <a:rPr lang="tr-TR" sz="2200" dirty="0" smtClean="0"/>
              <a:t>İV </a:t>
            </a:r>
            <a:r>
              <a:rPr lang="tr-TR" sz="2200" dirty="0" err="1" smtClean="0"/>
              <a:t>Fenobarbital</a:t>
            </a:r>
            <a:r>
              <a:rPr lang="tr-TR" sz="2200" dirty="0" smtClean="0"/>
              <a:t> uygulanıyor, hava ve damar yolu açılıyor, laboratuvar tetkikler için kan alınıyor.</a:t>
            </a:r>
          </a:p>
          <a:p>
            <a:pPr>
              <a:buFont typeface="Arial" pitchFamily="34" charset="0"/>
              <a:buChar char="•"/>
            </a:pPr>
            <a:r>
              <a:rPr lang="tr-TR" sz="2200" dirty="0" smtClean="0"/>
              <a:t>Topuktan KŞ bakılıyor: 25 mg/dl</a:t>
            </a:r>
          </a:p>
          <a:p>
            <a:pPr>
              <a:buFont typeface="Arial" pitchFamily="34" charset="0"/>
              <a:buChar char="•"/>
            </a:pPr>
            <a:r>
              <a:rPr lang="tr-TR" sz="2200" dirty="0" smtClean="0"/>
              <a:t>DA: 4800 gr, anne doğumdan sonra ilk günü içinde taburcu edilmiş.</a:t>
            </a:r>
          </a:p>
          <a:p>
            <a:pPr>
              <a:buFont typeface="Arial" pitchFamily="34" charset="0"/>
              <a:buChar char="•"/>
            </a:pPr>
            <a:r>
              <a:rPr lang="tr-TR" sz="2200" dirty="0" smtClean="0"/>
              <a:t>Anneanne tip II DM, Anne 95 kg ve gebelikte 16 kg almış, “zararlı” olduğunu duyduğu için OGTT yaptırmamış.</a:t>
            </a:r>
          </a:p>
          <a:p>
            <a:pPr>
              <a:buFont typeface="Arial" pitchFamily="34" charset="0"/>
              <a:buChar char="•"/>
            </a:pPr>
            <a:r>
              <a:rPr lang="tr-TR" sz="2200" dirty="0" smtClean="0"/>
              <a:t>Hastanede ve evde anne emzirmeye çalışmış, bebek pek emmemiş, çok ağlamış, arada irkilmeleri, titremeleri olmuş ama “gelen-giden” çok olduğu için üzerinde pek duramamışlar.</a:t>
            </a:r>
            <a:endParaRPr lang="tr-TR" sz="2200" dirty="0"/>
          </a:p>
          <a:p>
            <a:pPr>
              <a:buFont typeface="Arial" pitchFamily="34" charset="0"/>
              <a:buChar char="•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6833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2"/>
                </a:solidFill>
              </a:rPr>
              <a:t>48 saattir dışkı çıkışı YOK-NEDEN!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7"/>
            <a:ext cx="6584776" cy="500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2400" dirty="0" err="1" smtClean="0"/>
              <a:t>Kabızlık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Anorektal</a:t>
            </a:r>
            <a:r>
              <a:rPr lang="en-AU" sz="2400" dirty="0" smtClean="0"/>
              <a:t> </a:t>
            </a:r>
            <a:r>
              <a:rPr lang="en-AU" sz="2400" dirty="0" err="1" smtClean="0"/>
              <a:t>anomaliler</a:t>
            </a:r>
            <a:r>
              <a:rPr lang="en-AU" sz="2400" dirty="0" smtClean="0"/>
              <a:t> (anal </a:t>
            </a:r>
            <a:r>
              <a:rPr lang="en-AU" sz="2400" dirty="0" err="1" smtClean="0"/>
              <a:t>atrezi</a:t>
            </a:r>
            <a:r>
              <a:rPr lang="en-AU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AU" sz="2400" dirty="0" err="1" smtClean="0"/>
              <a:t>Barsak</a:t>
            </a:r>
            <a:r>
              <a:rPr lang="en-AU" sz="2400" dirty="0" smtClean="0"/>
              <a:t> </a:t>
            </a:r>
            <a:r>
              <a:rPr lang="en-AU" sz="2400" dirty="0" err="1" smtClean="0"/>
              <a:t>obstrüksiyonu</a:t>
            </a:r>
            <a:endParaRPr lang="en-AU" sz="2400" dirty="0"/>
          </a:p>
          <a:p>
            <a:pPr lvl="1">
              <a:lnSpc>
                <a:spcPct val="90000"/>
              </a:lnSpc>
            </a:pPr>
            <a:r>
              <a:rPr lang="en-AU" sz="1800" dirty="0" err="1" smtClean="0"/>
              <a:t>Mekonyum</a:t>
            </a:r>
            <a:r>
              <a:rPr lang="en-AU" sz="1800" dirty="0" smtClean="0"/>
              <a:t> </a:t>
            </a:r>
            <a:r>
              <a:rPr lang="en-AU" sz="1800" dirty="0" err="1"/>
              <a:t>tıkacı</a:t>
            </a:r>
            <a:r>
              <a:rPr lang="en-AU" sz="1800" dirty="0"/>
              <a:t>, </a:t>
            </a:r>
            <a:r>
              <a:rPr lang="en-AU" sz="1800" dirty="0" err="1"/>
              <a:t>mekonyum</a:t>
            </a:r>
            <a:r>
              <a:rPr lang="en-AU" sz="1800" dirty="0"/>
              <a:t> </a:t>
            </a:r>
            <a:r>
              <a:rPr lang="en-AU" sz="1800" dirty="0" err="1"/>
              <a:t>ileusu</a:t>
            </a:r>
            <a:r>
              <a:rPr lang="en-AU" sz="1800" dirty="0"/>
              <a:t>, </a:t>
            </a:r>
            <a:r>
              <a:rPr lang="en-AU" sz="1800" dirty="0" err="1"/>
              <a:t>Hirschprung</a:t>
            </a:r>
            <a:r>
              <a:rPr lang="en-AU" sz="1800" dirty="0"/>
              <a:t> </a:t>
            </a:r>
            <a:r>
              <a:rPr lang="en-AU" sz="1800" dirty="0" err="1"/>
              <a:t>hastalığı</a:t>
            </a:r>
            <a:r>
              <a:rPr lang="en-AU" sz="1800" dirty="0"/>
              <a:t>, duodenal/</a:t>
            </a:r>
            <a:r>
              <a:rPr lang="en-AU" sz="1800" dirty="0" err="1"/>
              <a:t>jejunal</a:t>
            </a:r>
            <a:r>
              <a:rPr lang="en-AU" sz="1800" dirty="0"/>
              <a:t>/</a:t>
            </a:r>
            <a:r>
              <a:rPr lang="en-AU" sz="1800" dirty="0" err="1"/>
              <a:t>ileal</a:t>
            </a:r>
            <a:r>
              <a:rPr lang="en-AU" sz="1800" dirty="0"/>
              <a:t> </a:t>
            </a:r>
            <a:r>
              <a:rPr lang="en-AU" sz="1800" dirty="0" err="1"/>
              <a:t>atrezi</a:t>
            </a:r>
            <a:r>
              <a:rPr lang="en-AU" sz="1800" dirty="0"/>
              <a:t>, </a:t>
            </a:r>
            <a:r>
              <a:rPr lang="en-AU" sz="1800" dirty="0" err="1"/>
              <a:t>yapışıklıklar</a:t>
            </a:r>
            <a:r>
              <a:rPr lang="en-AU" sz="1800" dirty="0"/>
              <a:t>, </a:t>
            </a:r>
            <a:r>
              <a:rPr lang="en-AU" sz="1800" dirty="0" err="1"/>
              <a:t>boğulmuş</a:t>
            </a:r>
            <a:r>
              <a:rPr lang="en-AU" sz="1800" dirty="0"/>
              <a:t> </a:t>
            </a:r>
            <a:r>
              <a:rPr lang="en-AU" sz="1800" dirty="0" err="1"/>
              <a:t>fıtık</a:t>
            </a:r>
            <a:r>
              <a:rPr lang="en-AU" sz="1800" dirty="0"/>
              <a:t>, </a:t>
            </a:r>
            <a:r>
              <a:rPr lang="en-AU" sz="1800" dirty="0" err="1"/>
              <a:t>malrotasyon</a:t>
            </a:r>
            <a:r>
              <a:rPr lang="en-AU" sz="1800" dirty="0"/>
              <a:t>, </a:t>
            </a:r>
            <a:r>
              <a:rPr lang="en-AU" sz="1800" dirty="0" err="1"/>
              <a:t>intussussepsiyon</a:t>
            </a:r>
            <a:r>
              <a:rPr lang="en-AU" sz="1800" dirty="0"/>
              <a:t>, </a:t>
            </a:r>
            <a:r>
              <a:rPr lang="en-AU" sz="1800" dirty="0" err="1"/>
              <a:t>küçük</a:t>
            </a:r>
            <a:r>
              <a:rPr lang="en-AU" sz="1800" dirty="0"/>
              <a:t> sol </a:t>
            </a:r>
            <a:r>
              <a:rPr lang="en-AU" sz="1800" dirty="0" err="1"/>
              <a:t>kolon</a:t>
            </a:r>
            <a:r>
              <a:rPr lang="en-AU" sz="1800" dirty="0"/>
              <a:t> </a:t>
            </a:r>
            <a:r>
              <a:rPr lang="en-AU" sz="1800" dirty="0" err="1" smtClean="0"/>
              <a:t>sendromu</a:t>
            </a:r>
            <a:endParaRPr lang="en-AU" sz="1800" dirty="0" smtClean="0"/>
          </a:p>
          <a:p>
            <a:pPr>
              <a:lnSpc>
                <a:spcPct val="90000"/>
              </a:lnSpc>
            </a:pPr>
            <a:r>
              <a:rPr lang="en-AU" sz="2400" dirty="0" smtClean="0"/>
              <a:t>Sepsis, NEK, </a:t>
            </a:r>
            <a:r>
              <a:rPr lang="en-AU" sz="2400" dirty="0" err="1" smtClean="0"/>
              <a:t>pnömoni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Hipopotasemi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Annenin</a:t>
            </a:r>
            <a:r>
              <a:rPr lang="en-AU" sz="2400" dirty="0" smtClean="0"/>
              <a:t> Mg </a:t>
            </a:r>
            <a:r>
              <a:rPr lang="en-AU" sz="2400" dirty="0" err="1" smtClean="0"/>
              <a:t>kullanımı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Hipotiroidi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Narkotik</a:t>
            </a:r>
            <a:r>
              <a:rPr lang="en-AU" sz="2400" dirty="0" smtClean="0"/>
              <a:t> </a:t>
            </a:r>
            <a:r>
              <a:rPr lang="en-AU" sz="2400" dirty="0" err="1" smtClean="0"/>
              <a:t>analjezik</a:t>
            </a:r>
            <a:r>
              <a:rPr lang="en-AU" sz="2400" dirty="0" smtClean="0"/>
              <a:t> </a:t>
            </a:r>
            <a:r>
              <a:rPr lang="en-AU" sz="2400" dirty="0" err="1" smtClean="0"/>
              <a:t>tedavisi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Prematürite</a:t>
            </a:r>
            <a:r>
              <a:rPr lang="en-AU" sz="2400" dirty="0" smtClean="0"/>
              <a:t> </a:t>
            </a: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 lvl="1">
              <a:lnSpc>
                <a:spcPct val="90000"/>
              </a:lnSpc>
            </a:pPr>
            <a:endParaRPr lang="en-AU" sz="20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4141076" y="3804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27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dirty="0"/>
              <a:t>Fizik muayene</a:t>
            </a:r>
          </a:p>
          <a:p>
            <a:pPr>
              <a:lnSpc>
                <a:spcPct val="80000"/>
              </a:lnSpc>
            </a:pPr>
            <a:r>
              <a:rPr lang="tr-TR" dirty="0"/>
              <a:t>Laboratuvar incelemeleri</a:t>
            </a:r>
          </a:p>
          <a:p>
            <a:pPr>
              <a:lnSpc>
                <a:spcPct val="80000"/>
              </a:lnSpc>
            </a:pPr>
            <a:r>
              <a:rPr lang="tr-TR" dirty="0"/>
              <a:t>R</a:t>
            </a:r>
            <a:r>
              <a:rPr lang="tr-TR" dirty="0" smtClean="0"/>
              <a:t>adyolojik </a:t>
            </a:r>
            <a:r>
              <a:rPr lang="tr-TR" dirty="0"/>
              <a:t>incelemeler</a:t>
            </a:r>
          </a:p>
          <a:p>
            <a:pPr>
              <a:lnSpc>
                <a:spcPct val="80000"/>
              </a:lnSpc>
            </a:pPr>
            <a:endParaRPr lang="tr-TR" dirty="0"/>
          </a:p>
          <a:p>
            <a:pPr>
              <a:lnSpc>
                <a:spcPct val="80000"/>
              </a:lnSpc>
            </a:pPr>
            <a:r>
              <a:rPr lang="tr-TR" dirty="0"/>
              <a:t>TEDAVİ: Neden yönelik</a:t>
            </a:r>
          </a:p>
          <a:p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2"/>
                </a:solidFill>
              </a:rPr>
              <a:t>YAKLAŞIM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4141076" y="3804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325821" y="285728"/>
            <a:ext cx="7675203" cy="11430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Döküntü ile Başvuran Bebek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3" y="1700808"/>
            <a:ext cx="7362663" cy="4114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AU" sz="2400" dirty="0" smtClean="0"/>
              <a:t>Olgu-5:</a:t>
            </a:r>
          </a:p>
          <a:p>
            <a:pPr marL="0" indent="0">
              <a:lnSpc>
                <a:spcPct val="90000"/>
              </a:lnSpc>
              <a:buNone/>
            </a:pP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smtClean="0"/>
              <a:t>7 </a:t>
            </a:r>
            <a:r>
              <a:rPr lang="en-AU" sz="2400" dirty="0" err="1" smtClean="0"/>
              <a:t>günlük</a:t>
            </a:r>
            <a:r>
              <a:rPr lang="en-AU" sz="2400" dirty="0" smtClean="0"/>
              <a:t> </a:t>
            </a:r>
            <a:r>
              <a:rPr lang="en-AU" sz="2400" dirty="0" err="1" smtClean="0"/>
              <a:t>bebek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smtClean="0"/>
              <a:t>2 </a:t>
            </a:r>
            <a:r>
              <a:rPr lang="en-AU" sz="2400" dirty="0" err="1" smtClean="0"/>
              <a:t>gündür</a:t>
            </a:r>
            <a:r>
              <a:rPr lang="en-AU" sz="2400" dirty="0" smtClean="0"/>
              <a:t> </a:t>
            </a:r>
            <a:r>
              <a:rPr lang="en-AU" sz="2400" dirty="0" err="1" smtClean="0"/>
              <a:t>vücudunda</a:t>
            </a:r>
            <a:r>
              <a:rPr lang="en-AU" sz="2400" dirty="0" smtClean="0"/>
              <a:t> </a:t>
            </a:r>
            <a:r>
              <a:rPr lang="en-AU" sz="2400" dirty="0" err="1" smtClean="0"/>
              <a:t>kırmızı</a:t>
            </a:r>
            <a:r>
              <a:rPr lang="en-AU" sz="2400" dirty="0" smtClean="0"/>
              <a:t> </a:t>
            </a:r>
            <a:r>
              <a:rPr lang="en-AU" sz="2400" dirty="0" err="1" smtClean="0"/>
              <a:t>döküntüler</a:t>
            </a:r>
            <a:r>
              <a:rPr lang="en-AU" sz="2400" dirty="0" smtClean="0"/>
              <a:t>  </a:t>
            </a:r>
          </a:p>
          <a:p>
            <a:pPr>
              <a:lnSpc>
                <a:spcPct val="90000"/>
              </a:lnSpc>
            </a:pPr>
            <a:r>
              <a:rPr lang="en-AU" sz="2400" dirty="0" err="1" smtClean="0"/>
              <a:t>Öyküsünde</a:t>
            </a:r>
            <a:r>
              <a:rPr lang="en-AU" sz="2400" dirty="0" smtClean="0"/>
              <a:t> </a:t>
            </a:r>
            <a:r>
              <a:rPr lang="en-AU" sz="2400" dirty="0" err="1" smtClean="0"/>
              <a:t>gebelik</a:t>
            </a:r>
            <a:r>
              <a:rPr lang="en-AU" sz="2400" dirty="0" smtClean="0"/>
              <a:t> </a:t>
            </a:r>
            <a:r>
              <a:rPr lang="en-AU" sz="2400" dirty="0" err="1" smtClean="0"/>
              <a:t>ve</a:t>
            </a:r>
            <a:r>
              <a:rPr lang="en-AU" sz="2400" dirty="0" smtClean="0"/>
              <a:t> </a:t>
            </a:r>
            <a:r>
              <a:rPr lang="en-AU" sz="2400" dirty="0" err="1" smtClean="0"/>
              <a:t>doğum</a:t>
            </a:r>
            <a:r>
              <a:rPr lang="en-AU" sz="2400" dirty="0" smtClean="0"/>
              <a:t> </a:t>
            </a:r>
            <a:r>
              <a:rPr lang="en-AU" sz="2400" dirty="0" err="1" smtClean="0"/>
              <a:t>sürecine</a:t>
            </a:r>
            <a:r>
              <a:rPr lang="en-AU" sz="2400" dirty="0" smtClean="0"/>
              <a:t> ait </a:t>
            </a:r>
            <a:r>
              <a:rPr lang="en-AU" sz="2400" dirty="0" err="1" smtClean="0"/>
              <a:t>özellik</a:t>
            </a:r>
            <a:r>
              <a:rPr lang="en-AU" sz="2400" dirty="0" smtClean="0"/>
              <a:t> yok</a:t>
            </a:r>
          </a:p>
          <a:p>
            <a:pPr>
              <a:lnSpc>
                <a:spcPct val="90000"/>
              </a:lnSpc>
            </a:pPr>
            <a:r>
              <a:rPr lang="en-AU" sz="2400" dirty="0" err="1" smtClean="0"/>
              <a:t>Döküntü</a:t>
            </a:r>
            <a:r>
              <a:rPr lang="en-AU" sz="2400" dirty="0" smtClean="0"/>
              <a:t> </a:t>
            </a:r>
            <a:r>
              <a:rPr lang="en-AU" sz="2400" dirty="0" err="1" smtClean="0"/>
              <a:t>dışında</a:t>
            </a:r>
            <a:r>
              <a:rPr lang="en-AU" sz="2400" dirty="0" smtClean="0"/>
              <a:t> </a:t>
            </a:r>
            <a:r>
              <a:rPr lang="en-AU" sz="2400" dirty="0" err="1" smtClean="0"/>
              <a:t>ek</a:t>
            </a:r>
            <a:r>
              <a:rPr lang="en-AU" sz="2400" dirty="0" smtClean="0"/>
              <a:t> </a:t>
            </a:r>
            <a:r>
              <a:rPr lang="en-AU" sz="2400" dirty="0" err="1" smtClean="0"/>
              <a:t>bulgusu</a:t>
            </a:r>
            <a:r>
              <a:rPr lang="en-AU" sz="2400" dirty="0" smtClean="0"/>
              <a:t> yok</a:t>
            </a:r>
          </a:p>
          <a:p>
            <a:pPr>
              <a:lnSpc>
                <a:spcPct val="90000"/>
              </a:lnSpc>
            </a:pPr>
            <a:r>
              <a:rPr lang="en-AU" sz="2400" dirty="0" smtClean="0"/>
              <a:t>Banyo </a:t>
            </a:r>
            <a:r>
              <a:rPr lang="en-AU" sz="2400" dirty="0" err="1" smtClean="0"/>
              <a:t>yaptırmamışlar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Akrabaları</a:t>
            </a:r>
            <a:r>
              <a:rPr lang="en-AU" sz="2400" dirty="0" smtClean="0"/>
              <a:t> ‘</a:t>
            </a:r>
            <a:r>
              <a:rPr lang="en-AU" sz="2400" dirty="0" err="1" smtClean="0"/>
              <a:t>bepanten</a:t>
            </a:r>
            <a:r>
              <a:rPr lang="en-AU" sz="2400" dirty="0" smtClean="0"/>
              <a:t>’ </a:t>
            </a:r>
            <a:r>
              <a:rPr lang="en-AU" sz="2400" dirty="0" err="1" smtClean="0"/>
              <a:t>sürelim</a:t>
            </a:r>
            <a:r>
              <a:rPr lang="en-AU" sz="2400" dirty="0" smtClean="0"/>
              <a:t> </a:t>
            </a:r>
            <a:r>
              <a:rPr lang="en-AU" sz="2400" dirty="0" err="1" smtClean="0"/>
              <a:t>dedikleri</a:t>
            </a:r>
            <a:r>
              <a:rPr lang="en-AU" sz="2400" dirty="0" smtClean="0"/>
              <a:t> </a:t>
            </a:r>
            <a:r>
              <a:rPr lang="en-AU" sz="2400" dirty="0" err="1" smtClean="0"/>
              <a:t>için</a:t>
            </a:r>
            <a:r>
              <a:rPr lang="en-AU" sz="2400" dirty="0" smtClean="0"/>
              <a:t> </a:t>
            </a:r>
            <a:r>
              <a:rPr lang="en-AU" sz="2400" dirty="0" err="1" smtClean="0"/>
              <a:t>sürmüşler</a:t>
            </a: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Muayenesinde</a:t>
            </a:r>
            <a:r>
              <a:rPr lang="en-AU" sz="2400" dirty="0" smtClean="0"/>
              <a:t> </a:t>
            </a:r>
            <a:r>
              <a:rPr lang="en-AU" sz="2400" dirty="0" err="1" smtClean="0"/>
              <a:t>aktif</a:t>
            </a:r>
            <a:r>
              <a:rPr lang="en-AU" sz="2400" dirty="0" smtClean="0"/>
              <a:t>, </a:t>
            </a:r>
            <a:r>
              <a:rPr lang="en-AU" sz="2400" dirty="0" err="1" smtClean="0"/>
              <a:t>canlı</a:t>
            </a:r>
            <a:r>
              <a:rPr lang="en-AU" sz="2400" dirty="0" smtClean="0"/>
              <a:t>, </a:t>
            </a:r>
            <a:r>
              <a:rPr lang="en-AU" sz="2400" dirty="0" err="1" smtClean="0"/>
              <a:t>nörolojik</a:t>
            </a:r>
            <a:r>
              <a:rPr lang="en-AU" sz="2400" dirty="0" smtClean="0"/>
              <a:t> </a:t>
            </a:r>
            <a:r>
              <a:rPr lang="en-AU" sz="2400" dirty="0" err="1" smtClean="0"/>
              <a:t>olarak</a:t>
            </a:r>
            <a:r>
              <a:rPr lang="en-AU" sz="2400" dirty="0" smtClean="0"/>
              <a:t> </a:t>
            </a:r>
            <a:r>
              <a:rPr lang="en-AU" sz="2400" dirty="0" err="1" smtClean="0"/>
              <a:t>intakt</a:t>
            </a:r>
            <a:r>
              <a:rPr lang="en-AU" sz="2400" dirty="0" smtClean="0"/>
              <a:t>, </a:t>
            </a:r>
            <a:r>
              <a:rPr lang="en-AU" sz="2400" dirty="0" err="1" smtClean="0"/>
              <a:t>vücudunda</a:t>
            </a:r>
            <a:r>
              <a:rPr lang="en-AU" sz="2400" dirty="0" smtClean="0"/>
              <a:t> </a:t>
            </a:r>
            <a:r>
              <a:rPr lang="en-AU" sz="2400" dirty="0" err="1" smtClean="0"/>
              <a:t>ortası</a:t>
            </a:r>
            <a:r>
              <a:rPr lang="en-AU" sz="2400" dirty="0" smtClean="0"/>
              <a:t> sarı </a:t>
            </a:r>
            <a:r>
              <a:rPr lang="en-AU" sz="2400" dirty="0" err="1" smtClean="0"/>
              <a:t>etrafı</a:t>
            </a:r>
            <a:r>
              <a:rPr lang="en-AU" sz="2400" dirty="0" smtClean="0"/>
              <a:t> </a:t>
            </a:r>
            <a:r>
              <a:rPr lang="en-AU" sz="2400" dirty="0" err="1" smtClean="0"/>
              <a:t>kırmızı</a:t>
            </a:r>
            <a:r>
              <a:rPr lang="en-AU" sz="2400" dirty="0" smtClean="0"/>
              <a:t>  </a:t>
            </a:r>
            <a:r>
              <a:rPr lang="en-AU" sz="2400" dirty="0" err="1" smtClean="0"/>
              <a:t>yaygın</a:t>
            </a:r>
            <a:r>
              <a:rPr lang="en-AU" sz="2400" dirty="0" smtClean="0"/>
              <a:t> </a:t>
            </a:r>
            <a:r>
              <a:rPr lang="en-AU" sz="2400" dirty="0" err="1" smtClean="0"/>
              <a:t>papüler</a:t>
            </a:r>
            <a:r>
              <a:rPr lang="en-AU" sz="2400" dirty="0" smtClean="0"/>
              <a:t> </a:t>
            </a:r>
            <a:r>
              <a:rPr lang="en-AU" sz="2400" dirty="0" err="1" smtClean="0"/>
              <a:t>lezyonlar</a:t>
            </a:r>
            <a:r>
              <a:rPr lang="en-AU" sz="2400" dirty="0" smtClean="0"/>
              <a:t>, </a:t>
            </a:r>
            <a:r>
              <a:rPr lang="en-AU" sz="2400" dirty="0" err="1" smtClean="0"/>
              <a:t>diğer</a:t>
            </a:r>
            <a:r>
              <a:rPr lang="en-AU" sz="2400" dirty="0" smtClean="0"/>
              <a:t> </a:t>
            </a:r>
            <a:r>
              <a:rPr lang="en-AU" sz="2400" dirty="0" err="1" smtClean="0"/>
              <a:t>sistemler</a:t>
            </a:r>
            <a:r>
              <a:rPr lang="en-AU" sz="2400" dirty="0" smtClean="0"/>
              <a:t> </a:t>
            </a:r>
            <a:r>
              <a:rPr lang="en-AU" sz="2400" dirty="0" err="1" smtClean="0"/>
              <a:t>doğal</a:t>
            </a: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4141076" y="3804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29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                      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597710" cy="4292600"/>
          </a:xfrm>
          <a:prstGeom prst="rect">
            <a:avLst/>
          </a:prstGeom>
        </p:spPr>
      </p:pic>
      <p:sp>
        <p:nvSpPr>
          <p:cNvPr id="5" name="7 Yuvarlatılmış Dikdörtgen"/>
          <p:cNvSpPr/>
          <p:nvPr/>
        </p:nvSpPr>
        <p:spPr>
          <a:xfrm>
            <a:off x="325821" y="285728"/>
            <a:ext cx="7675203" cy="11430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>
                <a:solidFill>
                  <a:schemeClr val="bg1"/>
                </a:solidFill>
              </a:rPr>
              <a:t>Yenidoğanda</a:t>
            </a:r>
            <a:r>
              <a:rPr lang="tr-TR" sz="3600" dirty="0" smtClean="0">
                <a:solidFill>
                  <a:schemeClr val="bg1"/>
                </a:solidFill>
              </a:rPr>
              <a:t> Döküntü?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6" name="7 Yuvarlatılmış Dikdörtgen"/>
          <p:cNvSpPr/>
          <p:nvPr/>
        </p:nvSpPr>
        <p:spPr>
          <a:xfrm>
            <a:off x="5092864" y="2114527"/>
            <a:ext cx="3424603" cy="7337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Tanı: </a:t>
            </a:r>
            <a:r>
              <a:rPr lang="tr-TR" sz="2400" dirty="0" err="1" smtClean="0">
                <a:solidFill>
                  <a:schemeClr val="bg1"/>
                </a:solidFill>
              </a:rPr>
              <a:t>Eritema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toksikum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92864" y="3048000"/>
            <a:ext cx="3763269" cy="326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2400" dirty="0" smtClean="0"/>
              <a:t>İlk 48 </a:t>
            </a:r>
            <a:r>
              <a:rPr lang="en-AU" sz="2400" dirty="0" err="1" smtClean="0"/>
              <a:t>saatte</a:t>
            </a:r>
            <a:r>
              <a:rPr lang="en-AU" sz="2400" dirty="0" smtClean="0"/>
              <a:t> </a:t>
            </a:r>
            <a:r>
              <a:rPr lang="en-AU" sz="2400" dirty="0" err="1" smtClean="0"/>
              <a:t>ortaya</a:t>
            </a:r>
            <a:r>
              <a:rPr lang="en-AU" sz="2400" dirty="0" smtClean="0"/>
              <a:t> </a:t>
            </a:r>
            <a:r>
              <a:rPr lang="en-AU" sz="2400" dirty="0" err="1" smtClean="0"/>
              <a:t>çıkar</a:t>
            </a:r>
            <a:r>
              <a:rPr lang="en-AU" sz="2400" dirty="0" smtClean="0"/>
              <a:t> </a:t>
            </a:r>
            <a:r>
              <a:rPr lang="en-AU" sz="2400" dirty="0" err="1" smtClean="0"/>
              <a:t>ve</a:t>
            </a:r>
            <a:r>
              <a:rPr lang="en-AU" sz="2400" dirty="0" smtClean="0"/>
              <a:t> </a:t>
            </a:r>
            <a:r>
              <a:rPr lang="en-AU" sz="2400" dirty="0" err="1" smtClean="0"/>
              <a:t>yaşamın</a:t>
            </a:r>
            <a:r>
              <a:rPr lang="en-AU" sz="2400" dirty="0" smtClean="0"/>
              <a:t> 2. </a:t>
            </a:r>
            <a:r>
              <a:rPr lang="en-AU" sz="2400" dirty="0" err="1" smtClean="0"/>
              <a:t>haftasına</a:t>
            </a:r>
            <a:r>
              <a:rPr lang="en-AU" sz="2400" dirty="0" smtClean="0"/>
              <a:t> </a:t>
            </a:r>
            <a:r>
              <a:rPr lang="en-AU" sz="2400" dirty="0" err="1" smtClean="0"/>
              <a:t>kadar</a:t>
            </a:r>
            <a:r>
              <a:rPr lang="en-AU" sz="2400" dirty="0" smtClean="0"/>
              <a:t> da </a:t>
            </a:r>
            <a:r>
              <a:rPr lang="en-AU" sz="2400" dirty="0" err="1" smtClean="0"/>
              <a:t>görülebilir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Tedavi</a:t>
            </a:r>
            <a:r>
              <a:rPr lang="en-AU" sz="2400" dirty="0" smtClean="0"/>
              <a:t> </a:t>
            </a:r>
            <a:r>
              <a:rPr lang="en-AU" sz="2400" dirty="0" err="1" smtClean="0"/>
              <a:t>gerektirmez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63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325821" y="285728"/>
            <a:ext cx="7675203" cy="11430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>
                <a:solidFill>
                  <a:schemeClr val="bg1"/>
                </a:solidFill>
              </a:rPr>
              <a:t>Yenidoğanda</a:t>
            </a:r>
            <a:r>
              <a:rPr lang="tr-TR" sz="3600" dirty="0" smtClean="0">
                <a:solidFill>
                  <a:schemeClr val="bg1"/>
                </a:solidFill>
              </a:rPr>
              <a:t> Döküntü ve Cilt Lezyonları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2400" dirty="0" err="1" smtClean="0"/>
              <a:t>Selim</a:t>
            </a:r>
            <a:r>
              <a:rPr lang="en-AU" sz="2400" dirty="0" smtClean="0"/>
              <a:t> </a:t>
            </a:r>
            <a:r>
              <a:rPr lang="en-AU" sz="2400" dirty="0" err="1" smtClean="0"/>
              <a:t>cilt</a:t>
            </a:r>
            <a:r>
              <a:rPr lang="en-AU" sz="2400" dirty="0" smtClean="0"/>
              <a:t> </a:t>
            </a:r>
            <a:r>
              <a:rPr lang="en-AU" sz="2400" dirty="0" err="1" smtClean="0"/>
              <a:t>lezyonları</a:t>
            </a:r>
            <a:r>
              <a:rPr lang="en-AU" sz="2400" dirty="0" smtClean="0"/>
              <a:t>/</a:t>
            </a:r>
            <a:r>
              <a:rPr lang="en-AU" sz="2400" dirty="0" err="1" smtClean="0"/>
              <a:t>döküntüler</a:t>
            </a:r>
            <a:r>
              <a:rPr lang="en-AU" sz="2400" dirty="0" smtClean="0"/>
              <a:t> </a:t>
            </a:r>
            <a:r>
              <a:rPr lang="en-AU" sz="2400" dirty="0" err="1" smtClean="0"/>
              <a:t>sık</a:t>
            </a:r>
            <a:r>
              <a:rPr lang="en-AU" sz="2400" dirty="0" smtClean="0"/>
              <a:t> </a:t>
            </a:r>
            <a:r>
              <a:rPr lang="en-AU" sz="2400" dirty="0" err="1"/>
              <a:t>görülmektedir</a:t>
            </a: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/>
              <a:t>G</a:t>
            </a:r>
            <a:r>
              <a:rPr lang="en-AU" sz="2400" dirty="0" err="1" smtClean="0"/>
              <a:t>enellikle</a:t>
            </a:r>
            <a:r>
              <a:rPr lang="en-AU" sz="2400" dirty="0" smtClean="0"/>
              <a:t> </a:t>
            </a:r>
            <a:r>
              <a:rPr lang="en-AU" sz="2400" dirty="0" err="1" smtClean="0"/>
              <a:t>inceleme</a:t>
            </a:r>
            <a:r>
              <a:rPr lang="en-AU" sz="2400" dirty="0" smtClean="0"/>
              <a:t> </a:t>
            </a:r>
            <a:r>
              <a:rPr lang="en-AU" sz="2400" dirty="0" err="1" smtClean="0"/>
              <a:t>gerekmez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Tedavi</a:t>
            </a:r>
            <a:r>
              <a:rPr lang="en-AU" sz="2400" dirty="0" smtClean="0"/>
              <a:t> </a:t>
            </a:r>
            <a:r>
              <a:rPr lang="en-AU" sz="2400" dirty="0" err="1" smtClean="0"/>
              <a:t>veya</a:t>
            </a:r>
            <a:r>
              <a:rPr lang="en-AU" sz="2400" dirty="0" smtClean="0"/>
              <a:t> </a:t>
            </a:r>
            <a:r>
              <a:rPr lang="en-AU" sz="2400" dirty="0" err="1" smtClean="0"/>
              <a:t>müdahale</a:t>
            </a:r>
            <a:r>
              <a:rPr lang="en-AU" sz="2400" dirty="0" smtClean="0"/>
              <a:t> </a:t>
            </a:r>
            <a:r>
              <a:rPr lang="en-AU" sz="2400" dirty="0" err="1" smtClean="0"/>
              <a:t>gerektirmezler</a:t>
            </a: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4141076" y="3804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8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4141076" y="3804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17" y="1417638"/>
            <a:ext cx="3286860" cy="2684023"/>
          </a:xfrm>
          <a:prstGeom prst="rect">
            <a:avLst/>
          </a:prstGeom>
        </p:spPr>
      </p:pic>
      <p:sp>
        <p:nvSpPr>
          <p:cNvPr id="11" name="7 Yuvarlatılmış Dikdörtgen"/>
          <p:cNvSpPr/>
          <p:nvPr/>
        </p:nvSpPr>
        <p:spPr>
          <a:xfrm>
            <a:off x="294917" y="683863"/>
            <a:ext cx="4739688" cy="7337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Geçici </a:t>
            </a:r>
            <a:r>
              <a:rPr lang="tr-TR" sz="2400" dirty="0" err="1" smtClean="0">
                <a:solidFill>
                  <a:schemeClr val="bg1"/>
                </a:solidFill>
              </a:rPr>
              <a:t>neonatal</a:t>
            </a:r>
            <a:r>
              <a:rPr lang="tr-TR" sz="2400" dirty="0" smtClean="0">
                <a:solidFill>
                  <a:schemeClr val="bg1"/>
                </a:solidFill>
              </a:rPr>
              <a:t> püstüler </a:t>
            </a:r>
            <a:r>
              <a:rPr lang="tr-TR" sz="2400" dirty="0" err="1" smtClean="0">
                <a:solidFill>
                  <a:schemeClr val="bg1"/>
                </a:solidFill>
              </a:rPr>
              <a:t>melanozis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62285" y="1544084"/>
            <a:ext cx="2444531" cy="173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2000" dirty="0" smtClean="0"/>
              <a:t>-48 </a:t>
            </a:r>
            <a:r>
              <a:rPr lang="en-AU" sz="2000" dirty="0" err="1" smtClean="0"/>
              <a:t>saatte</a:t>
            </a:r>
            <a:r>
              <a:rPr lang="en-AU" sz="2000" dirty="0" smtClean="0"/>
              <a:t> </a:t>
            </a:r>
            <a:r>
              <a:rPr lang="en-AU" sz="2000" dirty="0" err="1" smtClean="0"/>
              <a:t>kaybolur</a:t>
            </a:r>
            <a:endParaRPr lang="en-AU" sz="2000" dirty="0" smtClean="0"/>
          </a:p>
          <a:p>
            <a:pPr>
              <a:lnSpc>
                <a:spcPct val="90000"/>
              </a:lnSpc>
            </a:pPr>
            <a:r>
              <a:rPr lang="en-AU" sz="2000" dirty="0" smtClean="0"/>
              <a:t>-</a:t>
            </a:r>
            <a:r>
              <a:rPr lang="en-AU" sz="2000" dirty="0" err="1" smtClean="0"/>
              <a:t>Hiperpigmente</a:t>
            </a:r>
            <a:r>
              <a:rPr lang="en-AU" sz="2000" dirty="0" smtClean="0"/>
              <a:t> </a:t>
            </a:r>
            <a:r>
              <a:rPr lang="en-AU" sz="2000" dirty="0" err="1" smtClean="0"/>
              <a:t>skar</a:t>
            </a:r>
            <a:r>
              <a:rPr lang="en-AU" sz="2000" dirty="0" smtClean="0"/>
              <a:t> </a:t>
            </a:r>
            <a:r>
              <a:rPr lang="en-AU" sz="2000" dirty="0" err="1" smtClean="0"/>
              <a:t>bırakabilir</a:t>
            </a:r>
            <a:endParaRPr lang="en-AU" sz="2000" dirty="0" smtClean="0"/>
          </a:p>
          <a:p>
            <a:pPr>
              <a:lnSpc>
                <a:spcPct val="90000"/>
              </a:lnSpc>
            </a:pPr>
            <a:endParaRPr lang="en-AU" sz="2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878" y="2796395"/>
            <a:ext cx="3817898" cy="2863422"/>
          </a:xfrm>
          <a:prstGeom prst="rect">
            <a:avLst/>
          </a:prstGeom>
        </p:spPr>
      </p:pic>
      <p:pic>
        <p:nvPicPr>
          <p:cNvPr id="13" name="Content Placeholder 3" descr="Pustular melanosis.bmp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917" y="4228106"/>
            <a:ext cx="4030890" cy="2518827"/>
          </a:xfrm>
        </p:spPr>
      </p:pic>
    </p:spTree>
    <p:extLst>
      <p:ext uri="{BB962C8B-B14F-4D97-AF65-F5344CB8AC3E}">
        <p14:creationId xmlns:p14="http://schemas.microsoft.com/office/powerpoint/2010/main" val="2675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7667"/>
          </a:xfrm>
        </p:spPr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sz="2600" dirty="0" smtClean="0"/>
          </a:p>
          <a:p>
            <a:endParaRPr lang="tr-TR" sz="2600" dirty="0"/>
          </a:p>
          <a:p>
            <a:r>
              <a:rPr lang="tr-TR" sz="2600" dirty="0" smtClean="0"/>
              <a:t>Omurganın alt ve kalçalarda görülen </a:t>
            </a:r>
            <a:r>
              <a:rPr lang="tr-TR" sz="2600" dirty="0" err="1" smtClean="0"/>
              <a:t>mav</a:t>
            </a:r>
            <a:r>
              <a:rPr lang="tr-TR" sz="2600" dirty="0" smtClean="0"/>
              <a:t>-siyah </a:t>
            </a:r>
            <a:r>
              <a:rPr lang="tr-TR" sz="2600" dirty="0" err="1" smtClean="0"/>
              <a:t>maküler</a:t>
            </a:r>
            <a:r>
              <a:rPr lang="tr-TR" sz="2600" dirty="0" smtClean="0"/>
              <a:t> </a:t>
            </a:r>
          </a:p>
          <a:p>
            <a:pPr marL="0" indent="0">
              <a:buNone/>
            </a:pPr>
            <a:r>
              <a:rPr lang="tr-TR" sz="2600" dirty="0" smtClean="0"/>
              <a:t>renk değişikliği</a:t>
            </a:r>
          </a:p>
          <a:p>
            <a:r>
              <a:rPr lang="tr-TR" sz="2600" dirty="0" smtClean="0"/>
              <a:t>Siyah ırkta ve Asyalılarda sıktır</a:t>
            </a:r>
          </a:p>
          <a:p>
            <a:r>
              <a:rPr lang="tr-TR" sz="2600" dirty="0" smtClean="0"/>
              <a:t>Genellikle yıllar içinde solar</a:t>
            </a:r>
            <a:endParaRPr lang="tr-TR" sz="2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601" y="1417639"/>
            <a:ext cx="3988509" cy="3408362"/>
          </a:xfrm>
          <a:prstGeom prst="rect">
            <a:avLst/>
          </a:prstGeom>
        </p:spPr>
      </p:pic>
      <p:sp>
        <p:nvSpPr>
          <p:cNvPr id="6" name="7 Yuvarlatılmış Dikdörtgen"/>
          <p:cNvSpPr/>
          <p:nvPr/>
        </p:nvSpPr>
        <p:spPr>
          <a:xfrm>
            <a:off x="294917" y="683863"/>
            <a:ext cx="4739688" cy="7337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chemeClr val="bg1"/>
                </a:solidFill>
              </a:rPr>
              <a:t>Mongol</a:t>
            </a:r>
            <a:r>
              <a:rPr lang="tr-TR" sz="2400" dirty="0" smtClean="0">
                <a:solidFill>
                  <a:schemeClr val="bg1"/>
                </a:solidFill>
              </a:rPr>
              <a:t> Lekesi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7667"/>
          </a:xfrm>
        </p:spPr>
        <p:txBody>
          <a:bodyPr>
            <a:normAutofit/>
          </a:bodyPr>
          <a:lstStyle/>
          <a:p>
            <a:pPr lvl="8"/>
            <a:r>
              <a:rPr lang="tr-TR" sz="2400" dirty="0" smtClean="0"/>
              <a:t>Burun ve yanaklarda çıkan </a:t>
            </a:r>
          </a:p>
          <a:p>
            <a:pPr lvl="8"/>
            <a:r>
              <a:rPr lang="tr-TR" sz="2400" dirty="0" smtClean="0"/>
              <a:t>sarı </a:t>
            </a:r>
            <a:r>
              <a:rPr lang="tr-TR" sz="2400" dirty="0" err="1" smtClean="0"/>
              <a:t>papiller</a:t>
            </a:r>
            <a:endParaRPr lang="tr-TR" sz="2400" dirty="0" smtClean="0"/>
          </a:p>
          <a:p>
            <a:pPr lvl="8"/>
            <a:r>
              <a:rPr lang="tr-TR" sz="2400" dirty="0" smtClean="0"/>
              <a:t>Yağ bezlerinin büyümesi (</a:t>
            </a:r>
            <a:r>
              <a:rPr lang="tr-TR" sz="2400" dirty="0" err="1" smtClean="0"/>
              <a:t>maternal</a:t>
            </a:r>
            <a:r>
              <a:rPr lang="tr-TR" sz="2400" dirty="0" smtClean="0"/>
              <a:t> veya </a:t>
            </a:r>
            <a:r>
              <a:rPr lang="tr-TR" sz="2400" dirty="0" err="1" smtClean="0"/>
              <a:t>endojen</a:t>
            </a:r>
            <a:r>
              <a:rPr lang="tr-TR" sz="2400" dirty="0" smtClean="0"/>
              <a:t> </a:t>
            </a:r>
            <a:r>
              <a:rPr lang="tr-TR" sz="2400" dirty="0" err="1" smtClean="0"/>
              <a:t>androjenik</a:t>
            </a:r>
            <a:r>
              <a:rPr lang="tr-TR" sz="2400" dirty="0" smtClean="0"/>
              <a:t> uyarı ile)</a:t>
            </a:r>
          </a:p>
          <a:p>
            <a:pPr lvl="8"/>
            <a:r>
              <a:rPr lang="tr-TR" sz="2400" dirty="0" smtClean="0"/>
              <a:t>4-6 ayda düzelir</a:t>
            </a:r>
            <a:endParaRPr lang="tr-TR" sz="2400" dirty="0"/>
          </a:p>
        </p:txBody>
      </p:sp>
      <p:sp>
        <p:nvSpPr>
          <p:cNvPr id="6" name="7 Yuvarlatılmış Dikdörtgen"/>
          <p:cNvSpPr/>
          <p:nvPr/>
        </p:nvSpPr>
        <p:spPr>
          <a:xfrm>
            <a:off x="294917" y="683863"/>
            <a:ext cx="4739688" cy="7337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chemeClr val="bg1"/>
                </a:solidFill>
              </a:rPr>
              <a:t>Sebase</a:t>
            </a:r>
            <a:r>
              <a:rPr lang="tr-TR" sz="2400" dirty="0" smtClean="0">
                <a:solidFill>
                  <a:schemeClr val="bg1"/>
                </a:solidFill>
              </a:rPr>
              <a:t> Bez </a:t>
            </a:r>
            <a:r>
              <a:rPr lang="tr-TR" sz="2400" dirty="0" err="1">
                <a:solidFill>
                  <a:schemeClr val="bg1"/>
                </a:solidFill>
              </a:rPr>
              <a:t>H</a:t>
            </a:r>
            <a:r>
              <a:rPr lang="tr-TR" sz="2400" dirty="0" err="1" smtClean="0">
                <a:solidFill>
                  <a:schemeClr val="bg1"/>
                </a:solidFill>
              </a:rPr>
              <a:t>iperplazisi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7" name="Picture 5" descr="This is an infant with mili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8" y="1600199"/>
            <a:ext cx="4090816" cy="39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5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7667"/>
          </a:xfrm>
        </p:spPr>
        <p:txBody>
          <a:bodyPr>
            <a:normAutofit/>
          </a:bodyPr>
          <a:lstStyle/>
          <a:p>
            <a:pPr marL="0" marR="0" lvl="8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 smtClean="0"/>
              <a:t>Yüz, çene ve alında görülen ufak inci tanesi </a:t>
            </a:r>
          </a:p>
          <a:p>
            <a:pPr marL="0" marR="0" lvl="8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 smtClean="0"/>
              <a:t>gibi beyaz-sarı </a:t>
            </a:r>
            <a:r>
              <a:rPr lang="tr-TR" sz="2400" dirty="0" err="1" smtClean="0"/>
              <a:t>pistüller</a:t>
            </a:r>
            <a:r>
              <a:rPr lang="tr-TR" sz="2400" dirty="0" smtClean="0"/>
              <a:t> </a:t>
            </a:r>
          </a:p>
          <a:p>
            <a:pPr marL="0" marR="0" lvl="8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400" dirty="0" smtClean="0"/>
          </a:p>
          <a:p>
            <a:pPr marL="0" marR="0" lvl="8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 err="1" smtClean="0"/>
              <a:t>Sebase</a:t>
            </a:r>
            <a:r>
              <a:rPr lang="tr-TR" sz="2400" dirty="0" smtClean="0"/>
              <a:t> </a:t>
            </a:r>
            <a:r>
              <a:rPr lang="tr-TR" sz="2400" dirty="0" err="1" smtClean="0"/>
              <a:t>retansiyon</a:t>
            </a:r>
            <a:r>
              <a:rPr lang="tr-TR" sz="2400" dirty="0" smtClean="0"/>
              <a:t> kistleri</a:t>
            </a:r>
          </a:p>
          <a:p>
            <a:pPr marL="0" marR="0" lvl="8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400" dirty="0" smtClean="0"/>
          </a:p>
          <a:p>
            <a:pPr marL="0" marR="0" lvl="8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 smtClean="0"/>
              <a:t>1 ayda kaybolur</a:t>
            </a:r>
          </a:p>
        </p:txBody>
      </p:sp>
      <p:sp>
        <p:nvSpPr>
          <p:cNvPr id="6" name="7 Yuvarlatılmış Dikdörtgen"/>
          <p:cNvSpPr/>
          <p:nvPr/>
        </p:nvSpPr>
        <p:spPr>
          <a:xfrm>
            <a:off x="294917" y="683863"/>
            <a:ext cx="4739688" cy="7337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chemeClr val="bg1"/>
                </a:solidFill>
              </a:rPr>
              <a:t>Milia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8" name="Picture 4" descr="http://s3.hubimg.com/u/1576434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7" y="2230438"/>
            <a:ext cx="4180776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2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tr-TR" dirty="0" err="1" smtClean="0"/>
              <a:t>Maternal</a:t>
            </a:r>
            <a:r>
              <a:rPr lang="tr-TR" dirty="0" smtClean="0"/>
              <a:t> ve </a:t>
            </a:r>
            <a:r>
              <a:rPr lang="tr-TR" dirty="0" err="1" smtClean="0"/>
              <a:t>endojen</a:t>
            </a:r>
            <a:r>
              <a:rPr lang="tr-TR" dirty="0" smtClean="0"/>
              <a:t> </a:t>
            </a:r>
            <a:r>
              <a:rPr lang="tr-TR" dirty="0" err="1" smtClean="0"/>
              <a:t>androjenlerin</a:t>
            </a:r>
            <a:r>
              <a:rPr lang="tr-TR" dirty="0" smtClean="0"/>
              <a:t> etkisi</a:t>
            </a:r>
          </a:p>
          <a:p>
            <a:pPr lvl="8"/>
            <a:r>
              <a:rPr lang="tr-TR" dirty="0" smtClean="0"/>
              <a:t>1-3 ayda geçer</a:t>
            </a:r>
          </a:p>
          <a:p>
            <a:pPr lvl="8"/>
            <a:r>
              <a:rPr lang="tr-TR" dirty="0" smtClean="0"/>
              <a:t>Tedavi gerekmez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17" y="1600200"/>
            <a:ext cx="3962400" cy="3225800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079" y="3584965"/>
            <a:ext cx="4678027" cy="3285067"/>
          </a:xfrm>
          <a:prstGeom prst="rect">
            <a:avLst/>
          </a:prstGeom>
        </p:spPr>
      </p:pic>
      <p:sp>
        <p:nvSpPr>
          <p:cNvPr id="7" name="7 Yuvarlatılmış Dikdörtgen"/>
          <p:cNvSpPr/>
          <p:nvPr/>
        </p:nvSpPr>
        <p:spPr>
          <a:xfrm>
            <a:off x="294917" y="683863"/>
            <a:ext cx="4739688" cy="7337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chemeClr val="bg1"/>
                </a:solidFill>
              </a:rPr>
              <a:t>Neonatal</a:t>
            </a:r>
            <a:r>
              <a:rPr lang="tr-TR" sz="2400" dirty="0" smtClean="0">
                <a:solidFill>
                  <a:schemeClr val="bg1"/>
                </a:solidFill>
              </a:rPr>
              <a:t> Akne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9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323528" y="1672389"/>
            <a:ext cx="8003232" cy="4410366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2 cc/kg %10 </a:t>
            </a:r>
            <a:r>
              <a:rPr lang="tr-TR" dirty="0" err="1" smtClean="0"/>
              <a:t>Dextroz</a:t>
            </a:r>
            <a:r>
              <a:rPr lang="tr-TR" dirty="0" smtClean="0"/>
              <a:t> İV </a:t>
            </a:r>
            <a:r>
              <a:rPr lang="tr-TR" dirty="0" err="1" smtClean="0"/>
              <a:t>puşe</a:t>
            </a:r>
            <a:r>
              <a:rPr lang="tr-TR" dirty="0" smtClean="0"/>
              <a:t> ediliyor ve İV sıvısındaki </a:t>
            </a:r>
            <a:r>
              <a:rPr lang="tr-TR" dirty="0" err="1" smtClean="0"/>
              <a:t>glukoz</a:t>
            </a:r>
            <a:r>
              <a:rPr lang="tr-TR" dirty="0" smtClean="0"/>
              <a:t> </a:t>
            </a:r>
            <a:r>
              <a:rPr lang="tr-TR" dirty="0" err="1" smtClean="0"/>
              <a:t>infüzyon</a:t>
            </a:r>
            <a:r>
              <a:rPr lang="tr-TR" dirty="0" smtClean="0"/>
              <a:t> hızı 6 mg/kg/</a:t>
            </a:r>
            <a:r>
              <a:rPr lang="tr-TR" dirty="0" err="1" smtClean="0"/>
              <a:t>dk</a:t>
            </a:r>
            <a:r>
              <a:rPr lang="tr-TR" dirty="0" smtClean="0"/>
              <a:t> olarak ayarlanıyor. 1 saat sonraki KŞ: 52 mg/dl</a:t>
            </a:r>
          </a:p>
          <a:p>
            <a:r>
              <a:rPr lang="tr-TR" dirty="0" err="1" smtClean="0"/>
              <a:t>Lab</a:t>
            </a:r>
            <a:r>
              <a:rPr lang="tr-TR" dirty="0" smtClean="0"/>
              <a:t> sonuçları:</a:t>
            </a:r>
          </a:p>
          <a:p>
            <a:pPr lvl="1"/>
            <a:r>
              <a:rPr lang="tr-TR" dirty="0" smtClean="0"/>
              <a:t>KŞ: 20 mg/dl</a:t>
            </a:r>
          </a:p>
          <a:p>
            <a:pPr lvl="1"/>
            <a:r>
              <a:rPr lang="tr-TR" dirty="0" err="1" smtClean="0"/>
              <a:t>Ca</a:t>
            </a:r>
            <a:r>
              <a:rPr lang="tr-TR" dirty="0" smtClean="0"/>
              <a:t>: 6.8 mg/dl</a:t>
            </a:r>
          </a:p>
          <a:p>
            <a:pPr lvl="1"/>
            <a:r>
              <a:rPr lang="tr-TR" dirty="0" smtClean="0"/>
              <a:t>TKS, diğer biyokimyasal göstergeler: Normal</a:t>
            </a:r>
          </a:p>
          <a:p>
            <a:pPr lvl="1"/>
            <a:r>
              <a:rPr lang="tr-TR" dirty="0" smtClean="0"/>
              <a:t>Kan gazları: Hafif </a:t>
            </a:r>
            <a:r>
              <a:rPr lang="tr-TR" dirty="0" err="1" smtClean="0"/>
              <a:t>metabolik</a:t>
            </a:r>
            <a:r>
              <a:rPr lang="tr-TR" dirty="0" smtClean="0"/>
              <a:t> </a:t>
            </a:r>
            <a:r>
              <a:rPr lang="tr-TR" dirty="0" err="1" smtClean="0"/>
              <a:t>asidoz</a:t>
            </a:r>
            <a:endParaRPr lang="tr-TR" dirty="0" smtClean="0"/>
          </a:p>
          <a:p>
            <a:r>
              <a:rPr lang="tr-TR" dirty="0" err="1" smtClean="0"/>
              <a:t>Ca-Gluconate</a:t>
            </a:r>
            <a:r>
              <a:rPr lang="tr-TR" dirty="0" smtClean="0"/>
              <a:t> (%10): 1 cc/kg (100 mg/kg) İV </a:t>
            </a:r>
            <a:r>
              <a:rPr lang="tr-TR" dirty="0" err="1" smtClean="0"/>
              <a:t>puşe</a:t>
            </a:r>
            <a:r>
              <a:rPr lang="tr-TR" dirty="0" smtClean="0"/>
              <a:t> ediliyor ve 300 mg/kg/gün idame tedaviye başlanıyor.</a:t>
            </a:r>
          </a:p>
          <a:p>
            <a:r>
              <a:rPr lang="tr-TR" dirty="0" smtClean="0"/>
              <a:t>Bebek </a:t>
            </a:r>
            <a:r>
              <a:rPr lang="tr-TR" dirty="0" err="1" smtClean="0"/>
              <a:t>Yenidoğan</a:t>
            </a:r>
            <a:r>
              <a:rPr lang="tr-TR" dirty="0" smtClean="0"/>
              <a:t> Servisi’ne yatırılıyor.</a:t>
            </a:r>
          </a:p>
          <a:p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Havale geçiren bebek</a:t>
            </a:r>
          </a:p>
        </p:txBody>
      </p:sp>
    </p:spTree>
    <p:extLst>
      <p:ext uri="{BB962C8B-B14F-4D97-AF65-F5344CB8AC3E}">
        <p14:creationId xmlns:p14="http://schemas.microsoft.com/office/powerpoint/2010/main" val="16178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şlık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517388"/>
            <a:ext cx="4038600" cy="4608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dirty="0" smtClean="0"/>
              <a:t>- Ense, alın ortası, göz kapağında görülen, genelde ilk yaş içinde solan, </a:t>
            </a:r>
            <a:r>
              <a:rPr lang="tr-TR" sz="2200" dirty="0" err="1" smtClean="0"/>
              <a:t>dilate</a:t>
            </a:r>
            <a:r>
              <a:rPr lang="tr-TR" sz="2200" dirty="0" smtClean="0"/>
              <a:t> </a:t>
            </a:r>
            <a:r>
              <a:rPr lang="tr-TR" sz="2200" dirty="0" err="1" smtClean="0"/>
              <a:t>yüzeyel</a:t>
            </a:r>
            <a:r>
              <a:rPr lang="tr-TR" sz="2200" dirty="0" smtClean="0"/>
              <a:t> </a:t>
            </a:r>
            <a:r>
              <a:rPr lang="tr-TR" sz="2200" dirty="0" err="1" smtClean="0"/>
              <a:t>kapillerlerin</a:t>
            </a:r>
            <a:r>
              <a:rPr lang="tr-TR" sz="2200" dirty="0" smtClean="0"/>
              <a:t> oluşturduğu pembe </a:t>
            </a:r>
            <a:r>
              <a:rPr lang="tr-TR" sz="2200" dirty="0" err="1" smtClean="0"/>
              <a:t>maküller</a:t>
            </a:r>
            <a:endParaRPr lang="tr-TR" sz="2200" dirty="0" smtClean="0"/>
          </a:p>
          <a:p>
            <a:pPr marL="0" indent="0">
              <a:buNone/>
            </a:pPr>
            <a:r>
              <a:rPr lang="tr-TR" sz="2200" dirty="0" smtClean="0"/>
              <a:t>- %60 </a:t>
            </a:r>
            <a:r>
              <a:rPr lang="tr-TR" sz="2200" dirty="0" err="1" smtClean="0"/>
              <a:t>YD’da</a:t>
            </a:r>
            <a:r>
              <a:rPr lang="tr-TR" sz="2200" dirty="0" smtClean="0"/>
              <a:t> +</a:t>
            </a:r>
          </a:p>
          <a:p>
            <a:pPr marL="0" indent="0">
              <a:buNone/>
            </a:pPr>
            <a:r>
              <a:rPr lang="tr-TR" sz="2200" dirty="0" smtClean="0"/>
              <a:t>- İlk 1 yılda kaybolur</a:t>
            </a:r>
            <a:endParaRPr lang="tr-TR" sz="2200" dirty="0"/>
          </a:p>
        </p:txBody>
      </p:sp>
      <p:pic>
        <p:nvPicPr>
          <p:cNvPr id="9" name="Content Placeholder 3" descr="storkbit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918" y="1517388"/>
            <a:ext cx="4353282" cy="4352925"/>
          </a:xfrm>
          <a:prstGeom prst="rect">
            <a:avLst/>
          </a:prstGeom>
        </p:spPr>
      </p:pic>
      <p:sp>
        <p:nvSpPr>
          <p:cNvPr id="10" name="7 Yuvarlatılmış Dikdörtgen"/>
          <p:cNvSpPr/>
          <p:nvPr/>
        </p:nvSpPr>
        <p:spPr>
          <a:xfrm>
            <a:off x="294917" y="683863"/>
            <a:ext cx="5767216" cy="7337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Somon Lekesi/Leylek Isırığı/Melek Öpücüğü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277" y="3711388"/>
            <a:ext cx="3762388" cy="3136648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951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" name="Content Placeholder 3" descr="iloveyou_0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32" y="2595912"/>
            <a:ext cx="4388268" cy="3860075"/>
          </a:xfrm>
        </p:spPr>
      </p:pic>
      <p:sp>
        <p:nvSpPr>
          <p:cNvPr id="13" name="İçerik Yer Tutucusu 12"/>
          <p:cNvSpPr>
            <a:spLocks noGrp="1"/>
          </p:cNvSpPr>
          <p:nvPr>
            <p:ph sz="half" idx="4294967295"/>
          </p:nvPr>
        </p:nvSpPr>
        <p:spPr>
          <a:xfrm>
            <a:off x="653143" y="1517650"/>
            <a:ext cx="7713091" cy="4608513"/>
          </a:xfrm>
        </p:spPr>
        <p:txBody>
          <a:bodyPr>
            <a:normAutofit/>
          </a:bodyPr>
          <a:lstStyle/>
          <a:p>
            <a:pPr>
              <a:buFont typeface="Arial" charset="-94"/>
              <a:buChar char="•"/>
            </a:pPr>
            <a:r>
              <a:rPr lang="tr-TR" sz="2200" dirty="0" err="1" smtClean="0"/>
              <a:t>Kapiller</a:t>
            </a:r>
            <a:r>
              <a:rPr lang="tr-TR" sz="2200" dirty="0" smtClean="0"/>
              <a:t> veya </a:t>
            </a:r>
            <a:r>
              <a:rPr lang="tr-TR" sz="2200" dirty="0" err="1" smtClean="0"/>
              <a:t>kavernöz</a:t>
            </a:r>
            <a:r>
              <a:rPr lang="tr-TR" sz="2200" dirty="0" smtClean="0"/>
              <a:t> damarların </a:t>
            </a:r>
            <a:r>
              <a:rPr lang="tr-TR" sz="2200" dirty="0" err="1" smtClean="0"/>
              <a:t>proliferasyonudur</a:t>
            </a:r>
            <a:r>
              <a:rPr lang="tr-TR" sz="2200" dirty="0" smtClean="0"/>
              <a:t>.</a:t>
            </a:r>
          </a:p>
          <a:p>
            <a:pPr>
              <a:buFont typeface="Arial" charset="-94"/>
              <a:buChar char="•"/>
            </a:pPr>
            <a:r>
              <a:rPr lang="tr-TR" sz="2200" dirty="0" smtClean="0"/>
              <a:t>Hayati organları etkilemediği sürece iyi huyludur, genellikle tedavi gerektirmez</a:t>
            </a:r>
          </a:p>
          <a:p>
            <a:pPr>
              <a:buFont typeface="Arial" charset="-94"/>
              <a:buChar char="•"/>
            </a:pPr>
            <a:r>
              <a:rPr lang="tr-TR" sz="2200" dirty="0" smtClean="0"/>
              <a:t>Beta </a:t>
            </a:r>
            <a:r>
              <a:rPr lang="tr-TR" sz="2200" dirty="0" err="1" smtClean="0"/>
              <a:t>bloker</a:t>
            </a:r>
            <a:r>
              <a:rPr lang="tr-TR" sz="2200" dirty="0" smtClean="0"/>
              <a:t> kullanımı</a:t>
            </a:r>
            <a:endParaRPr lang="tr-TR" sz="2200" dirty="0"/>
          </a:p>
        </p:txBody>
      </p:sp>
      <p:sp>
        <p:nvSpPr>
          <p:cNvPr id="10" name="7 Yuvarlatılmış Dikdörtgen"/>
          <p:cNvSpPr/>
          <p:nvPr/>
        </p:nvSpPr>
        <p:spPr>
          <a:xfrm>
            <a:off x="294917" y="683863"/>
            <a:ext cx="5767216" cy="7337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chemeClr val="bg1"/>
                </a:solidFill>
              </a:rPr>
              <a:t>Hemanjiom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457200" y="1620078"/>
            <a:ext cx="8229600" cy="5237922"/>
          </a:xfrm>
        </p:spPr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2900" dirty="0" smtClean="0"/>
          </a:p>
          <a:p>
            <a:r>
              <a:rPr lang="tr-TR" sz="2900" dirty="0" smtClean="0"/>
              <a:t>Geçici, kırmızı-mavi dalgalanma</a:t>
            </a:r>
          </a:p>
          <a:p>
            <a:r>
              <a:rPr lang="tr-TR" sz="2900" dirty="0" err="1" smtClean="0"/>
              <a:t>Vasküler</a:t>
            </a:r>
            <a:r>
              <a:rPr lang="tr-TR" sz="2900" dirty="0" smtClean="0"/>
              <a:t> konstrüksiyon-</a:t>
            </a:r>
            <a:r>
              <a:rPr lang="tr-TR" sz="2900" dirty="0" err="1" smtClean="0"/>
              <a:t>dilatasyona</a:t>
            </a:r>
            <a:r>
              <a:rPr lang="tr-TR" sz="2900" dirty="0" smtClean="0"/>
              <a:t> bağlı</a:t>
            </a:r>
          </a:p>
          <a:p>
            <a:r>
              <a:rPr lang="tr-TR" sz="2900" dirty="0" smtClean="0"/>
              <a:t>Soğukta olabilir, ısınma ile düzelir</a:t>
            </a:r>
          </a:p>
          <a:p>
            <a:r>
              <a:rPr lang="tr-TR" sz="2900" dirty="0" smtClean="0"/>
              <a:t>İlk 6 ay olabilir</a:t>
            </a:r>
          </a:p>
          <a:p>
            <a:r>
              <a:rPr lang="tr-TR" sz="2900" dirty="0" smtClean="0"/>
              <a:t>Diğer klinik bulgulara dikkat edilmeli</a:t>
            </a:r>
          </a:p>
          <a:p>
            <a:endParaRPr lang="tr-TR" dirty="0"/>
          </a:p>
        </p:txBody>
      </p:sp>
      <p:sp>
        <p:nvSpPr>
          <p:cNvPr id="10" name="7 Yuvarlatılmış Dikdörtgen"/>
          <p:cNvSpPr/>
          <p:nvPr/>
        </p:nvSpPr>
        <p:spPr>
          <a:xfrm>
            <a:off x="294917" y="683863"/>
            <a:ext cx="4563954" cy="7337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chemeClr val="bg1"/>
                </a:solidFill>
              </a:rPr>
              <a:t>Kutis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Marmaratus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1" name="Content Placeholder 3" descr="cutis_marmorata_3_0605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2330" y="1600201"/>
            <a:ext cx="6113929" cy="32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457200" y="1620078"/>
            <a:ext cx="8229600" cy="523792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sz="2000" dirty="0" err="1" smtClean="0"/>
              <a:t>Stafilokoksik</a:t>
            </a:r>
            <a:r>
              <a:rPr lang="tr-TR" sz="2000" dirty="0" smtClean="0"/>
              <a:t> </a:t>
            </a:r>
            <a:r>
              <a:rPr lang="tr-TR" sz="2000" dirty="0" err="1" smtClean="0"/>
              <a:t>eksfolyatif</a:t>
            </a:r>
            <a:r>
              <a:rPr lang="tr-TR" sz="2000" dirty="0" smtClean="0"/>
              <a:t> toksinlerin yol açtığı şiddetli bir enfeksiyon</a:t>
            </a:r>
          </a:p>
          <a:p>
            <a:r>
              <a:rPr lang="tr-TR" sz="2000" dirty="0" smtClean="0"/>
              <a:t>Genelde yüzde başlayan </a:t>
            </a:r>
            <a:r>
              <a:rPr lang="tr-TR" sz="2000" dirty="0" err="1" smtClean="0"/>
              <a:t>eritem</a:t>
            </a:r>
            <a:r>
              <a:rPr lang="tr-TR" sz="2000" dirty="0" smtClean="0"/>
              <a:t>, daha aşağıya iner, kıvrım yerlerinde yoğundur</a:t>
            </a:r>
          </a:p>
          <a:p>
            <a:r>
              <a:rPr lang="tr-TR" sz="2000" dirty="0" smtClean="0"/>
              <a:t>Lezyonlar kolaylıkla soyulan </a:t>
            </a:r>
            <a:r>
              <a:rPr lang="tr-TR" sz="2000" dirty="0" err="1" smtClean="0"/>
              <a:t>büllere</a:t>
            </a:r>
            <a:r>
              <a:rPr lang="tr-TR" sz="2000" dirty="0" smtClean="0"/>
              <a:t> dönüşür</a:t>
            </a:r>
          </a:p>
          <a:p>
            <a:r>
              <a:rPr lang="tr-TR" sz="2000" dirty="0" smtClean="0"/>
              <a:t>Erken tanı, erken AB tedavisi</a:t>
            </a:r>
            <a:endParaRPr lang="tr-TR" sz="2000" dirty="0"/>
          </a:p>
        </p:txBody>
      </p:sp>
      <p:sp>
        <p:nvSpPr>
          <p:cNvPr id="10" name="7 Yuvarlatılmış Dikdörtgen"/>
          <p:cNvSpPr/>
          <p:nvPr/>
        </p:nvSpPr>
        <p:spPr>
          <a:xfrm>
            <a:off x="294916" y="683863"/>
            <a:ext cx="6053331" cy="7337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chemeClr val="bg1"/>
                </a:solidFill>
              </a:rPr>
              <a:t>Stafilokoksik</a:t>
            </a:r>
            <a:r>
              <a:rPr lang="tr-TR" sz="2400" dirty="0" smtClean="0">
                <a:solidFill>
                  <a:schemeClr val="bg1"/>
                </a:solidFill>
              </a:rPr>
              <a:t> Haşlanmış Deri Sendromu (SSSS)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16" y="1485777"/>
            <a:ext cx="4146453" cy="310049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69" y="1485777"/>
            <a:ext cx="4390939" cy="3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5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İçerik Yer Tutucusu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4833256" y="1600200"/>
            <a:ext cx="3775166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Kalıtsal bir hastalık</a:t>
            </a:r>
          </a:p>
          <a:p>
            <a:r>
              <a:rPr lang="tr-TR" dirty="0" smtClean="0"/>
              <a:t>Travma kabarcık oluşumunu uyarır</a:t>
            </a:r>
          </a:p>
          <a:p>
            <a:r>
              <a:rPr lang="tr-TR" dirty="0" smtClean="0"/>
              <a:t>Prenatal tanı</a:t>
            </a:r>
          </a:p>
          <a:p>
            <a:r>
              <a:rPr lang="tr-TR" dirty="0" smtClean="0"/>
              <a:t>Tedavi </a:t>
            </a:r>
            <a:r>
              <a:rPr lang="tr-TR" dirty="0" err="1" smtClean="0"/>
              <a:t>semptomatik</a:t>
            </a:r>
            <a:r>
              <a:rPr lang="tr-TR" dirty="0" smtClean="0"/>
              <a:t>-destek</a:t>
            </a:r>
          </a:p>
          <a:p>
            <a:endParaRPr lang="tr-TR" dirty="0"/>
          </a:p>
        </p:txBody>
      </p:sp>
      <p:sp>
        <p:nvSpPr>
          <p:cNvPr id="10" name="7 Yuvarlatılmış Dikdörtgen"/>
          <p:cNvSpPr/>
          <p:nvPr/>
        </p:nvSpPr>
        <p:spPr>
          <a:xfrm>
            <a:off x="294916" y="683863"/>
            <a:ext cx="6053331" cy="7337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chemeClr val="bg1"/>
                </a:solidFill>
              </a:rPr>
              <a:t>Epidermolizis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Bülloza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8" name="Picture 4" descr="http://img.medscape.com/pi/emed/ckb/pediatrics_general/1331341-1331364-909549-909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6" y="1620078"/>
            <a:ext cx="4616718" cy="40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45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631730"/>
            <a:ext cx="8229600" cy="5147442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sz="2000" dirty="0" smtClean="0"/>
          </a:p>
          <a:p>
            <a:endParaRPr lang="tr-TR" sz="1800" dirty="0" smtClean="0"/>
          </a:p>
          <a:p>
            <a:r>
              <a:rPr lang="tr-TR" sz="1800" dirty="0" smtClean="0"/>
              <a:t>Genetik bozukluk</a:t>
            </a:r>
          </a:p>
          <a:p>
            <a:r>
              <a:rPr lang="tr-TR" sz="1800" dirty="0" smtClean="0"/>
              <a:t>Tipleri vardır. Ciltte aşırı kalınlaşma ve pullanma olur</a:t>
            </a:r>
          </a:p>
          <a:p>
            <a:r>
              <a:rPr lang="tr-TR" sz="1800" dirty="0" smtClean="0"/>
              <a:t>Yüksek nem ve </a:t>
            </a:r>
            <a:r>
              <a:rPr lang="tr-TR" sz="1800" dirty="0" err="1" smtClean="0"/>
              <a:t>nötral</a:t>
            </a:r>
            <a:r>
              <a:rPr lang="tr-TR" sz="1800" dirty="0" smtClean="0"/>
              <a:t> ısı sağlanmalı</a:t>
            </a:r>
          </a:p>
          <a:p>
            <a:r>
              <a:rPr lang="tr-TR" sz="1800" dirty="0" err="1" smtClean="0"/>
              <a:t>Sekonder</a:t>
            </a:r>
            <a:r>
              <a:rPr lang="tr-TR" sz="1800" dirty="0" smtClean="0"/>
              <a:t> enfeksiyon riski +</a:t>
            </a:r>
          </a:p>
        </p:txBody>
      </p:sp>
      <p:sp>
        <p:nvSpPr>
          <p:cNvPr id="10" name="7 Yuvarlatılmış Dikdörtgen"/>
          <p:cNvSpPr/>
          <p:nvPr/>
        </p:nvSpPr>
        <p:spPr>
          <a:xfrm>
            <a:off x="294916" y="683863"/>
            <a:ext cx="6053331" cy="7337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chemeClr val="bg1"/>
                </a:solidFill>
              </a:rPr>
              <a:t>İktiyozizs</a:t>
            </a:r>
            <a:r>
              <a:rPr lang="tr-TR" sz="2400" dirty="0" smtClean="0">
                <a:solidFill>
                  <a:schemeClr val="bg1"/>
                </a:solidFill>
              </a:rPr>
              <a:t>/</a:t>
            </a:r>
            <a:r>
              <a:rPr lang="tr-TR" sz="2400" dirty="0" err="1" smtClean="0">
                <a:solidFill>
                  <a:schemeClr val="bg1"/>
                </a:solidFill>
              </a:rPr>
              <a:t>Harlequin</a:t>
            </a:r>
            <a:r>
              <a:rPr lang="tr-TR" sz="2400" dirty="0" smtClean="0">
                <a:solidFill>
                  <a:schemeClr val="bg1"/>
                </a:solidFill>
              </a:rPr>
              <a:t> Bebek/</a:t>
            </a:r>
            <a:r>
              <a:rPr lang="tr-TR" sz="2400" dirty="0" err="1" smtClean="0">
                <a:solidFill>
                  <a:schemeClr val="bg1"/>
                </a:solidFill>
              </a:rPr>
              <a:t>Kollodion</a:t>
            </a:r>
            <a:r>
              <a:rPr lang="tr-TR" sz="2400" dirty="0" smtClean="0">
                <a:solidFill>
                  <a:schemeClr val="bg1"/>
                </a:solidFill>
              </a:rPr>
              <a:t> Bebek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1" name="Picture 4" descr="http://www.jle.com/en/revues/medecine/ejd/e-docs/00/04/12/B9/texte_alt_jleejd00140_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6" y="1589881"/>
            <a:ext cx="68580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5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hape 12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 lIns="0" tIns="0" rIns="0" bIns="0"/>
          <a:lstStyle/>
          <a:p>
            <a:pPr marL="466725" indent="-466725" defTabSz="831850" eaLnBrk="1" hangingPunct="1">
              <a:spcBef>
                <a:spcPct val="0"/>
              </a:spcBef>
            </a:pPr>
            <a:endParaRPr lang="tr-TR" sz="29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436" name="Shape 124"/>
          <p:cNvSpPr>
            <a:spLocks noChangeArrowheads="1"/>
          </p:cNvSpPr>
          <p:nvPr/>
        </p:nvSpPr>
        <p:spPr bwMode="auto">
          <a:xfrm>
            <a:off x="285750" y="6381750"/>
            <a:ext cx="5413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r>
              <a:rPr lang="tr-TR" sz="1000" b="1">
                <a:solidFill>
                  <a:srgbClr val="808080"/>
                </a:solidFill>
                <a:latin typeface="Calibri" charset="0"/>
                <a:cs typeface="Calibri" charset="0"/>
                <a:sym typeface="Calibri" charset="0"/>
              </a:rPr>
              <a:t>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5738" y="6092825"/>
            <a:ext cx="4568825" cy="277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002060"/>
                </a:solidFill>
                <a:latin typeface="Calibri"/>
                <a:cs typeface="Calibri"/>
              </a:rPr>
              <a:t>(AAP, </a:t>
            </a:r>
            <a:r>
              <a:rPr lang="en-GB" sz="1200" b="1" dirty="0">
                <a:solidFill>
                  <a:srgbClr val="002060"/>
                </a:solidFill>
                <a:latin typeface="Calibri"/>
                <a:cs typeface="Calibri"/>
              </a:rPr>
              <a:t>Committee on </a:t>
            </a:r>
            <a:r>
              <a:rPr lang="en-GB" sz="1200" b="1" dirty="0" err="1">
                <a:solidFill>
                  <a:srgbClr val="002060"/>
                </a:solidFill>
                <a:latin typeface="Calibri"/>
                <a:cs typeface="Calibri"/>
              </a:rPr>
              <a:t>Fetus</a:t>
            </a:r>
            <a:r>
              <a:rPr lang="en-GB" sz="1200" b="1" dirty="0">
                <a:solidFill>
                  <a:srgbClr val="002060"/>
                </a:solidFill>
                <a:latin typeface="Calibri"/>
                <a:cs typeface="Calibri"/>
              </a:rPr>
              <a:t> and </a:t>
            </a:r>
            <a:r>
              <a:rPr lang="en-GB" sz="1200" b="1" dirty="0" err="1">
                <a:solidFill>
                  <a:srgbClr val="002060"/>
                </a:solidFill>
                <a:latin typeface="Calibri"/>
                <a:cs typeface="Calibri"/>
              </a:rPr>
              <a:t>Newborn</a:t>
            </a:r>
            <a:r>
              <a:rPr lang="en-GB" sz="12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GB" sz="1200" b="1" dirty="0" err="1">
                <a:solidFill>
                  <a:srgbClr val="002060"/>
                </a:solidFill>
                <a:latin typeface="Calibri"/>
                <a:cs typeface="Calibri"/>
              </a:rPr>
              <a:t>Pediatrics</a:t>
            </a:r>
            <a:r>
              <a:rPr lang="en-GB" sz="1200" b="1" dirty="0">
                <a:solidFill>
                  <a:srgbClr val="002060"/>
                </a:solidFill>
                <a:latin typeface="Calibri"/>
                <a:cs typeface="Calibri"/>
              </a:rPr>
              <a:t> 2011;127:575-579</a:t>
            </a:r>
            <a:r>
              <a:rPr lang="tr-TR" sz="1200" dirty="0">
                <a:latin typeface="Calibri"/>
                <a:cs typeface="Calibri"/>
              </a:rPr>
              <a:t>)</a:t>
            </a:r>
            <a:endParaRPr lang="en-US" sz="1200" dirty="0">
              <a:latin typeface="Calibri"/>
              <a:ea typeface="Perpetua"/>
              <a:cs typeface="Calibri"/>
              <a:sym typeface="Perpetu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87450" y="2636838"/>
            <a:ext cx="3600450" cy="720725"/>
          </a:xfrm>
          <a:prstGeom prst="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1400" b="1" dirty="0">
                <a:latin typeface="Calibri"/>
                <a:ea typeface="+mj-ea"/>
                <a:cs typeface="Calibri"/>
              </a:rPr>
              <a:t>Doğum – ilk 4 saat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b="1" dirty="0">
                <a:latin typeface="Calibri"/>
                <a:ea typeface="+mj-ea"/>
                <a:cs typeface="Calibri"/>
              </a:rPr>
              <a:t>İLK BESLENME 1 SAAT İÇİNDE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b="1" dirty="0">
                <a:latin typeface="Calibri"/>
                <a:ea typeface="+mj-ea"/>
                <a:cs typeface="Calibri"/>
              </a:rPr>
              <a:t>İlk beslenmeden 30 </a:t>
            </a:r>
            <a:r>
              <a:rPr lang="tr-TR" sz="1400" b="1" dirty="0" err="1">
                <a:latin typeface="Calibri"/>
                <a:ea typeface="+mj-ea"/>
                <a:cs typeface="Calibri"/>
              </a:rPr>
              <a:t>dk</a:t>
            </a:r>
            <a:r>
              <a:rPr lang="tr-TR" sz="1400" b="1" dirty="0">
                <a:latin typeface="Calibri"/>
                <a:ea typeface="+mj-ea"/>
                <a:cs typeface="Calibri"/>
              </a:rPr>
              <a:t> sonra KŞ bak</a:t>
            </a:r>
          </a:p>
        </p:txBody>
      </p:sp>
      <p:sp>
        <p:nvSpPr>
          <p:cNvPr id="18439" name="Title 1"/>
          <p:cNvSpPr txBox="1">
            <a:spLocks/>
          </p:cNvSpPr>
          <p:nvPr/>
        </p:nvSpPr>
        <p:spPr bwMode="auto">
          <a:xfrm>
            <a:off x="4787900" y="2636838"/>
            <a:ext cx="3384550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Perpetua" charset="0"/>
                <a:ea typeface="ＭＳ Ｐゴシック" charset="0"/>
                <a:cs typeface="ＭＳ Ｐゴシック" charset="0"/>
                <a:sym typeface="Perpetu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erpetua" charset="0"/>
                <a:ea typeface="ＭＳ Ｐゴシック" charset="0"/>
                <a:sym typeface="Perpetu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erpetua" charset="0"/>
                <a:ea typeface="ＭＳ Ｐゴシック" charset="0"/>
                <a:sym typeface="Perpetu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erpetua" charset="0"/>
                <a:ea typeface="ＭＳ Ｐゴシック" charset="0"/>
                <a:sym typeface="Perpetu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erpetua" charset="0"/>
                <a:ea typeface="ＭＳ Ｐゴシック" charset="0"/>
                <a:sym typeface="Perpetu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charset="0"/>
                <a:ea typeface="ＭＳ Ｐゴシック" charset="0"/>
                <a:sym typeface="Perpetu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charset="0"/>
                <a:ea typeface="ＭＳ Ｐゴシック" charset="0"/>
                <a:sym typeface="Perpetu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charset="0"/>
                <a:ea typeface="ＭＳ Ｐゴシック" charset="0"/>
                <a:sym typeface="Perpetu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charset="0"/>
                <a:ea typeface="ＭＳ Ｐゴシック" charset="0"/>
                <a:sym typeface="Perpetua" charset="0"/>
              </a:defRPr>
            </a:lvl9pPr>
          </a:lstStyle>
          <a:p>
            <a:pPr algn="ctr" eaLnBrk="1" hangingPunct="1"/>
            <a:r>
              <a:rPr lang="tr-TR" sz="1400" b="1">
                <a:solidFill>
                  <a:srgbClr val="000000"/>
                </a:solidFill>
                <a:latin typeface="Calibri" charset="0"/>
                <a:cs typeface="Calibri" charset="0"/>
              </a:rPr>
              <a:t>4 – 24 saat</a:t>
            </a:r>
          </a:p>
          <a:p>
            <a:pPr algn="ctr" eaLnBrk="1" hangingPunct="1"/>
            <a:r>
              <a:rPr lang="tr-TR" sz="1400" b="1">
                <a:solidFill>
                  <a:srgbClr val="000000"/>
                </a:solidFill>
                <a:latin typeface="Calibri" charset="0"/>
                <a:cs typeface="Calibri" charset="0"/>
              </a:rPr>
              <a:t>BESLENME 2-3 SAATTE 1 </a:t>
            </a:r>
          </a:p>
          <a:p>
            <a:pPr algn="ctr" eaLnBrk="1" hangingPunct="1"/>
            <a:r>
              <a:rPr lang="tr-TR" sz="1400" b="1">
                <a:solidFill>
                  <a:srgbClr val="000000"/>
                </a:solidFill>
                <a:latin typeface="Calibri" charset="0"/>
                <a:cs typeface="Calibri" charset="0"/>
              </a:rPr>
              <a:t>Her beslenmeden önce KŞ bak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87450" y="3357563"/>
            <a:ext cx="3600450" cy="57626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16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İlk KŞ &lt; 25 mg/</a:t>
            </a:r>
            <a:r>
              <a:rPr lang="tr-TR" sz="1600" dirty="0" err="1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dl</a:t>
            </a:r>
            <a:r>
              <a:rPr lang="tr-TR" sz="16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→besle ve 1 saat sonra tekrar bak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87900" y="3357563"/>
            <a:ext cx="3384550" cy="57626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16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KŞ &lt; 35 mg/</a:t>
            </a:r>
            <a:r>
              <a:rPr lang="tr-TR" sz="1600" dirty="0" err="1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dl</a:t>
            </a:r>
            <a:r>
              <a:rPr lang="tr-TR" sz="16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→besle ve 1 saat sonra tekrar bak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87450" y="3933825"/>
            <a:ext cx="1728788" cy="935038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16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KŞ&lt;25 mg/</a:t>
            </a:r>
            <a:r>
              <a:rPr lang="tr-TR" sz="1600" dirty="0" err="1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dL</a:t>
            </a:r>
            <a:r>
              <a:rPr lang="tr-TR" sz="16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6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↓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6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IV </a:t>
            </a:r>
            <a:r>
              <a:rPr lang="tr-TR" sz="1600" dirty="0" err="1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glukoz</a:t>
            </a:r>
            <a:r>
              <a:rPr lang="tr-TR" sz="16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*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16238" y="3933825"/>
            <a:ext cx="1871662" cy="9350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anchor="ctr">
            <a:normAutofit fontScale="45000" lnSpcReduction="20000"/>
          </a:bodyPr>
          <a:lstStyle/>
          <a:p>
            <a:pPr algn="ctr">
              <a:defRPr/>
            </a:pPr>
            <a:r>
              <a:rPr lang="tr-TR" sz="3100" dirty="0">
                <a:solidFill>
                  <a:srgbClr val="000000"/>
                </a:solidFill>
                <a:latin typeface="Calibri"/>
                <a:cs typeface="Calibri"/>
              </a:rPr>
              <a:t>KŞ 25-45 mg/</a:t>
            </a:r>
            <a:r>
              <a:rPr lang="tr-TR" sz="3100" dirty="0" err="1">
                <a:solidFill>
                  <a:srgbClr val="000000"/>
                </a:solidFill>
                <a:latin typeface="Calibri"/>
                <a:cs typeface="Calibri"/>
              </a:rPr>
              <a:t>dL</a:t>
            </a:r>
            <a:r>
              <a:rPr lang="tr-TR" sz="3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algn="ctr">
              <a:defRPr/>
            </a:pPr>
            <a:r>
              <a:rPr lang="tr-TR" sz="3100" dirty="0">
                <a:solidFill>
                  <a:srgbClr val="000000"/>
                </a:solidFill>
                <a:latin typeface="Calibri"/>
                <a:cs typeface="Calibri"/>
              </a:rPr>
              <a:t>↓</a:t>
            </a:r>
          </a:p>
          <a:p>
            <a:pPr algn="ctr">
              <a:defRPr/>
            </a:pPr>
            <a:r>
              <a:rPr lang="tr-TR" sz="3100" dirty="0">
                <a:solidFill>
                  <a:srgbClr val="000000"/>
                </a:solidFill>
                <a:latin typeface="Calibri"/>
                <a:cs typeface="Calibri"/>
              </a:rPr>
              <a:t>Beslenme/ gereğinde IV </a:t>
            </a:r>
            <a:r>
              <a:rPr lang="tr-TR" sz="3100" dirty="0" err="1">
                <a:solidFill>
                  <a:srgbClr val="000000"/>
                </a:solidFill>
                <a:latin typeface="Calibri"/>
                <a:cs typeface="Calibri"/>
              </a:rPr>
              <a:t>glukoz</a:t>
            </a:r>
            <a:r>
              <a:rPr lang="tr-TR" sz="3100" dirty="0">
                <a:solidFill>
                  <a:srgbClr val="000000"/>
                </a:solidFill>
                <a:latin typeface="Calibri"/>
                <a:cs typeface="Calibri"/>
              </a:rPr>
              <a:t>*</a:t>
            </a:r>
            <a:endParaRPr lang="tr-TR" sz="4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87900" y="3933825"/>
            <a:ext cx="1655763" cy="935038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tr-TR" sz="1600" dirty="0">
                <a:solidFill>
                  <a:schemeClr val="bg1"/>
                </a:solidFill>
                <a:latin typeface="Calibri"/>
                <a:cs typeface="Calibri"/>
              </a:rPr>
              <a:t>KŞ&lt;35 mg/</a:t>
            </a:r>
            <a:r>
              <a:rPr lang="tr-TR" sz="1600" dirty="0" err="1">
                <a:solidFill>
                  <a:schemeClr val="bg1"/>
                </a:solidFill>
                <a:latin typeface="Calibri"/>
                <a:cs typeface="Calibri"/>
              </a:rPr>
              <a:t>dL</a:t>
            </a:r>
            <a:r>
              <a:rPr lang="tr-TR" sz="16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</a:p>
          <a:p>
            <a:pPr algn="ctr">
              <a:defRPr/>
            </a:pPr>
            <a:r>
              <a:rPr lang="tr-TR" sz="1600" dirty="0">
                <a:solidFill>
                  <a:schemeClr val="bg1"/>
                </a:solidFill>
                <a:latin typeface="Calibri"/>
                <a:cs typeface="Calibri"/>
              </a:rPr>
              <a:t>↓</a:t>
            </a:r>
          </a:p>
          <a:p>
            <a:pPr algn="ctr">
              <a:defRPr/>
            </a:pPr>
            <a:r>
              <a:rPr lang="tr-TR" sz="1600" dirty="0">
                <a:solidFill>
                  <a:schemeClr val="bg1"/>
                </a:solidFill>
                <a:latin typeface="Calibri"/>
                <a:cs typeface="Calibri"/>
              </a:rPr>
              <a:t>IV </a:t>
            </a:r>
            <a:r>
              <a:rPr lang="tr-TR" sz="1600" dirty="0" err="1">
                <a:solidFill>
                  <a:schemeClr val="bg1"/>
                </a:solidFill>
                <a:latin typeface="Calibri"/>
                <a:cs typeface="Calibri"/>
              </a:rPr>
              <a:t>glukoz</a:t>
            </a:r>
            <a:r>
              <a:rPr lang="tr-TR" sz="1600" dirty="0">
                <a:solidFill>
                  <a:schemeClr val="bg1"/>
                </a:solidFill>
                <a:latin typeface="Calibri"/>
                <a:cs typeface="Calibri"/>
              </a:rPr>
              <a:t>*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43663" y="3933825"/>
            <a:ext cx="1728787" cy="935038"/>
          </a:xfrm>
          <a:prstGeom prst="rect">
            <a:avLst/>
          </a:prstGeom>
          <a:solidFill>
            <a:srgbClr val="93CDDD"/>
          </a:solidFill>
          <a:ln>
            <a:solidFill>
              <a:schemeClr val="accent1"/>
            </a:solidFill>
          </a:ln>
        </p:spPr>
        <p:txBody>
          <a:bodyPr anchor="ctr">
            <a:normAutofit fontScale="45000" lnSpcReduction="20000"/>
          </a:bodyPr>
          <a:lstStyle/>
          <a:p>
            <a:pPr algn="ctr">
              <a:defRPr/>
            </a:pPr>
            <a:r>
              <a:rPr lang="tr-TR" sz="3100" dirty="0">
                <a:latin typeface="Calibri"/>
                <a:cs typeface="Calibri"/>
              </a:rPr>
              <a:t>KŞ 35-45 mg/</a:t>
            </a:r>
            <a:r>
              <a:rPr lang="tr-TR" sz="3100" dirty="0" err="1">
                <a:latin typeface="Calibri"/>
                <a:cs typeface="Calibri"/>
              </a:rPr>
              <a:t>dL</a:t>
            </a:r>
            <a:r>
              <a:rPr lang="tr-TR" sz="3100" dirty="0">
                <a:latin typeface="Calibri"/>
                <a:cs typeface="Calibri"/>
              </a:rPr>
              <a:t> </a:t>
            </a:r>
          </a:p>
          <a:p>
            <a:pPr algn="ctr">
              <a:defRPr/>
            </a:pPr>
            <a:r>
              <a:rPr lang="tr-TR" sz="3100" dirty="0">
                <a:latin typeface="Calibri"/>
                <a:cs typeface="Calibri"/>
              </a:rPr>
              <a:t>↓</a:t>
            </a:r>
          </a:p>
          <a:p>
            <a:pPr algn="ctr">
              <a:defRPr/>
            </a:pPr>
            <a:r>
              <a:rPr lang="tr-TR" sz="3100" dirty="0">
                <a:latin typeface="Calibri"/>
                <a:cs typeface="Calibri"/>
              </a:rPr>
              <a:t>Beslenme/ gereğinde IV </a:t>
            </a:r>
            <a:r>
              <a:rPr lang="tr-TR" sz="3100" dirty="0" err="1">
                <a:latin typeface="Calibri"/>
                <a:cs typeface="Calibri"/>
              </a:rPr>
              <a:t>glukoz</a:t>
            </a:r>
            <a:r>
              <a:rPr lang="tr-TR" sz="3100" dirty="0">
                <a:latin typeface="Calibri"/>
                <a:cs typeface="Calibri"/>
              </a:rPr>
              <a:t>*</a:t>
            </a:r>
            <a:endParaRPr lang="tr-TR" sz="4400" dirty="0">
              <a:latin typeface="Calibri"/>
              <a:cs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87450" y="4868863"/>
            <a:ext cx="6985000" cy="1008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2400" u="sng" dirty="0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Beslenme öncesi hedef KŞ ≥ 45 mg/</a:t>
            </a:r>
            <a:r>
              <a:rPr lang="tr-TR" sz="2400" u="sng" dirty="0" err="1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dL</a:t>
            </a:r>
            <a:r>
              <a:rPr lang="tr-TR" sz="2400" u="sng" dirty="0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dirty="0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*</a:t>
            </a:r>
            <a:r>
              <a:rPr lang="tr-TR" sz="1400" dirty="0" err="1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glukoz</a:t>
            </a:r>
            <a:r>
              <a:rPr lang="tr-TR" sz="1400" dirty="0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 dozu = 200 mg/kg (%10 DXT 2 mL/kg) ve/veya 5-8 mg/kg/</a:t>
            </a:r>
            <a:r>
              <a:rPr lang="tr-TR" sz="1400" dirty="0" err="1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dk</a:t>
            </a:r>
            <a:r>
              <a:rPr lang="tr-TR" sz="1400" dirty="0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 (80-100 mL/kg/g) IV </a:t>
            </a:r>
            <a:r>
              <a:rPr lang="tr-TR" sz="1400" dirty="0" err="1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infüzyon</a:t>
            </a:r>
            <a:r>
              <a:rPr lang="tr-TR" sz="1400" dirty="0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.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dirty="0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Plazma </a:t>
            </a:r>
            <a:r>
              <a:rPr lang="tr-TR" sz="1400" dirty="0" err="1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glukoz</a:t>
            </a:r>
            <a:r>
              <a:rPr lang="tr-TR" sz="1400" dirty="0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 düzeyini 40-50 mg/</a:t>
            </a:r>
            <a:r>
              <a:rPr lang="tr-TR" sz="1400" dirty="0" err="1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dl</a:t>
            </a:r>
            <a:r>
              <a:rPr lang="tr-TR" sz="1400" dirty="0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 tutmaya çalış.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87450" y="1989138"/>
            <a:ext cx="6985000" cy="6477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1400" b="1" dirty="0">
                <a:latin typeface="+mj-lt"/>
                <a:ea typeface="+mj-ea"/>
                <a:cs typeface="+mj-cs"/>
              </a:rPr>
              <a:t>Geç </a:t>
            </a:r>
            <a:r>
              <a:rPr lang="tr-TR" sz="1400" b="1" dirty="0" err="1">
                <a:latin typeface="+mj-lt"/>
                <a:ea typeface="+mj-ea"/>
                <a:cs typeface="+mj-cs"/>
              </a:rPr>
              <a:t>Preterm</a:t>
            </a:r>
            <a:r>
              <a:rPr lang="tr-TR" sz="1400" b="1" dirty="0">
                <a:latin typeface="+mj-lt"/>
                <a:ea typeface="+mj-ea"/>
                <a:cs typeface="+mj-cs"/>
              </a:rPr>
              <a:t> (34-36 </a:t>
            </a:r>
            <a:r>
              <a:rPr lang="tr-TR" sz="1400" b="1" baseline="30000" dirty="0">
                <a:latin typeface="+mj-lt"/>
                <a:ea typeface="+mj-ea"/>
                <a:cs typeface="+mj-cs"/>
              </a:rPr>
              <a:t>6/7</a:t>
            </a:r>
            <a:r>
              <a:rPr lang="tr-TR" sz="1400" b="1" dirty="0">
                <a:latin typeface="+mj-lt"/>
                <a:ea typeface="+mj-ea"/>
                <a:cs typeface="+mj-cs"/>
              </a:rPr>
              <a:t> hafta) ve </a:t>
            </a:r>
            <a:r>
              <a:rPr lang="tr-TR" sz="1400" b="1" dirty="0" err="1">
                <a:latin typeface="+mj-lt"/>
                <a:ea typeface="+mj-ea"/>
                <a:cs typeface="+mj-cs"/>
              </a:rPr>
              <a:t>Term</a:t>
            </a:r>
            <a:r>
              <a:rPr lang="tr-TR" sz="1400" b="1" dirty="0">
                <a:latin typeface="+mj-lt"/>
                <a:ea typeface="+mj-ea"/>
                <a:cs typeface="+mj-cs"/>
              </a:rPr>
              <a:t> SGA bebekleri – 0-24 saat tara;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b="1" dirty="0">
                <a:latin typeface="+mj-lt"/>
                <a:ea typeface="+mj-ea"/>
                <a:cs typeface="+mj-cs"/>
              </a:rPr>
              <a:t>DAB ve LGA ≥34 hafta bebekleri – 0-12 saat tara</a:t>
            </a:r>
          </a:p>
        </p:txBody>
      </p:sp>
      <p:sp>
        <p:nvSpPr>
          <p:cNvPr id="17" name="7 Yuvarlatılmış Dikdörtgen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Asemptomatik</a:t>
            </a:r>
            <a:r>
              <a:rPr lang="tr-TR" sz="3600" dirty="0" smtClean="0"/>
              <a:t> hipoglisemiye yaklaşım: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5731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6867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tr-TR" sz="3000" dirty="0" smtClean="0"/>
          </a:p>
          <a:p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Yenidoğanda</a:t>
            </a:r>
            <a:r>
              <a:rPr lang="tr-TR" sz="3600" dirty="0" smtClean="0"/>
              <a:t> “Nöbet”:</a:t>
            </a:r>
            <a:endParaRPr lang="tr-TR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3" y="1804736"/>
            <a:ext cx="7052193" cy="40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2800" dirty="0" err="1" smtClean="0"/>
              <a:t>Zamanında</a:t>
            </a:r>
            <a:r>
              <a:rPr lang="en-AU" sz="2800" dirty="0"/>
              <a:t> </a:t>
            </a:r>
            <a:r>
              <a:rPr lang="en-AU" sz="2800" dirty="0" err="1" smtClean="0"/>
              <a:t>doğmuş</a:t>
            </a:r>
            <a:r>
              <a:rPr lang="en-AU" sz="2800" dirty="0" smtClean="0"/>
              <a:t> AGA </a:t>
            </a:r>
            <a:r>
              <a:rPr lang="en-AU" sz="2800" dirty="0" err="1" smtClean="0"/>
              <a:t>bebeklerde</a:t>
            </a:r>
            <a:r>
              <a:rPr lang="en-AU" sz="2800" dirty="0" smtClean="0"/>
              <a:t>: %0.5-2</a:t>
            </a:r>
          </a:p>
          <a:p>
            <a:pPr>
              <a:lnSpc>
                <a:spcPct val="90000"/>
              </a:lnSpc>
            </a:pPr>
            <a:r>
              <a:rPr lang="en-AU" sz="2800" dirty="0" err="1" smtClean="0"/>
              <a:t>Prematüre</a:t>
            </a:r>
            <a:r>
              <a:rPr lang="en-AU" sz="2800" dirty="0" smtClean="0"/>
              <a:t>, SGA </a:t>
            </a:r>
            <a:r>
              <a:rPr lang="en-AU" sz="2800" dirty="0" err="1" smtClean="0"/>
              <a:t>ve</a:t>
            </a:r>
            <a:r>
              <a:rPr lang="en-AU" sz="2800" dirty="0" smtClean="0"/>
              <a:t> LGA </a:t>
            </a:r>
            <a:r>
              <a:rPr lang="en-AU" sz="2800" dirty="0" err="1" smtClean="0"/>
              <a:t>bebeklerde</a:t>
            </a:r>
            <a:r>
              <a:rPr lang="en-AU" sz="2800" dirty="0" smtClean="0"/>
              <a:t> %10-15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En </a:t>
            </a:r>
            <a:r>
              <a:rPr lang="en-AU" sz="2800" dirty="0" err="1" smtClean="0"/>
              <a:t>çok</a:t>
            </a:r>
            <a:r>
              <a:rPr lang="en-AU" sz="2800" dirty="0" smtClean="0"/>
              <a:t> “</a:t>
            </a:r>
            <a:r>
              <a:rPr lang="en-AU" sz="2800" dirty="0" err="1" smtClean="0"/>
              <a:t>jiterness</a:t>
            </a:r>
            <a:r>
              <a:rPr lang="en-AU" sz="2800" dirty="0" smtClean="0"/>
              <a:t>” </a:t>
            </a:r>
            <a:r>
              <a:rPr lang="en-AU" sz="2800" dirty="0" err="1" smtClean="0"/>
              <a:t>ve</a:t>
            </a:r>
            <a:r>
              <a:rPr lang="en-AU" sz="2800" dirty="0" smtClean="0"/>
              <a:t> “tremor” </a:t>
            </a:r>
            <a:r>
              <a:rPr lang="en-AU" sz="2800" dirty="0" err="1" smtClean="0"/>
              <a:t>ile</a:t>
            </a:r>
            <a:r>
              <a:rPr lang="en-AU" sz="2800" dirty="0" smtClean="0"/>
              <a:t> </a:t>
            </a:r>
            <a:r>
              <a:rPr lang="en-AU" sz="2800" dirty="0" err="1" smtClean="0"/>
              <a:t>karışır</a:t>
            </a:r>
            <a:endParaRPr lang="en-AU" sz="2800" dirty="0" smtClean="0"/>
          </a:p>
          <a:p>
            <a:pPr>
              <a:lnSpc>
                <a:spcPct val="90000"/>
              </a:lnSpc>
            </a:pPr>
            <a:r>
              <a:rPr lang="en-AU" sz="2800" dirty="0" err="1" smtClean="0"/>
              <a:t>Kolay</a:t>
            </a:r>
            <a:r>
              <a:rPr lang="en-AU" sz="2800" dirty="0" smtClean="0"/>
              <a:t> </a:t>
            </a:r>
            <a:r>
              <a:rPr lang="en-AU" sz="2800" dirty="0" err="1" smtClean="0"/>
              <a:t>gözden</a:t>
            </a:r>
            <a:r>
              <a:rPr lang="en-AU" sz="2800" dirty="0" smtClean="0"/>
              <a:t> </a:t>
            </a:r>
            <a:r>
              <a:rPr lang="en-AU" sz="2800" dirty="0" err="1" smtClean="0"/>
              <a:t>kaçabilir</a:t>
            </a:r>
            <a:endParaRPr lang="en-AU" sz="2800" dirty="0" smtClean="0"/>
          </a:p>
          <a:p>
            <a:pPr>
              <a:lnSpc>
                <a:spcPct val="90000"/>
              </a:lnSpc>
            </a:pPr>
            <a:r>
              <a:rPr lang="en-AU" sz="2800" dirty="0" err="1" smtClean="0"/>
              <a:t>Daha</a:t>
            </a:r>
            <a:r>
              <a:rPr lang="en-AU" sz="2800" dirty="0" smtClean="0"/>
              <a:t> </a:t>
            </a:r>
            <a:r>
              <a:rPr lang="en-AU" sz="2800" dirty="0" err="1" smtClean="0"/>
              <a:t>çok</a:t>
            </a:r>
            <a:r>
              <a:rPr lang="en-AU" sz="28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AU" sz="2400" dirty="0" err="1" smtClean="0"/>
              <a:t>Fokal</a:t>
            </a:r>
            <a:r>
              <a:rPr lang="en-AU" sz="2400" dirty="0" smtClean="0"/>
              <a:t>, </a:t>
            </a:r>
            <a:r>
              <a:rPr lang="en-AU" sz="2400" dirty="0" err="1" smtClean="0"/>
              <a:t>multifokal</a:t>
            </a:r>
            <a:endParaRPr lang="en-AU" sz="2400" dirty="0" smtClean="0"/>
          </a:p>
          <a:p>
            <a:pPr lvl="1">
              <a:lnSpc>
                <a:spcPct val="90000"/>
              </a:lnSpc>
            </a:pPr>
            <a:r>
              <a:rPr lang="en-AU" sz="2400" dirty="0" err="1" smtClean="0"/>
              <a:t>Subtil</a:t>
            </a:r>
            <a:r>
              <a:rPr lang="en-AU" sz="2400" dirty="0" smtClean="0"/>
              <a:t> (Belli </a:t>
            </a:r>
            <a:r>
              <a:rPr lang="en-AU" sz="2400" dirty="0" err="1" smtClean="0"/>
              <a:t>belirsiz</a:t>
            </a:r>
            <a:r>
              <a:rPr lang="en-AU" sz="2400" dirty="0" smtClean="0"/>
              <a:t>)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0189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42770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tr-TR" sz="3000" dirty="0" smtClean="0"/>
          </a:p>
          <a:p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Yenidoğanda</a:t>
            </a:r>
            <a:r>
              <a:rPr lang="tr-TR" sz="3600" dirty="0" smtClean="0"/>
              <a:t> “Nöbet” nedenleri:</a:t>
            </a:r>
            <a:endParaRPr lang="tr-TR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2400" dirty="0" err="1" smtClean="0"/>
              <a:t>Hipoksik</a:t>
            </a:r>
            <a:r>
              <a:rPr lang="en-AU" sz="2400" dirty="0" smtClean="0"/>
              <a:t> </a:t>
            </a:r>
            <a:r>
              <a:rPr lang="en-AU" sz="2400" dirty="0" err="1" smtClean="0"/>
              <a:t>iskemik</a:t>
            </a:r>
            <a:r>
              <a:rPr lang="en-AU" sz="2400" dirty="0" smtClean="0"/>
              <a:t> </a:t>
            </a:r>
            <a:r>
              <a:rPr lang="en-AU" sz="2400" dirty="0" err="1" smtClean="0"/>
              <a:t>ensefalopati</a:t>
            </a:r>
            <a:r>
              <a:rPr lang="en-AU" sz="2400" dirty="0" smtClean="0"/>
              <a:t> (İlk </a:t>
            </a:r>
            <a:r>
              <a:rPr lang="en-AU" sz="2400" dirty="0" err="1" smtClean="0"/>
              <a:t>günler</a:t>
            </a:r>
            <a:r>
              <a:rPr lang="en-AU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AU" sz="2400" dirty="0" err="1" smtClean="0"/>
              <a:t>İntrakraniyal</a:t>
            </a:r>
            <a:r>
              <a:rPr lang="en-AU" sz="2400" dirty="0" smtClean="0"/>
              <a:t> </a:t>
            </a:r>
            <a:r>
              <a:rPr lang="en-AU" sz="2400" dirty="0" err="1" smtClean="0"/>
              <a:t>kanama</a:t>
            </a:r>
            <a:r>
              <a:rPr lang="en-AU" sz="2400" dirty="0" smtClean="0"/>
              <a:t>/</a:t>
            </a:r>
            <a:r>
              <a:rPr lang="en-AU" sz="2400" dirty="0" err="1" smtClean="0"/>
              <a:t>tromboz-serebral</a:t>
            </a:r>
            <a:r>
              <a:rPr lang="en-AU" sz="2400" dirty="0" smtClean="0"/>
              <a:t> </a:t>
            </a:r>
            <a:r>
              <a:rPr lang="en-AU" sz="2400" dirty="0" err="1" smtClean="0"/>
              <a:t>enfarkt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Enfeksiyonlar</a:t>
            </a:r>
            <a:r>
              <a:rPr lang="en-AU" sz="2400" dirty="0" smtClean="0"/>
              <a:t> (</a:t>
            </a:r>
            <a:r>
              <a:rPr lang="en-AU" sz="2400" dirty="0" err="1" smtClean="0"/>
              <a:t>Menenjit</a:t>
            </a:r>
            <a:r>
              <a:rPr lang="en-AU" sz="2400" dirty="0" smtClean="0"/>
              <a:t>, </a:t>
            </a:r>
            <a:r>
              <a:rPr lang="en-AU" sz="2400" dirty="0" err="1" smtClean="0"/>
              <a:t>ensefalit</a:t>
            </a:r>
            <a:r>
              <a:rPr lang="en-AU" sz="2400" dirty="0" smtClean="0"/>
              <a:t>, TORCH)</a:t>
            </a:r>
          </a:p>
          <a:p>
            <a:pPr>
              <a:lnSpc>
                <a:spcPct val="90000"/>
              </a:lnSpc>
            </a:pPr>
            <a:r>
              <a:rPr lang="en-AU" sz="2400" dirty="0" err="1" smtClean="0"/>
              <a:t>Metabolik</a:t>
            </a:r>
            <a:r>
              <a:rPr lang="en-AU" sz="2400" dirty="0" smtClean="0"/>
              <a:t> </a:t>
            </a:r>
            <a:r>
              <a:rPr lang="en-AU" sz="2400" dirty="0" err="1" smtClean="0"/>
              <a:t>bozukluklar</a:t>
            </a:r>
            <a:r>
              <a:rPr lang="en-AU" sz="2400" dirty="0" smtClean="0"/>
              <a:t>: KŞ, Ca, Na, </a:t>
            </a:r>
            <a:r>
              <a:rPr lang="en-AU" sz="2400" dirty="0" smtClean="0"/>
              <a:t>Mg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SSS’nin</a:t>
            </a:r>
            <a:r>
              <a:rPr lang="en-AU" sz="2400" dirty="0" smtClean="0"/>
              <a:t> </a:t>
            </a:r>
            <a:r>
              <a:rPr lang="en-AU" sz="2400" dirty="0" err="1" smtClean="0"/>
              <a:t>gelişimsel</a:t>
            </a:r>
            <a:r>
              <a:rPr lang="en-AU" sz="2400" dirty="0" smtClean="0"/>
              <a:t> </a:t>
            </a:r>
            <a:r>
              <a:rPr lang="en-AU" sz="2400" dirty="0" err="1" smtClean="0"/>
              <a:t>anomalileri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Nörodejeneratif</a:t>
            </a:r>
            <a:r>
              <a:rPr lang="en-AU" sz="2400" dirty="0" smtClean="0"/>
              <a:t> </a:t>
            </a:r>
            <a:r>
              <a:rPr lang="en-AU" sz="2400" dirty="0" err="1" smtClean="0"/>
              <a:t>hastalıklar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Pridoksin</a:t>
            </a:r>
            <a:r>
              <a:rPr lang="en-AU" sz="2400" dirty="0" smtClean="0"/>
              <a:t> </a:t>
            </a:r>
            <a:r>
              <a:rPr lang="en-AU" sz="2400" dirty="0" err="1" smtClean="0"/>
              <a:t>bağımlı</a:t>
            </a:r>
            <a:r>
              <a:rPr lang="en-AU" sz="2400" dirty="0" smtClean="0"/>
              <a:t> </a:t>
            </a:r>
            <a:r>
              <a:rPr lang="en-AU" sz="2400" dirty="0" err="1" smtClean="0"/>
              <a:t>konvülsiyon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Ailevi</a:t>
            </a:r>
            <a:r>
              <a:rPr lang="en-AU" sz="2400" dirty="0" smtClean="0"/>
              <a:t> benign 5. </a:t>
            </a:r>
            <a:r>
              <a:rPr lang="en-AU" sz="2400" dirty="0" err="1" smtClean="0"/>
              <a:t>gün</a:t>
            </a:r>
            <a:r>
              <a:rPr lang="en-AU" sz="2400" dirty="0" smtClean="0"/>
              <a:t> </a:t>
            </a:r>
            <a:r>
              <a:rPr lang="en-AU" sz="2400" dirty="0" err="1" smtClean="0"/>
              <a:t>konvülsiyonu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smtClean="0"/>
              <a:t>Maternal </a:t>
            </a:r>
            <a:r>
              <a:rPr lang="en-AU" sz="2400" dirty="0" err="1" smtClean="0"/>
              <a:t>ilaç</a:t>
            </a:r>
            <a:r>
              <a:rPr lang="en-AU" sz="2400" dirty="0" smtClean="0"/>
              <a:t>/</a:t>
            </a:r>
            <a:r>
              <a:rPr lang="en-AU" sz="2400" dirty="0" err="1" smtClean="0"/>
              <a:t>alkol</a:t>
            </a:r>
            <a:r>
              <a:rPr lang="en-AU" sz="2400" dirty="0" smtClean="0"/>
              <a:t> </a:t>
            </a:r>
            <a:r>
              <a:rPr lang="en-AU" sz="2400" dirty="0" err="1" smtClean="0"/>
              <a:t>çekilme</a:t>
            </a:r>
            <a:r>
              <a:rPr lang="en-AU" sz="2400" dirty="0" smtClean="0"/>
              <a:t> </a:t>
            </a:r>
            <a:r>
              <a:rPr lang="en-AU" sz="2400" dirty="0" err="1" smtClean="0"/>
              <a:t>nöbetleri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Etyoloji</a:t>
            </a:r>
            <a:r>
              <a:rPr lang="en-AU" sz="2400" dirty="0" smtClean="0"/>
              <a:t> </a:t>
            </a:r>
            <a:r>
              <a:rPr lang="en-AU" sz="2400" dirty="0" err="1" smtClean="0"/>
              <a:t>belirlenemeyen</a:t>
            </a:r>
            <a:r>
              <a:rPr lang="en-AU" sz="2400" dirty="0" smtClean="0"/>
              <a:t> (%10)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55776" y="5949280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Tedavi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Nedene</a:t>
            </a:r>
            <a:r>
              <a:rPr lang="en-US" sz="2400" dirty="0" smtClean="0"/>
              <a:t> </a:t>
            </a:r>
            <a:r>
              <a:rPr lang="en-US" sz="2400" dirty="0" err="1" smtClean="0"/>
              <a:t>yönelik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36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42770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tr-TR" sz="3000" dirty="0" smtClean="0"/>
          </a:p>
          <a:p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Yenidoğanda</a:t>
            </a:r>
            <a:r>
              <a:rPr lang="tr-TR" sz="3600" dirty="0" smtClean="0"/>
              <a:t> “Nöbet” tedavisi:</a:t>
            </a:r>
            <a:endParaRPr lang="tr-TR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8"/>
            <a:ext cx="658477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dirty="0" err="1" smtClean="0"/>
              <a:t>Nedene</a:t>
            </a:r>
            <a:r>
              <a:rPr lang="en-AU" dirty="0" smtClean="0"/>
              <a:t> </a:t>
            </a:r>
            <a:r>
              <a:rPr lang="en-AU" dirty="0" err="1" smtClean="0"/>
              <a:t>yönelik</a:t>
            </a:r>
            <a:r>
              <a:rPr lang="en-AU" dirty="0" smtClean="0"/>
              <a:t> </a:t>
            </a:r>
            <a:r>
              <a:rPr lang="en-AU" dirty="0" err="1" smtClean="0"/>
              <a:t>tedavi</a:t>
            </a:r>
            <a:r>
              <a:rPr lang="en-AU" dirty="0" smtClean="0"/>
              <a:t> (</a:t>
            </a:r>
            <a:r>
              <a:rPr lang="en-AU" dirty="0" err="1" smtClean="0"/>
              <a:t>Glukoz</a:t>
            </a:r>
            <a:r>
              <a:rPr lang="en-AU" dirty="0" smtClean="0"/>
              <a:t>, </a:t>
            </a:r>
            <a:r>
              <a:rPr lang="en-AU" dirty="0" err="1" smtClean="0"/>
              <a:t>Ca</a:t>
            </a:r>
            <a:r>
              <a:rPr lang="en-AU" dirty="0" smtClean="0"/>
              <a:t>, Na, Mg, vb..)</a:t>
            </a:r>
          </a:p>
          <a:p>
            <a:pPr>
              <a:lnSpc>
                <a:spcPct val="90000"/>
              </a:lnSpc>
            </a:pPr>
            <a:r>
              <a:rPr lang="en-AU" dirty="0" err="1" smtClean="0"/>
              <a:t>Antikonvülsan</a:t>
            </a:r>
            <a:r>
              <a:rPr lang="en-AU" dirty="0" smtClean="0"/>
              <a:t> </a:t>
            </a:r>
            <a:r>
              <a:rPr lang="en-AU" dirty="0" err="1" smtClean="0"/>
              <a:t>ilaçlar</a:t>
            </a:r>
            <a:r>
              <a:rPr lang="en-AU" dirty="0" smtClean="0"/>
              <a:t>: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AU" dirty="0" err="1" smtClean="0"/>
              <a:t>Fenobarbital</a:t>
            </a:r>
            <a:r>
              <a:rPr lang="en-AU" dirty="0" smtClean="0"/>
              <a:t> (İV form?)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AU" dirty="0" err="1" smtClean="0"/>
              <a:t>Fenitoin</a:t>
            </a:r>
            <a:endParaRPr lang="en-AU" dirty="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AU" dirty="0" smtClean="0"/>
              <a:t>Midazolam (</a:t>
            </a:r>
            <a:r>
              <a:rPr lang="en-AU" dirty="0" err="1" smtClean="0"/>
              <a:t>Dormicum</a:t>
            </a:r>
            <a:r>
              <a:rPr lang="en-AU" dirty="0" smtClean="0"/>
              <a:t>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AU" dirty="0" err="1" smtClean="0"/>
              <a:t>Levetirasetam</a:t>
            </a:r>
            <a:r>
              <a:rPr lang="en-AU" dirty="0" smtClean="0"/>
              <a:t> (</a:t>
            </a:r>
            <a:r>
              <a:rPr lang="en-AU" dirty="0" err="1" smtClean="0"/>
              <a:t>Keppra</a:t>
            </a:r>
            <a:r>
              <a:rPr lang="en-AU" dirty="0" smtClean="0"/>
              <a:t>)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982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tr-TR" sz="3000" dirty="0" smtClean="0"/>
          </a:p>
          <a:p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642910" y="285728"/>
            <a:ext cx="7358114" cy="1143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Yenidoğanda</a:t>
            </a:r>
            <a:r>
              <a:rPr lang="tr-TR" sz="3600" dirty="0" smtClean="0"/>
              <a:t> </a:t>
            </a:r>
            <a:r>
              <a:rPr lang="tr-TR" sz="3600" dirty="0" err="1" smtClean="0"/>
              <a:t>Hipo</a:t>
            </a:r>
            <a:r>
              <a:rPr lang="tr-TR" sz="3600" dirty="0" smtClean="0"/>
              <a:t>/</a:t>
            </a:r>
            <a:r>
              <a:rPr lang="tr-TR" sz="3600" dirty="0" err="1" smtClean="0"/>
              <a:t>hipertermi</a:t>
            </a:r>
            <a:endParaRPr lang="tr-TR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700807"/>
            <a:ext cx="7819232" cy="4607917"/>
          </a:xfrm>
          <a:prstGeom prst="rect">
            <a:avLst/>
          </a:prstGeom>
          <a:solidFill>
            <a:srgbClr val="F2E8F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AU" sz="2800" dirty="0" smtClean="0"/>
              <a:t>Olgu-2:</a:t>
            </a:r>
          </a:p>
          <a:p>
            <a:pPr marL="0" indent="0">
              <a:lnSpc>
                <a:spcPct val="90000"/>
              </a:lnSpc>
              <a:buNone/>
            </a:pPr>
            <a:endParaRPr lang="en-AU" sz="2800" dirty="0" smtClean="0"/>
          </a:p>
          <a:p>
            <a:pPr>
              <a:lnSpc>
                <a:spcPct val="90000"/>
              </a:lnSpc>
            </a:pPr>
            <a:r>
              <a:rPr lang="en-AU" sz="2800" dirty="0" smtClean="0"/>
              <a:t>6 </a:t>
            </a:r>
            <a:r>
              <a:rPr lang="en-AU" sz="2800" dirty="0" err="1" smtClean="0"/>
              <a:t>günlük</a:t>
            </a:r>
            <a:r>
              <a:rPr lang="en-AU" sz="2800" dirty="0" smtClean="0"/>
              <a:t> </a:t>
            </a:r>
            <a:r>
              <a:rPr lang="en-AU" sz="2800" dirty="0" err="1" smtClean="0"/>
              <a:t>yenidoğan</a:t>
            </a:r>
            <a:r>
              <a:rPr lang="en-AU" sz="2800" dirty="0" smtClean="0"/>
              <a:t> </a:t>
            </a:r>
            <a:r>
              <a:rPr lang="en-AU" sz="2800" dirty="0" err="1" smtClean="0"/>
              <a:t>vücudunda</a:t>
            </a:r>
            <a:r>
              <a:rPr lang="en-AU" sz="2800" dirty="0"/>
              <a:t> </a:t>
            </a:r>
            <a:r>
              <a:rPr lang="en-AU" sz="2800" dirty="0" err="1" smtClean="0"/>
              <a:t>kırmızı-mor</a:t>
            </a:r>
            <a:r>
              <a:rPr lang="en-AU" sz="2800" dirty="0" smtClean="0"/>
              <a:t> </a:t>
            </a:r>
            <a:r>
              <a:rPr lang="en-AU" sz="2800" dirty="0" err="1" smtClean="0"/>
              <a:t>dalgalanma</a:t>
            </a:r>
            <a:r>
              <a:rPr lang="en-AU" sz="2800" dirty="0" smtClean="0"/>
              <a:t> </a:t>
            </a:r>
            <a:r>
              <a:rPr lang="en-AU" sz="2800" dirty="0" err="1" smtClean="0"/>
              <a:t>nedeniyle</a:t>
            </a:r>
            <a:r>
              <a:rPr lang="en-AU" sz="2800" dirty="0" smtClean="0"/>
              <a:t> </a:t>
            </a:r>
            <a:r>
              <a:rPr lang="en-AU" sz="2800" dirty="0" err="1" smtClean="0"/>
              <a:t>başvuruyor</a:t>
            </a:r>
            <a:r>
              <a:rPr lang="en-AU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AU" sz="2800" dirty="0" err="1" smtClean="0"/>
              <a:t>Aralık</a:t>
            </a:r>
            <a:r>
              <a:rPr lang="en-AU" sz="2800" dirty="0" smtClean="0"/>
              <a:t> </a:t>
            </a:r>
            <a:r>
              <a:rPr lang="en-AU" sz="2800" dirty="0" err="1" smtClean="0"/>
              <a:t>ayında</a:t>
            </a:r>
            <a:r>
              <a:rPr lang="en-AU" sz="2800" dirty="0" smtClean="0"/>
              <a:t>, </a:t>
            </a:r>
            <a:r>
              <a:rPr lang="en-AU" sz="2800" dirty="0" err="1" smtClean="0"/>
              <a:t>sorunsuz</a:t>
            </a:r>
            <a:r>
              <a:rPr lang="en-AU" sz="2800" dirty="0" smtClean="0"/>
              <a:t> 4. </a:t>
            </a:r>
            <a:r>
              <a:rPr lang="en-AU" sz="2800" dirty="0" err="1" smtClean="0"/>
              <a:t>gebelikten</a:t>
            </a:r>
            <a:r>
              <a:rPr lang="en-AU" sz="2800" dirty="0" smtClean="0"/>
              <a:t>, 35 </a:t>
            </a:r>
            <a:r>
              <a:rPr lang="en-AU" sz="2800" dirty="0" err="1" smtClean="0"/>
              <a:t>haftalık</a:t>
            </a:r>
            <a:r>
              <a:rPr lang="en-AU" sz="2800" dirty="0" smtClean="0"/>
              <a:t>, 2450 g, NVY </a:t>
            </a:r>
            <a:r>
              <a:rPr lang="en-AU" sz="2800" dirty="0" err="1" smtClean="0"/>
              <a:t>ile</a:t>
            </a:r>
            <a:r>
              <a:rPr lang="en-AU" sz="2800" dirty="0" smtClean="0"/>
              <a:t> </a:t>
            </a:r>
            <a:r>
              <a:rPr lang="en-AU" sz="2800" dirty="0" err="1" smtClean="0"/>
              <a:t>doğmuş</a:t>
            </a:r>
            <a:r>
              <a:rPr lang="en-AU" sz="2800" dirty="0" smtClean="0"/>
              <a:t>, ilk </a:t>
            </a:r>
            <a:r>
              <a:rPr lang="en-AU" sz="2800" dirty="0" err="1" smtClean="0"/>
              <a:t>gününde</a:t>
            </a:r>
            <a:r>
              <a:rPr lang="en-AU" sz="2800" dirty="0" smtClean="0"/>
              <a:t> </a:t>
            </a:r>
            <a:r>
              <a:rPr lang="en-AU" sz="2800" dirty="0" err="1" smtClean="0"/>
              <a:t>taburcu</a:t>
            </a:r>
            <a:r>
              <a:rPr lang="en-AU" sz="2800" dirty="0" smtClean="0"/>
              <a:t> </a:t>
            </a:r>
            <a:r>
              <a:rPr lang="en-AU" sz="2800" dirty="0" err="1" smtClean="0"/>
              <a:t>edilmiş</a:t>
            </a:r>
            <a:endParaRPr lang="en-AU" sz="2800" dirty="0" smtClean="0"/>
          </a:p>
          <a:p>
            <a:pPr>
              <a:lnSpc>
                <a:spcPct val="90000"/>
              </a:lnSpc>
            </a:pPr>
            <a:r>
              <a:rPr lang="en-AU" sz="2800" dirty="0" err="1" smtClean="0"/>
              <a:t>Annesini</a:t>
            </a:r>
            <a:r>
              <a:rPr lang="en-AU" sz="2800" dirty="0" smtClean="0"/>
              <a:t> </a:t>
            </a:r>
            <a:r>
              <a:rPr lang="en-AU" sz="2800" dirty="0" err="1" smtClean="0"/>
              <a:t>emiyor</a:t>
            </a:r>
            <a:r>
              <a:rPr lang="en-AU" sz="2800" dirty="0" smtClean="0"/>
              <a:t>, </a:t>
            </a:r>
            <a:r>
              <a:rPr lang="en-AU" sz="2800" dirty="0" err="1" smtClean="0"/>
              <a:t>bugün</a:t>
            </a:r>
            <a:r>
              <a:rPr lang="en-AU" sz="2800" dirty="0" smtClean="0"/>
              <a:t> </a:t>
            </a:r>
            <a:r>
              <a:rPr lang="en-AU" sz="2800" dirty="0" err="1" smtClean="0"/>
              <a:t>emmesi</a:t>
            </a:r>
            <a:r>
              <a:rPr lang="en-AU" sz="2800" dirty="0" smtClean="0"/>
              <a:t> </a:t>
            </a:r>
            <a:r>
              <a:rPr lang="en-AU" sz="2800" dirty="0" err="1" smtClean="0"/>
              <a:t>bozulmuş</a:t>
            </a:r>
            <a:endParaRPr lang="en-AU" sz="2800" dirty="0" smtClean="0"/>
          </a:p>
          <a:p>
            <a:pPr>
              <a:lnSpc>
                <a:spcPct val="90000"/>
              </a:lnSpc>
            </a:pPr>
            <a:r>
              <a:rPr lang="en-AU" sz="2800" dirty="0" err="1" smtClean="0"/>
              <a:t>Muayenesinde</a:t>
            </a:r>
            <a:r>
              <a:rPr lang="en-AU" sz="2800" dirty="0" smtClean="0"/>
              <a:t> VA: 2300 g, VI: 33 </a:t>
            </a:r>
            <a:r>
              <a:rPr lang="en-AU" sz="2800" baseline="30000" dirty="0" smtClean="0"/>
              <a:t>0</a:t>
            </a:r>
            <a:r>
              <a:rPr lang="en-AU" sz="2800" dirty="0" smtClean="0"/>
              <a:t>C, </a:t>
            </a:r>
            <a:r>
              <a:rPr lang="en-AU" sz="2800" dirty="0" err="1" smtClean="0"/>
              <a:t>yaygın</a:t>
            </a:r>
            <a:r>
              <a:rPr lang="en-AU" sz="2800" dirty="0" smtClean="0"/>
              <a:t> </a:t>
            </a:r>
            <a:r>
              <a:rPr lang="en-AU" sz="2800" dirty="0" err="1" smtClean="0"/>
              <a:t>kutis</a:t>
            </a:r>
            <a:r>
              <a:rPr lang="en-AU" sz="2800" dirty="0" smtClean="0"/>
              <a:t> </a:t>
            </a:r>
            <a:r>
              <a:rPr lang="en-AU" sz="2800" dirty="0" err="1" smtClean="0"/>
              <a:t>marmaratus</a:t>
            </a:r>
            <a:r>
              <a:rPr lang="en-AU" sz="2800" dirty="0" smtClean="0"/>
              <a:t>, </a:t>
            </a:r>
            <a:r>
              <a:rPr lang="en-AU" sz="2800" dirty="0" err="1" smtClean="0"/>
              <a:t>sistem</a:t>
            </a:r>
            <a:r>
              <a:rPr lang="en-AU" sz="2800" dirty="0" smtClean="0"/>
              <a:t> </a:t>
            </a:r>
            <a:r>
              <a:rPr lang="en-AU" sz="2800" dirty="0" err="1" smtClean="0"/>
              <a:t>muayeneleri</a:t>
            </a:r>
            <a:r>
              <a:rPr lang="en-AU" sz="2800" dirty="0" smtClean="0"/>
              <a:t> </a:t>
            </a:r>
            <a:r>
              <a:rPr lang="en-AU" sz="2800" dirty="0" err="1" smtClean="0"/>
              <a:t>doğal</a:t>
            </a:r>
            <a:r>
              <a:rPr lang="en-AU" sz="2800" dirty="0" smtClean="0"/>
              <a:t>, </a:t>
            </a:r>
            <a:r>
              <a:rPr lang="en-AU" sz="2800" dirty="0" err="1" smtClean="0"/>
              <a:t>emme</a:t>
            </a:r>
            <a:r>
              <a:rPr lang="en-AU" sz="2800" dirty="0" smtClean="0"/>
              <a:t> </a:t>
            </a:r>
            <a:r>
              <a:rPr lang="en-AU" sz="2800" dirty="0" err="1" smtClean="0"/>
              <a:t>refleksi</a:t>
            </a:r>
            <a:r>
              <a:rPr lang="en-AU" sz="2800" dirty="0" smtClean="0"/>
              <a:t> </a:t>
            </a:r>
            <a:r>
              <a:rPr lang="en-AU" sz="2800" dirty="0" err="1" smtClean="0"/>
              <a:t>canlı</a:t>
            </a:r>
            <a:endParaRPr lang="en-AU" sz="2800" dirty="0" smtClean="0"/>
          </a:p>
          <a:p>
            <a:pPr>
              <a:lnSpc>
                <a:spcPct val="90000"/>
              </a:lnSpc>
            </a:pPr>
            <a:r>
              <a:rPr lang="en-AU" sz="2800" dirty="0" err="1" smtClean="0"/>
              <a:t>Laboratuvar</a:t>
            </a:r>
            <a:r>
              <a:rPr lang="en-AU" sz="2800" dirty="0" smtClean="0"/>
              <a:t> </a:t>
            </a:r>
            <a:r>
              <a:rPr lang="en-AU" sz="2800" dirty="0" err="1" smtClean="0"/>
              <a:t>tetkiklerinde</a:t>
            </a:r>
            <a:r>
              <a:rPr lang="en-AU" sz="2800" dirty="0" smtClean="0"/>
              <a:t>; KŞ: 68 mg/dl, </a:t>
            </a:r>
            <a:r>
              <a:rPr lang="en-AU" sz="2800" dirty="0" err="1" smtClean="0"/>
              <a:t>anemisi</a:t>
            </a:r>
            <a:r>
              <a:rPr lang="en-AU" sz="2800" dirty="0" smtClean="0"/>
              <a:t> yok, </a:t>
            </a:r>
            <a:r>
              <a:rPr lang="en-AU" sz="2800" dirty="0" err="1" smtClean="0"/>
              <a:t>elektrolitler</a:t>
            </a:r>
            <a:r>
              <a:rPr lang="en-AU" sz="2800" dirty="0" smtClean="0"/>
              <a:t> </a:t>
            </a:r>
            <a:r>
              <a:rPr lang="en-AU" sz="2800" dirty="0" err="1" smtClean="0"/>
              <a:t>ve</a:t>
            </a:r>
            <a:r>
              <a:rPr lang="en-AU" sz="2800" dirty="0" smtClean="0"/>
              <a:t> </a:t>
            </a:r>
            <a:r>
              <a:rPr lang="en-AU" sz="2800" dirty="0" err="1" smtClean="0"/>
              <a:t>diğer</a:t>
            </a:r>
            <a:r>
              <a:rPr lang="en-AU" sz="2800" dirty="0" smtClean="0"/>
              <a:t> </a:t>
            </a:r>
            <a:r>
              <a:rPr lang="en-AU" sz="2800" dirty="0" err="1" smtClean="0"/>
              <a:t>parametreler</a:t>
            </a:r>
            <a:r>
              <a:rPr lang="en-AU" sz="2800" dirty="0" smtClean="0"/>
              <a:t> N, AFR </a:t>
            </a:r>
            <a:r>
              <a:rPr lang="en-AU" sz="2800" dirty="0" err="1" smtClean="0"/>
              <a:t>negatif</a:t>
            </a:r>
            <a:endParaRPr lang="en-AU" sz="2800" dirty="0" smtClean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296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1823</Words>
  <Application>Microsoft Macintosh PowerPoint</Application>
  <PresentationFormat>Ekran Gösterisi (4:3)</PresentationFormat>
  <Paragraphs>404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2" baseType="lpstr">
      <vt:lpstr>Calibri</vt:lpstr>
      <vt:lpstr>Courier New</vt:lpstr>
      <vt:lpstr>ＭＳ Ｐゴシック</vt:lpstr>
      <vt:lpstr>Perpetua</vt:lpstr>
      <vt:lpstr>Wingdings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Asemptomatik hipoglisemiye yaklaşım: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Saadet Arsan</dc:creator>
  <cp:lastModifiedBy>Microsoft Office Kullanıcısı</cp:lastModifiedBy>
  <cp:revision>77</cp:revision>
  <dcterms:created xsi:type="dcterms:W3CDTF">2016-07-12T09:34:43Z</dcterms:created>
  <dcterms:modified xsi:type="dcterms:W3CDTF">2016-12-15T21:31:37Z</dcterms:modified>
</cp:coreProperties>
</file>