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6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5" autoAdjust="0"/>
    <p:restoredTop sz="94660"/>
  </p:normalViewPr>
  <p:slideViewPr>
    <p:cSldViewPr snapToGrid="0">
      <p:cViewPr varScale="1">
        <p:scale>
          <a:sx n="91" d="100"/>
          <a:sy n="91" d="100"/>
        </p:scale>
        <p:origin x="140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9144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9144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2400" b="0" spc="-38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350" cap="all" spc="15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E2072480-10DA-4FB4-BEAE-2A1DEA90F248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8544" y="826687"/>
            <a:ext cx="1145876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2926709" y="1051996"/>
            <a:ext cx="393229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24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24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2400" b="0" baseline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24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936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3873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1178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E2072480-10DA-4FB4-BEAE-2A1DEA90F248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4436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27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350" cap="all" spc="1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E2072480-10DA-4FB4-BEAE-2A1DEA90F248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5117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5"/>
            <a:ext cx="370332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3651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5"/>
            <a:ext cx="370332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7966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7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6114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6702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27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125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E2072480-10DA-4FB4-BEAE-2A1DEA90F248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6349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5234" cy="822960"/>
          </a:xfrm>
        </p:spPr>
        <p:txBody>
          <a:bodyPr tIns="0" bIns="0" anchor="b">
            <a:noAutofit/>
          </a:bodyPr>
          <a:lstStyle>
            <a:lvl1pPr>
              <a:defRPr sz="27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4948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450"/>
              </a:spcAft>
              <a:buNone/>
              <a:defRPr sz="1125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3308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5734"/>
            <a:ext cx="75438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E2072480-10DA-4FB4-BEAE-2A1DEA90F248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8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1789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685800" rtl="0" eaLnBrk="1" latinLnBrk="0" hangingPunct="1">
        <a:lnSpc>
          <a:spcPct val="85000"/>
        </a:lnSpc>
        <a:spcBef>
          <a:spcPct val="0"/>
        </a:spcBef>
        <a:buNone/>
        <a:defRPr sz="2700" kern="1200" spc="-38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68580" indent="-68580" algn="l" defTabSz="685800" rtl="0" eaLnBrk="1" latinLnBrk="0" hangingPunct="1">
        <a:lnSpc>
          <a:spcPct val="90000"/>
        </a:lnSpc>
        <a:spcBef>
          <a:spcPts val="900"/>
        </a:spcBef>
        <a:spcAft>
          <a:spcPts val="15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5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28803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35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42519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56235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69951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8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9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1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2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eng.harran.edu.tr/~nbesli/ETK/PQS/PQS.html" TargetMode="External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hbogm.meb.gov.tr/mtao/1elektroteknik/unite3.pdf" TargetMode="External"/><Relationship Id="rId4" Type="http://schemas.openxmlformats.org/officeDocument/2006/relationships/hyperlink" Target="http://teknikbilimlermyo.istanbul.edu.tr/elektrik/wp-content/uploads/2015/03/B%C3%B6l%C3%BCm-7.pdf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914400" y="885825"/>
            <a:ext cx="9250363" cy="1623192"/>
          </a:xfrm>
        </p:spPr>
        <p:txBody>
          <a:bodyPr/>
          <a:lstStyle/>
          <a:p>
            <a:r>
              <a:rPr lang="tr-TR" b="1" dirty="0"/>
              <a:t> 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819150" y="2905125"/>
            <a:ext cx="8221235" cy="1952625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tr-TR" sz="4000" b="1" u="sng" dirty="0"/>
              <a:t>ALTERNATİF AKIM DEVRE ANALİZİ</a:t>
            </a:r>
            <a:r>
              <a:rPr lang="tr-TR" sz="4000" b="1" dirty="0"/>
              <a:t> </a:t>
            </a:r>
            <a:endParaRPr lang="en-US" sz="4000" u="sng" dirty="0"/>
          </a:p>
          <a:p>
            <a:pPr>
              <a:spcBef>
                <a:spcPts val="0"/>
              </a:spcBef>
            </a:pPr>
            <a:r>
              <a:rPr lang="tr-TR" sz="4000" b="1" u="sng" dirty="0"/>
              <a:t>6. hafta</a:t>
            </a:r>
            <a:r>
              <a:rPr lang="tr-TR" sz="4000" b="1" dirty="0"/>
              <a:t> </a:t>
            </a:r>
          </a:p>
          <a:p>
            <a:pPr>
              <a:spcBef>
                <a:spcPts val="0"/>
              </a:spcBef>
            </a:pPr>
            <a:endParaRPr lang="tr-TR" sz="4000" u="sng" dirty="0"/>
          </a:p>
          <a:p>
            <a:endParaRPr lang="tr-TR" sz="4000" u="sng" dirty="0"/>
          </a:p>
        </p:txBody>
      </p:sp>
      <p:pic>
        <p:nvPicPr>
          <p:cNvPr id="12" name="Resim 12">
            <a:extLst>
              <a:ext uri="{FF2B5EF4-FFF2-40B4-BE49-F238E27FC236}">
                <a16:creationId xmlns:a16="http://schemas.microsoft.com/office/drawing/2014/main" id="{72E9A796-8B25-4B62-950F-2AEE334501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52" y="0"/>
            <a:ext cx="986923" cy="997820"/>
          </a:xfrm>
          <a:prstGeom prst="rect">
            <a:avLst/>
          </a:prstGeom>
        </p:spPr>
      </p:pic>
      <p:pic>
        <p:nvPicPr>
          <p:cNvPr id="6" name="Resim 12">
            <a:extLst>
              <a:ext uri="{FF2B5EF4-FFF2-40B4-BE49-F238E27FC236}">
                <a16:creationId xmlns:a16="http://schemas.microsoft.com/office/drawing/2014/main" id="{957616C4-7958-467E-A1AF-BBE55D3DEA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50684" y="0"/>
            <a:ext cx="986923" cy="997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4425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811DC3B-0D54-46B3-8152-6E3FCCE32E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2599" y="687301"/>
            <a:ext cx="8256253" cy="1067927"/>
          </a:xfrm>
        </p:spPr>
        <p:txBody>
          <a:bodyPr/>
          <a:lstStyle/>
          <a:p>
            <a:r>
              <a:rPr lang="tr-TR" sz="4000" b="1" u="sng" dirty="0">
                <a:solidFill>
                  <a:srgbClr val="4FB8C1"/>
                </a:solidFill>
              </a:rPr>
              <a:t>Paralel Bağlı R-C Devreleri</a:t>
            </a:r>
            <a:r>
              <a:rPr lang="tr-TR" sz="4000" dirty="0">
                <a:solidFill>
                  <a:srgbClr val="4FB8C1"/>
                </a:solidFill>
              </a:rPr>
              <a:t> </a:t>
            </a:r>
          </a:p>
        </p:txBody>
      </p:sp>
      <p:pic>
        <p:nvPicPr>
          <p:cNvPr id="4" name="Resim 4">
            <a:extLst>
              <a:ext uri="{FF2B5EF4-FFF2-40B4-BE49-F238E27FC236}">
                <a16:creationId xmlns:a16="http://schemas.microsoft.com/office/drawing/2014/main" id="{C4ACD472-1741-4908-B1C9-64E8FA9A680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25037" y="2208212"/>
            <a:ext cx="4176510" cy="4649788"/>
          </a:xfrm>
          <a:prstGeom prst="rect">
            <a:avLst/>
          </a:prstGeom>
        </p:spPr>
      </p:pic>
      <p:pic>
        <p:nvPicPr>
          <p:cNvPr id="6" name="Resim 6" descr="nesne içeren bir resim&#10;&#10;Yüksek güvenilirlikle oluşturulmuş açıklama">
            <a:extLst>
              <a:ext uri="{FF2B5EF4-FFF2-40B4-BE49-F238E27FC236}">
                <a16:creationId xmlns:a16="http://schemas.microsoft.com/office/drawing/2014/main" id="{8EB782D0-0338-4712-A487-CC80D291C4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72086" y="3136353"/>
            <a:ext cx="3218405" cy="1655763"/>
          </a:xfrm>
          <a:prstGeom prst="rect">
            <a:avLst/>
          </a:prstGeom>
        </p:spPr>
      </p:pic>
      <p:pic>
        <p:nvPicPr>
          <p:cNvPr id="3" name="Resim 12">
            <a:extLst>
              <a:ext uri="{FF2B5EF4-FFF2-40B4-BE49-F238E27FC236}">
                <a16:creationId xmlns:a16="http://schemas.microsoft.com/office/drawing/2014/main" id="{2A7F2764-856D-4856-87FC-791000F868B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86923" cy="997820"/>
          </a:xfrm>
          <a:prstGeom prst="rect">
            <a:avLst/>
          </a:prstGeom>
        </p:spPr>
      </p:pic>
      <p:pic>
        <p:nvPicPr>
          <p:cNvPr id="8" name="Resim 12">
            <a:extLst>
              <a:ext uri="{FF2B5EF4-FFF2-40B4-BE49-F238E27FC236}">
                <a16:creationId xmlns:a16="http://schemas.microsoft.com/office/drawing/2014/main" id="{29CA3DD1-6D35-411F-90D3-069C180ED29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51962" y="0"/>
            <a:ext cx="986923" cy="997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8622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ABE7B6F-3028-42B8-8A3D-FDADBDC7AB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10800000" flipV="1">
            <a:off x="1111012" y="1166648"/>
            <a:ext cx="7055380" cy="695248"/>
          </a:xfrm>
        </p:spPr>
        <p:txBody>
          <a:bodyPr>
            <a:normAutofit fontScale="90000"/>
          </a:bodyPr>
          <a:lstStyle/>
          <a:p>
            <a:pPr algn="ctr"/>
            <a:r>
              <a:rPr lang="tr-TR" sz="5400" b="1" u="sng" dirty="0">
                <a:solidFill>
                  <a:srgbClr val="4FB8C1"/>
                </a:solidFill>
              </a:rPr>
              <a:t>KAYNAKÇA</a:t>
            </a:r>
            <a:r>
              <a:rPr lang="tr-TR" sz="5400" b="1" dirty="0">
                <a:solidFill>
                  <a:srgbClr val="4FB8C1"/>
                </a:solidFill>
              </a:rPr>
              <a:t> </a:t>
            </a:r>
            <a:endParaRPr lang="tr-TR" dirty="0"/>
          </a:p>
        </p:txBody>
      </p:sp>
      <p:pic>
        <p:nvPicPr>
          <p:cNvPr id="4" name="Resim 4">
            <a:extLst>
              <a:ext uri="{FF2B5EF4-FFF2-40B4-BE49-F238E27FC236}">
                <a16:creationId xmlns:a16="http://schemas.microsoft.com/office/drawing/2014/main" id="{05747265-32B0-4363-9D1C-696D7F8D22F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099794" y="0"/>
            <a:ext cx="1028700" cy="1028700"/>
          </a:xfrm>
          <a:prstGeom prst="rect">
            <a:avLst/>
          </a:prstGeom>
        </p:spPr>
      </p:pic>
      <p:pic>
        <p:nvPicPr>
          <p:cNvPr id="6" name="Resim 6">
            <a:extLst>
              <a:ext uri="{FF2B5EF4-FFF2-40B4-BE49-F238E27FC236}">
                <a16:creationId xmlns:a16="http://schemas.microsoft.com/office/drawing/2014/main" id="{65F7E8EF-B56E-44AA-9DFC-4F635A295D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028700" cy="1028700"/>
          </a:xfrm>
          <a:prstGeom prst="rect">
            <a:avLst/>
          </a:prstGeom>
        </p:spPr>
      </p:pic>
      <p:sp>
        <p:nvSpPr>
          <p:cNvPr id="3" name="Metin kutusu 2">
            <a:extLst>
              <a:ext uri="{FF2B5EF4-FFF2-40B4-BE49-F238E27FC236}">
                <a16:creationId xmlns:a16="http://schemas.microsoft.com/office/drawing/2014/main" id="{5A78840E-765B-4A7D-9B6D-013FB419A5CD}"/>
              </a:ext>
            </a:extLst>
          </p:cNvPr>
          <p:cNvSpPr txBox="1"/>
          <p:nvPr/>
        </p:nvSpPr>
        <p:spPr>
          <a:xfrm>
            <a:off x="1197276" y="2895718"/>
            <a:ext cx="6970733" cy="3416320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tr-TR" dirty="0">
                <a:hlinkClick r:id="rId3"/>
              </a:rPr>
              <a:t>http://eng.harran.edu.tr/~nbesli/ETK/PQS/PQS.html</a:t>
            </a:r>
            <a:endParaRPr lang="tr-TR" dirty="0"/>
          </a:p>
          <a:p>
            <a:pPr algn="ctr"/>
            <a:endParaRPr lang="tr-TR" dirty="0"/>
          </a:p>
          <a:p>
            <a:pPr algn="ctr"/>
            <a:r>
              <a:rPr lang="tr-TR" dirty="0">
                <a:hlinkClick r:id="rId4"/>
              </a:rPr>
              <a:t>http://teknikbilimlermyo.istanbul.edu.tr/elektrik/wp-content/uploads/2015/03/B%C3%B6l%C3%BCm-7.pdf</a:t>
            </a:r>
            <a:endParaRPr lang="tr-TR" dirty="0"/>
          </a:p>
          <a:p>
            <a:pPr algn="ctr"/>
            <a:endParaRPr lang="tr-TR" dirty="0"/>
          </a:p>
          <a:p>
            <a:pPr algn="ctr"/>
            <a:r>
              <a:rPr lang="tr-TR" dirty="0"/>
              <a:t>Prof. </a:t>
            </a:r>
            <a:r>
              <a:rPr lang="tr-TR" dirty="0" err="1"/>
              <a:t>Dr</a:t>
            </a:r>
            <a:r>
              <a:rPr lang="tr-TR" dirty="0"/>
              <a:t> . Arifoğlu , U.</a:t>
            </a:r>
            <a:endParaRPr lang="en-US" dirty="0"/>
          </a:p>
          <a:p>
            <a:pPr algn="ctr"/>
            <a:r>
              <a:rPr lang="tr-TR" dirty="0"/>
              <a:t> (Elektrik-Elektronik Mühendisliğinin Temelleri </a:t>
            </a:r>
            <a:endParaRPr lang="en-US" dirty="0"/>
          </a:p>
          <a:p>
            <a:pPr algn="ctr"/>
            <a:r>
              <a:rPr lang="tr-TR" dirty="0"/>
              <a:t>Alternatif Akım Devreleri Cilt-II </a:t>
            </a:r>
            <a:endParaRPr lang="en-US" dirty="0"/>
          </a:p>
          <a:p>
            <a:pPr algn="ctr"/>
            <a:r>
              <a:rPr lang="tr-TR" dirty="0"/>
              <a:t>Alfa Basım Yayın Dağıtım Ltd. Şti. </a:t>
            </a:r>
            <a:endParaRPr lang="en-US" dirty="0"/>
          </a:p>
          <a:p>
            <a:pPr algn="ctr"/>
            <a:r>
              <a:rPr lang="tr-TR" dirty="0"/>
              <a:t>5. Basım Şubat 2012 )</a:t>
            </a:r>
            <a:endParaRPr lang="en-US" dirty="0"/>
          </a:p>
          <a:p>
            <a:pPr algn="ctr"/>
            <a:endParaRPr lang="tr-TR" dirty="0"/>
          </a:p>
          <a:p>
            <a:pPr algn="ctr"/>
            <a:r>
              <a:rPr lang="tr-TR" dirty="0">
                <a:hlinkClick r:id="rId5"/>
              </a:rPr>
              <a:t>http://hbogm.meb.gov.tr/mtao/1elektroteknik/unite3.pdf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8450692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F60B3AD-5FEB-4FF7-B1A2-D25D646267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5775" y="838200"/>
            <a:ext cx="7053542" cy="938048"/>
          </a:xfrm>
        </p:spPr>
        <p:txBody>
          <a:bodyPr/>
          <a:lstStyle/>
          <a:p>
            <a:r>
              <a:rPr lang="tr-TR" sz="5400" b="1" u="sng" dirty="0">
                <a:solidFill>
                  <a:srgbClr val="4FB8C1"/>
                </a:solidFill>
              </a:rPr>
              <a:t>İçindekiler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367A004-645A-4E04-8407-51DD13C9C3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088" y="2052638"/>
            <a:ext cx="7580666" cy="419576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z="2500" b="1" dirty="0"/>
              <a:t>Paralel bağlı devrelerde Direnç-Bobin</a:t>
            </a:r>
          </a:p>
          <a:p>
            <a:pPr>
              <a:buClr>
                <a:srgbClr val="8AD0D6"/>
              </a:buClr>
            </a:pPr>
            <a:r>
              <a:rPr lang="tr-TR" sz="2500" b="1" dirty="0"/>
              <a:t>Paralel bağlı devrelerde Direnç-Kondansatör</a:t>
            </a:r>
          </a:p>
          <a:p>
            <a:pPr>
              <a:buClr>
                <a:srgbClr val="8AD0D6"/>
              </a:buClr>
            </a:pPr>
            <a:r>
              <a:rPr lang="tr-TR" sz="2500" b="1" dirty="0"/>
              <a:t>Empedans hesaplamaları </a:t>
            </a:r>
          </a:p>
          <a:p>
            <a:pPr>
              <a:buClr>
                <a:srgbClr val="8AD0D6"/>
              </a:buClr>
            </a:pPr>
            <a:r>
              <a:rPr lang="tr-TR" sz="2500" b="1" dirty="0" err="1"/>
              <a:t>Ohm</a:t>
            </a:r>
            <a:r>
              <a:rPr lang="tr-TR" sz="2500" b="1" dirty="0"/>
              <a:t> kanunu uygulamaları </a:t>
            </a:r>
          </a:p>
          <a:p>
            <a:pPr>
              <a:buClr>
                <a:srgbClr val="8AD0D6"/>
              </a:buClr>
            </a:pPr>
            <a:r>
              <a:rPr lang="tr-TR" sz="2500" b="1" dirty="0"/>
              <a:t>Örnek problem çözümleri</a:t>
            </a:r>
          </a:p>
        </p:txBody>
      </p:sp>
      <p:pic>
        <p:nvPicPr>
          <p:cNvPr id="5" name="Resim 12">
            <a:extLst>
              <a:ext uri="{FF2B5EF4-FFF2-40B4-BE49-F238E27FC236}">
                <a16:creationId xmlns:a16="http://schemas.microsoft.com/office/drawing/2014/main" id="{A0BAFB1C-7C01-4E65-BDC2-2D4A246B83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6923" cy="997820"/>
          </a:xfrm>
          <a:prstGeom prst="rect">
            <a:avLst/>
          </a:prstGeom>
        </p:spPr>
      </p:pic>
      <p:pic>
        <p:nvPicPr>
          <p:cNvPr id="7" name="Resim 12">
            <a:extLst>
              <a:ext uri="{FF2B5EF4-FFF2-40B4-BE49-F238E27FC236}">
                <a16:creationId xmlns:a16="http://schemas.microsoft.com/office/drawing/2014/main" id="{E6D4F5D6-62CA-4611-BD50-2AE0671FEC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51962" y="0"/>
            <a:ext cx="986923" cy="997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4587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7226E4D-FE7C-47B3-987F-A4F8BED61E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7660" y="781526"/>
            <a:ext cx="7053542" cy="963191"/>
          </a:xfrm>
        </p:spPr>
        <p:txBody>
          <a:bodyPr/>
          <a:lstStyle/>
          <a:p>
            <a:r>
              <a:rPr lang="tr-TR" sz="4000" b="1" u="sng" dirty="0">
                <a:solidFill>
                  <a:srgbClr val="4FB8C1"/>
                </a:solidFill>
              </a:rPr>
              <a:t>Paralel Bağlı R-L Devreleri</a:t>
            </a:r>
          </a:p>
        </p:txBody>
      </p:sp>
      <p:sp>
        <p:nvSpPr>
          <p:cNvPr id="7" name="İçerik Yer Tutucusu 6">
            <a:extLst>
              <a:ext uri="{FF2B5EF4-FFF2-40B4-BE49-F238E27FC236}">
                <a16:creationId xmlns:a16="http://schemas.microsoft.com/office/drawing/2014/main" id="{FEE51232-4000-488B-8870-8363EF9753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4584" y="1971675"/>
            <a:ext cx="8253702" cy="4195762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tr-TR" b="1" dirty="0" smtClean="0"/>
          </a:p>
          <a:p>
            <a:r>
              <a:rPr lang="tr-TR" b="1" dirty="0" smtClean="0"/>
              <a:t>Paralel </a:t>
            </a:r>
            <a:r>
              <a:rPr lang="tr-TR" b="1" dirty="0"/>
              <a:t>R‐L Devresi </a:t>
            </a:r>
          </a:p>
          <a:p>
            <a:pPr>
              <a:buClr>
                <a:srgbClr val="8AD0D6"/>
              </a:buClr>
            </a:pPr>
            <a:r>
              <a:rPr lang="tr-TR" b="1" dirty="0"/>
              <a:t>• Paralel R‐L devresinde direnç ve bobin elemanları A.C gerilim kaynağı ile paralel bağlanır. </a:t>
            </a:r>
          </a:p>
          <a:p>
            <a:pPr>
              <a:buClr>
                <a:srgbClr val="8AD0D6"/>
              </a:buClr>
            </a:pPr>
            <a:r>
              <a:rPr lang="tr-TR" b="1" dirty="0"/>
              <a:t>• Direnç ve bobin uçlarında aynı genlikte ve fazda kaynak gerilimi vardır. </a:t>
            </a:r>
          </a:p>
          <a:p>
            <a:pPr>
              <a:buClr>
                <a:srgbClr val="8AD0D6"/>
              </a:buClr>
            </a:pPr>
            <a:r>
              <a:rPr lang="tr-TR" b="1" dirty="0"/>
              <a:t>• Bobin akımı, toplam devre akımından 90 derece geri fazdadır. </a:t>
            </a:r>
          </a:p>
          <a:p>
            <a:pPr>
              <a:buClr>
                <a:srgbClr val="8AD0D6"/>
              </a:buClr>
            </a:pPr>
            <a:r>
              <a:rPr lang="tr-TR" b="1" dirty="0"/>
              <a:t>• Toplam akım ile gerilim arasında (α) açısı kadar faz farkı vardır.</a:t>
            </a:r>
          </a:p>
        </p:txBody>
      </p:sp>
      <p:pic>
        <p:nvPicPr>
          <p:cNvPr id="3" name="Resim 12">
            <a:extLst>
              <a:ext uri="{FF2B5EF4-FFF2-40B4-BE49-F238E27FC236}">
                <a16:creationId xmlns:a16="http://schemas.microsoft.com/office/drawing/2014/main" id="{43B98FF7-AAAE-44AC-B284-1762DA60DE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6923" cy="997820"/>
          </a:xfrm>
          <a:prstGeom prst="rect">
            <a:avLst/>
          </a:prstGeom>
        </p:spPr>
      </p:pic>
      <p:pic>
        <p:nvPicPr>
          <p:cNvPr id="5" name="Resim 12">
            <a:extLst>
              <a:ext uri="{FF2B5EF4-FFF2-40B4-BE49-F238E27FC236}">
                <a16:creationId xmlns:a16="http://schemas.microsoft.com/office/drawing/2014/main" id="{65D7CD73-A3A4-4904-B02F-80F27CE761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51962" y="0"/>
            <a:ext cx="986923" cy="997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4241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A75B315-44F7-44BD-BDB0-B95C84CA6D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570" y="718897"/>
            <a:ext cx="7053542" cy="1064739"/>
          </a:xfrm>
        </p:spPr>
        <p:txBody>
          <a:bodyPr/>
          <a:lstStyle/>
          <a:p>
            <a:r>
              <a:rPr lang="tr-TR" sz="4000" b="1" u="sng" dirty="0">
                <a:solidFill>
                  <a:srgbClr val="4FB8C1"/>
                </a:solidFill>
              </a:rPr>
              <a:t>Paralel Bağlı R-L Devreleri</a:t>
            </a:r>
            <a:r>
              <a:rPr lang="tr-TR" sz="4000" b="1" dirty="0">
                <a:solidFill>
                  <a:srgbClr val="4FB8C1"/>
                </a:solidFill>
              </a:rPr>
              <a:t> </a:t>
            </a:r>
            <a:endParaRPr lang="tr-TR" sz="4000" b="1" u="sng" dirty="0">
              <a:solidFill>
                <a:srgbClr val="4FB8C1"/>
              </a:solidFill>
            </a:endParaRPr>
          </a:p>
        </p:txBody>
      </p:sp>
      <p:pic>
        <p:nvPicPr>
          <p:cNvPr id="8" name="Resim 8" descr="nesne, anten içeren bir resim&#10;&#10;Çok yüksek güvenilirlikle oluşturulmuş açıklama">
            <a:extLst>
              <a:ext uri="{FF2B5EF4-FFF2-40B4-BE49-F238E27FC236}">
                <a16:creationId xmlns:a16="http://schemas.microsoft.com/office/drawing/2014/main" id="{A8135638-9121-4258-849E-7132CF018E0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20135" y="2234407"/>
            <a:ext cx="2743200" cy="1704975"/>
          </a:xfrm>
          <a:prstGeom prst="rect">
            <a:avLst/>
          </a:prstGeom>
        </p:spPr>
      </p:pic>
      <p:pic>
        <p:nvPicPr>
          <p:cNvPr id="10" name="Resim 10" descr="nesne, anten içeren bir resim&#10;&#10;Çok yüksek güvenilirlikle oluşturulmuş açıklama">
            <a:extLst>
              <a:ext uri="{FF2B5EF4-FFF2-40B4-BE49-F238E27FC236}">
                <a16:creationId xmlns:a16="http://schemas.microsoft.com/office/drawing/2014/main" id="{09596348-4EF3-43ED-A698-44761B0252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41419" y="2331983"/>
            <a:ext cx="2298700" cy="1712308"/>
          </a:xfrm>
          <a:prstGeom prst="rect">
            <a:avLst/>
          </a:prstGeom>
        </p:spPr>
      </p:pic>
      <p:pic>
        <p:nvPicPr>
          <p:cNvPr id="12" name="Resim 12" descr="nesne içeren bir resim&#10;&#10;Çok yüksek güvenilirlikle oluşturulmuş açıklama">
            <a:extLst>
              <a:ext uri="{FF2B5EF4-FFF2-40B4-BE49-F238E27FC236}">
                <a16:creationId xmlns:a16="http://schemas.microsoft.com/office/drawing/2014/main" id="{FAAC3310-A6D9-4EBE-B052-5C8AC30574E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24050" y="3829050"/>
            <a:ext cx="4518621" cy="763588"/>
          </a:xfrm>
          <a:prstGeom prst="rect">
            <a:avLst/>
          </a:prstGeom>
        </p:spPr>
      </p:pic>
      <p:pic>
        <p:nvPicPr>
          <p:cNvPr id="14" name="Resim 14" descr="nesne içeren bir resim&#10;&#10;Çok yüksek güvenilirlikle oluşturulmuş açıklama">
            <a:extLst>
              <a:ext uri="{FF2B5EF4-FFF2-40B4-BE49-F238E27FC236}">
                <a16:creationId xmlns:a16="http://schemas.microsoft.com/office/drawing/2014/main" id="{40130BFB-A755-48D1-93AF-2E543D25415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24050" y="4991100"/>
            <a:ext cx="4506607" cy="1071563"/>
          </a:xfrm>
          <a:prstGeom prst="rect">
            <a:avLst/>
          </a:prstGeom>
        </p:spPr>
      </p:pic>
      <p:pic>
        <p:nvPicPr>
          <p:cNvPr id="3" name="Resim 12">
            <a:extLst>
              <a:ext uri="{FF2B5EF4-FFF2-40B4-BE49-F238E27FC236}">
                <a16:creationId xmlns:a16="http://schemas.microsoft.com/office/drawing/2014/main" id="{A6614759-32EA-4289-8448-3E0207F2A90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86923" cy="997820"/>
          </a:xfrm>
          <a:prstGeom prst="rect">
            <a:avLst/>
          </a:prstGeom>
        </p:spPr>
      </p:pic>
      <p:pic>
        <p:nvPicPr>
          <p:cNvPr id="4" name="Resim 12">
            <a:extLst>
              <a:ext uri="{FF2B5EF4-FFF2-40B4-BE49-F238E27FC236}">
                <a16:creationId xmlns:a16="http://schemas.microsoft.com/office/drawing/2014/main" id="{9D2B1674-C392-4D3D-AABB-2B56829E50A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151962" y="0"/>
            <a:ext cx="986923" cy="997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6204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7552A7A-C749-427B-A91B-2EFBDFF76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9968" y="577978"/>
            <a:ext cx="7053542" cy="1193672"/>
          </a:xfrm>
        </p:spPr>
        <p:txBody>
          <a:bodyPr/>
          <a:lstStyle/>
          <a:p>
            <a:r>
              <a:rPr lang="tr-TR" sz="4000" b="1" u="sng" dirty="0">
                <a:solidFill>
                  <a:srgbClr val="4FB8C1"/>
                </a:solidFill>
              </a:rPr>
              <a:t>Paralel Bağlı R-L Devreleri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1A9BFFE-1A9D-4D13-999D-A7A5A41285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150" y="1771650"/>
            <a:ext cx="5353607" cy="419576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Örnek</a:t>
            </a:r>
            <a:r>
              <a:rPr lang="tr-TR" dirty="0"/>
              <a:t>: • Örnek: Yandaki şekilde bir paralel R‐L devresi verilmiştir. </a:t>
            </a:r>
          </a:p>
          <a:p>
            <a:pPr marL="0" indent="0">
              <a:buNone/>
            </a:pPr>
            <a:r>
              <a:rPr lang="tr-TR" dirty="0"/>
              <a:t>• A.) Direnç üzerinden akan akımı hesaplayınız. </a:t>
            </a:r>
          </a:p>
          <a:p>
            <a:pPr marL="0" indent="0">
              <a:buNone/>
            </a:pPr>
            <a:r>
              <a:rPr lang="tr-TR" dirty="0"/>
              <a:t>• B) Bobin üzerinden akan akımı hesaplayınız. </a:t>
            </a:r>
          </a:p>
          <a:p>
            <a:pPr marL="0" indent="0">
              <a:buNone/>
            </a:pPr>
            <a:r>
              <a:rPr lang="tr-TR" dirty="0"/>
              <a:t>• C) Devrenin ana kol akımını hesaplayınız. </a:t>
            </a:r>
          </a:p>
          <a:p>
            <a:pPr marL="0" indent="0">
              <a:buNone/>
            </a:pPr>
            <a:r>
              <a:rPr lang="tr-TR" dirty="0"/>
              <a:t>• D) Devrenin empedansını hesaplayınız. </a:t>
            </a:r>
          </a:p>
          <a:p>
            <a:pPr marL="0" indent="0">
              <a:buNone/>
            </a:pPr>
            <a:r>
              <a:rPr lang="tr-TR" dirty="0"/>
              <a:t>• E) Akım ile gerilim arasındaki faz açısını hesaplayınız.</a:t>
            </a:r>
          </a:p>
        </p:txBody>
      </p:sp>
      <p:pic>
        <p:nvPicPr>
          <p:cNvPr id="4" name="Resim 4" descr="nesne içeren bir resim&#10;&#10;Yüksek güvenilirlikle oluşturulmuş açıklama">
            <a:extLst>
              <a:ext uri="{FF2B5EF4-FFF2-40B4-BE49-F238E27FC236}">
                <a16:creationId xmlns:a16="http://schemas.microsoft.com/office/drawing/2014/main" id="{386113F5-62EA-4B35-ABF5-3E9F1F64D9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2135" y="2669299"/>
            <a:ext cx="3358215" cy="1754187"/>
          </a:xfrm>
          <a:prstGeom prst="rect">
            <a:avLst/>
          </a:prstGeom>
        </p:spPr>
      </p:pic>
      <p:pic>
        <p:nvPicPr>
          <p:cNvPr id="6" name="Resim 12">
            <a:extLst>
              <a:ext uri="{FF2B5EF4-FFF2-40B4-BE49-F238E27FC236}">
                <a16:creationId xmlns:a16="http://schemas.microsoft.com/office/drawing/2014/main" id="{ED2818FD-B6B1-4242-9BDF-E3B6312CD1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86923" cy="997820"/>
          </a:xfrm>
          <a:prstGeom prst="rect">
            <a:avLst/>
          </a:prstGeom>
        </p:spPr>
      </p:pic>
      <p:pic>
        <p:nvPicPr>
          <p:cNvPr id="8" name="Resim 12">
            <a:extLst>
              <a:ext uri="{FF2B5EF4-FFF2-40B4-BE49-F238E27FC236}">
                <a16:creationId xmlns:a16="http://schemas.microsoft.com/office/drawing/2014/main" id="{4F886166-D48E-4084-A432-2881E30992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51962" y="0"/>
            <a:ext cx="986923" cy="997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3558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D72E02E-39DC-473E-A979-CB7BFDA13E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2995" y="624951"/>
            <a:ext cx="7053542" cy="1109256"/>
          </a:xfrm>
        </p:spPr>
        <p:txBody>
          <a:bodyPr/>
          <a:lstStyle/>
          <a:p>
            <a:r>
              <a:rPr lang="tr-TR" sz="4000" b="1" u="sng" dirty="0">
                <a:solidFill>
                  <a:srgbClr val="4FB8C1"/>
                </a:solidFill>
              </a:rPr>
              <a:t>Paralel Bağlı R-L Devreleri</a:t>
            </a:r>
            <a:r>
              <a:rPr lang="tr-TR" sz="4000" b="1" dirty="0">
                <a:solidFill>
                  <a:srgbClr val="4FB8C1"/>
                </a:solidFill>
              </a:rPr>
              <a:t> </a:t>
            </a:r>
            <a:endParaRPr lang="tr-TR" sz="4000" b="1" u="sng" dirty="0">
              <a:solidFill>
                <a:srgbClr val="4FB8C1"/>
              </a:solidFill>
            </a:endParaRPr>
          </a:p>
        </p:txBody>
      </p:sp>
      <p:pic>
        <p:nvPicPr>
          <p:cNvPr id="6" name="Resim 6">
            <a:extLst>
              <a:ext uri="{FF2B5EF4-FFF2-40B4-BE49-F238E27FC236}">
                <a16:creationId xmlns:a16="http://schemas.microsoft.com/office/drawing/2014/main" id="{008C7C1E-5210-4EF2-AAEF-7CB0350C942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63446" y="2780643"/>
            <a:ext cx="3012927" cy="2062698"/>
          </a:xfrm>
          <a:prstGeom prst="rect">
            <a:avLst/>
          </a:prstGeom>
        </p:spPr>
      </p:pic>
      <p:pic>
        <p:nvPicPr>
          <p:cNvPr id="8" name="Resim 8">
            <a:extLst>
              <a:ext uri="{FF2B5EF4-FFF2-40B4-BE49-F238E27FC236}">
                <a16:creationId xmlns:a16="http://schemas.microsoft.com/office/drawing/2014/main" id="{3809030C-5A8B-46EA-8D4A-5A8E88C9FC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5655" y="2283224"/>
            <a:ext cx="3834111" cy="4151492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836F8A41-8433-45BE-8374-19E163ACCF55}"/>
              </a:ext>
            </a:extLst>
          </p:cNvPr>
          <p:cNvSpPr txBox="1"/>
          <p:nvPr/>
        </p:nvSpPr>
        <p:spPr>
          <a:xfrm>
            <a:off x="-314434" y="1409700"/>
            <a:ext cx="2743200" cy="861774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endParaRPr lang="tr-TR" sz="2500" b="1" u="sng" dirty="0" smtClean="0">
              <a:solidFill>
                <a:srgbClr val="4FB8C1"/>
              </a:solidFill>
            </a:endParaRPr>
          </a:p>
          <a:p>
            <a:pPr algn="ctr"/>
            <a:r>
              <a:rPr lang="tr-TR" sz="2500" b="1" u="sng" dirty="0" smtClean="0">
                <a:solidFill>
                  <a:srgbClr val="4FB8C1"/>
                </a:solidFill>
              </a:rPr>
              <a:t>Çözüm </a:t>
            </a:r>
            <a:r>
              <a:rPr lang="tr-TR" b="1" u="sng" dirty="0">
                <a:solidFill>
                  <a:srgbClr val="4FB8C1"/>
                </a:solidFill>
              </a:rPr>
              <a:t>:</a:t>
            </a:r>
            <a:r>
              <a:rPr lang="tr-TR" b="1" dirty="0">
                <a:solidFill>
                  <a:srgbClr val="4FB8C1"/>
                </a:solidFill>
              </a:rPr>
              <a:t> </a:t>
            </a:r>
          </a:p>
        </p:txBody>
      </p:sp>
      <p:pic>
        <p:nvPicPr>
          <p:cNvPr id="3" name="Resim 12">
            <a:extLst>
              <a:ext uri="{FF2B5EF4-FFF2-40B4-BE49-F238E27FC236}">
                <a16:creationId xmlns:a16="http://schemas.microsoft.com/office/drawing/2014/main" id="{57E90772-9D62-4626-B0F5-D0D3D549F3E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86923" cy="997820"/>
          </a:xfrm>
          <a:prstGeom prst="rect">
            <a:avLst/>
          </a:prstGeom>
        </p:spPr>
      </p:pic>
      <p:pic>
        <p:nvPicPr>
          <p:cNvPr id="4" name="Resim 12">
            <a:extLst>
              <a:ext uri="{FF2B5EF4-FFF2-40B4-BE49-F238E27FC236}">
                <a16:creationId xmlns:a16="http://schemas.microsoft.com/office/drawing/2014/main" id="{930078B5-AAFA-4A0C-A0EF-7421B9FDD8B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51962" y="0"/>
            <a:ext cx="986923" cy="997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6162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04979D0-0B24-430D-953F-D54ACA0B6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877" y="952500"/>
            <a:ext cx="8407812" cy="771197"/>
          </a:xfrm>
        </p:spPr>
        <p:txBody>
          <a:bodyPr/>
          <a:lstStyle/>
          <a:p>
            <a:r>
              <a:rPr lang="tr-TR" sz="4000" b="1" u="sng" dirty="0">
                <a:solidFill>
                  <a:srgbClr val="4FB8C1"/>
                </a:solidFill>
              </a:rPr>
              <a:t>Paralel Bağlı R-C Devresi</a:t>
            </a:r>
            <a:r>
              <a:rPr lang="tr-TR" sz="4000" dirty="0">
                <a:solidFill>
                  <a:srgbClr val="4FB8C1"/>
                </a:solidFill>
              </a:rPr>
              <a:t> 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00AFFCA-7CCD-41DF-8FB1-F204B12EA1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301" y="2152650"/>
            <a:ext cx="7837242" cy="4195763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buNone/>
            </a:pPr>
            <a:endParaRPr lang="tr-TR" sz="2400" b="1" dirty="0" smtClean="0"/>
          </a:p>
          <a:p>
            <a:pPr>
              <a:buNone/>
            </a:pPr>
            <a:r>
              <a:rPr lang="tr-TR" sz="2400" b="1" dirty="0" smtClean="0"/>
              <a:t>Paralel </a:t>
            </a:r>
            <a:r>
              <a:rPr lang="tr-TR" sz="2400" b="1" dirty="0"/>
              <a:t>R‐C devresinde direnç ve kondansatör, A.C gerilim kaynağı ile paralel bağlanır. </a:t>
            </a:r>
          </a:p>
          <a:p>
            <a:pPr>
              <a:buNone/>
            </a:pPr>
            <a:r>
              <a:rPr lang="tr-TR" sz="2400" b="1" dirty="0"/>
              <a:t>• Direnç ve kondansatör uçlarında aynı genlikte ve fazda kaynak gerilimi vardır. </a:t>
            </a:r>
          </a:p>
          <a:p>
            <a:pPr>
              <a:buNone/>
            </a:pPr>
            <a:r>
              <a:rPr lang="tr-TR" sz="2400" b="1" dirty="0"/>
              <a:t>• Kondansatör akımı, toplam devre akımından 90 derece ileri fazdadır. </a:t>
            </a:r>
          </a:p>
          <a:p>
            <a:pPr>
              <a:buNone/>
            </a:pPr>
            <a:r>
              <a:rPr lang="tr-TR" sz="2400" b="1" dirty="0"/>
              <a:t>• Toplam akım ile gerilim arasında α açısı kadar faz farkı vardır.</a:t>
            </a:r>
          </a:p>
        </p:txBody>
      </p:sp>
      <p:pic>
        <p:nvPicPr>
          <p:cNvPr id="9" name="Resim 12">
            <a:extLst>
              <a:ext uri="{FF2B5EF4-FFF2-40B4-BE49-F238E27FC236}">
                <a16:creationId xmlns:a16="http://schemas.microsoft.com/office/drawing/2014/main" id="{409127FD-B69E-46E3-9849-7866798208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6923" cy="997820"/>
          </a:xfrm>
          <a:prstGeom prst="rect">
            <a:avLst/>
          </a:prstGeom>
        </p:spPr>
      </p:pic>
      <p:pic>
        <p:nvPicPr>
          <p:cNvPr id="11" name="Resim 12">
            <a:extLst>
              <a:ext uri="{FF2B5EF4-FFF2-40B4-BE49-F238E27FC236}">
                <a16:creationId xmlns:a16="http://schemas.microsoft.com/office/drawing/2014/main" id="{EA668D01-32C2-48BF-B941-3537CAB060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48594" y="14377"/>
            <a:ext cx="986923" cy="997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9572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CF67E38-9F78-43DB-A2E0-F604FE294D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7057" y="593219"/>
            <a:ext cx="7053542" cy="1109457"/>
          </a:xfrm>
        </p:spPr>
        <p:txBody>
          <a:bodyPr/>
          <a:lstStyle/>
          <a:p>
            <a:r>
              <a:rPr lang="tr-TR" sz="4000" b="1" u="sng" dirty="0">
                <a:solidFill>
                  <a:srgbClr val="4FB8C1"/>
                </a:solidFill>
              </a:rPr>
              <a:t>Paralel Bağlı R-C Devreleri</a:t>
            </a:r>
          </a:p>
        </p:txBody>
      </p:sp>
      <p:pic>
        <p:nvPicPr>
          <p:cNvPr id="4" name="Resim 4" descr="nesne içeren bir resim&#10;&#10;Çok yüksek güvenilirlikle oluşturulmuş açıklama">
            <a:extLst>
              <a:ext uri="{FF2B5EF4-FFF2-40B4-BE49-F238E27FC236}">
                <a16:creationId xmlns:a16="http://schemas.microsoft.com/office/drawing/2014/main" id="{2158A4B4-0553-4636-8B8C-19E3A07E4A3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17787" y="3509963"/>
            <a:ext cx="3952875" cy="695325"/>
          </a:xfrm>
          <a:prstGeom prst="rect">
            <a:avLst/>
          </a:prstGeom>
        </p:spPr>
      </p:pic>
      <p:pic>
        <p:nvPicPr>
          <p:cNvPr id="6" name="Resim 6" descr="nesne, saat içeren bir resim&#10;&#10;Çok yüksek güvenilirlikle oluşturulmuş açıklama">
            <a:extLst>
              <a:ext uri="{FF2B5EF4-FFF2-40B4-BE49-F238E27FC236}">
                <a16:creationId xmlns:a16="http://schemas.microsoft.com/office/drawing/2014/main" id="{4575A24E-6657-4BDA-841E-E686135FE2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33550" y="3891784"/>
            <a:ext cx="5403850" cy="1055430"/>
          </a:xfrm>
          <a:prstGeom prst="rect">
            <a:avLst/>
          </a:prstGeom>
        </p:spPr>
      </p:pic>
      <p:pic>
        <p:nvPicPr>
          <p:cNvPr id="8" name="Resim 8" descr="nesne içeren bir resim&#10;&#10;Çok yüksek güvenilirlikle oluşturulmuş açıklama">
            <a:extLst>
              <a:ext uri="{FF2B5EF4-FFF2-40B4-BE49-F238E27FC236}">
                <a16:creationId xmlns:a16="http://schemas.microsoft.com/office/drawing/2014/main" id="{3E8405CF-EB21-4266-890B-60F36E5AABB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33550" y="2022571"/>
            <a:ext cx="5356225" cy="1978349"/>
          </a:xfrm>
          <a:prstGeom prst="rect">
            <a:avLst/>
          </a:prstGeom>
        </p:spPr>
      </p:pic>
      <p:pic>
        <p:nvPicPr>
          <p:cNvPr id="3" name="Resim 12">
            <a:extLst>
              <a:ext uri="{FF2B5EF4-FFF2-40B4-BE49-F238E27FC236}">
                <a16:creationId xmlns:a16="http://schemas.microsoft.com/office/drawing/2014/main" id="{43DBFF71-B479-41BB-9ED4-5EC7A469495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86923" cy="997820"/>
          </a:xfrm>
          <a:prstGeom prst="rect">
            <a:avLst/>
          </a:prstGeom>
        </p:spPr>
      </p:pic>
      <p:pic>
        <p:nvPicPr>
          <p:cNvPr id="5" name="Resim 12">
            <a:extLst>
              <a:ext uri="{FF2B5EF4-FFF2-40B4-BE49-F238E27FC236}">
                <a16:creationId xmlns:a16="http://schemas.microsoft.com/office/drawing/2014/main" id="{6F7AC568-5CF0-4A93-AD01-35EBFB2A79B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51962" y="0"/>
            <a:ext cx="986923" cy="997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243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4368F50-36C2-40B0-B3CF-5C7A3F4181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7337" y="812841"/>
            <a:ext cx="7053542" cy="900401"/>
          </a:xfrm>
        </p:spPr>
        <p:txBody>
          <a:bodyPr/>
          <a:lstStyle/>
          <a:p>
            <a:r>
              <a:rPr lang="tr-TR" sz="4000" b="1" u="sng" dirty="0">
                <a:solidFill>
                  <a:srgbClr val="4FB8C1"/>
                </a:solidFill>
              </a:rPr>
              <a:t>Paralel Bağlı R-C Devreleri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868DCD4-29E4-4C12-A8F7-BBAD224F01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6146" y="1713242"/>
            <a:ext cx="4494951" cy="4195762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buNone/>
            </a:pPr>
            <a:r>
              <a:rPr lang="tr-TR" b="1" dirty="0">
                <a:solidFill>
                  <a:srgbClr val="4FB8C1"/>
                </a:solidFill>
              </a:rPr>
              <a:t>          </a:t>
            </a:r>
            <a:endParaRPr lang="tr-TR" b="1" dirty="0" smtClean="0">
              <a:solidFill>
                <a:srgbClr val="4FB8C1"/>
              </a:solidFill>
            </a:endParaRPr>
          </a:p>
          <a:p>
            <a:pPr>
              <a:buNone/>
            </a:pPr>
            <a:endParaRPr lang="tr-TR" b="1" dirty="0">
              <a:solidFill>
                <a:srgbClr val="4FB8C1"/>
              </a:solidFill>
            </a:endParaRPr>
          </a:p>
          <a:p>
            <a:pPr>
              <a:buNone/>
            </a:pPr>
            <a:r>
              <a:rPr lang="tr-TR" b="1" dirty="0" smtClean="0">
                <a:solidFill>
                  <a:srgbClr val="4FB8C1"/>
                </a:solidFill>
              </a:rPr>
              <a:t>Örnek</a:t>
            </a:r>
            <a:r>
              <a:rPr lang="tr-TR" b="1" dirty="0">
                <a:solidFill>
                  <a:srgbClr val="4FB8C1"/>
                </a:solidFill>
              </a:rPr>
              <a:t>: </a:t>
            </a:r>
            <a:endParaRPr lang="tr-TR" b="1" dirty="0" smtClean="0">
              <a:solidFill>
                <a:srgbClr val="4FB8C1"/>
              </a:solidFill>
            </a:endParaRPr>
          </a:p>
          <a:p>
            <a:pPr>
              <a:buNone/>
            </a:pPr>
            <a:endParaRPr lang="tr-TR" b="1" dirty="0">
              <a:solidFill>
                <a:srgbClr val="4FB8C1"/>
              </a:solidFill>
            </a:endParaRPr>
          </a:p>
          <a:p>
            <a:pPr>
              <a:buNone/>
            </a:pPr>
            <a:r>
              <a:rPr lang="tr-TR" b="1" dirty="0" smtClean="0"/>
              <a:t>Yandaki </a:t>
            </a:r>
            <a:r>
              <a:rPr lang="tr-TR" b="1" dirty="0"/>
              <a:t>şekilde bir </a:t>
            </a:r>
            <a:r>
              <a:rPr lang="tr-TR" b="1" dirty="0">
                <a:solidFill>
                  <a:srgbClr val="FFFFFF"/>
                </a:solidFill>
              </a:rPr>
              <a:t>paralel R‐C devresi verilmiştir</a:t>
            </a:r>
            <a:r>
              <a:rPr lang="tr-TR" b="1" dirty="0">
                <a:solidFill>
                  <a:srgbClr val="4FB8C1"/>
                </a:solidFill>
              </a:rPr>
              <a:t>. </a:t>
            </a:r>
          </a:p>
          <a:p>
            <a:pPr>
              <a:buNone/>
            </a:pPr>
            <a:r>
              <a:rPr lang="tr-TR" b="1" dirty="0">
                <a:solidFill>
                  <a:srgbClr val="4FB8C1"/>
                </a:solidFill>
              </a:rPr>
              <a:t>A) </a:t>
            </a:r>
            <a:r>
              <a:rPr lang="tr-TR" b="1" dirty="0">
                <a:solidFill>
                  <a:srgbClr val="FFFFFF"/>
                </a:solidFill>
              </a:rPr>
              <a:t>Direnç üzerinden akan akımı hesaplayınız.</a:t>
            </a:r>
            <a:r>
              <a:rPr lang="tr-TR" b="1" dirty="0">
                <a:solidFill>
                  <a:srgbClr val="4FB8C1"/>
                </a:solidFill>
              </a:rPr>
              <a:t> </a:t>
            </a:r>
          </a:p>
          <a:p>
            <a:pPr>
              <a:buNone/>
            </a:pPr>
            <a:r>
              <a:rPr lang="tr-TR" b="1" dirty="0">
                <a:solidFill>
                  <a:srgbClr val="4FB8C1"/>
                </a:solidFill>
              </a:rPr>
              <a:t>B) </a:t>
            </a:r>
            <a:r>
              <a:rPr lang="tr-TR" b="1" dirty="0">
                <a:solidFill>
                  <a:srgbClr val="FFFFFF"/>
                </a:solidFill>
              </a:rPr>
              <a:t>Kondansatör üzerinden akan akımı hesaplayınız.</a:t>
            </a:r>
            <a:r>
              <a:rPr lang="tr-TR" b="1" dirty="0">
                <a:solidFill>
                  <a:srgbClr val="4FB8C1"/>
                </a:solidFill>
              </a:rPr>
              <a:t> </a:t>
            </a:r>
          </a:p>
          <a:p>
            <a:pPr>
              <a:buNone/>
            </a:pPr>
            <a:r>
              <a:rPr lang="tr-TR" b="1" dirty="0">
                <a:solidFill>
                  <a:srgbClr val="4FB8C1"/>
                </a:solidFill>
              </a:rPr>
              <a:t>C) </a:t>
            </a:r>
            <a:r>
              <a:rPr lang="tr-TR" b="1" dirty="0">
                <a:solidFill>
                  <a:srgbClr val="FFFFFF"/>
                </a:solidFill>
              </a:rPr>
              <a:t>Devrenin ana kol akımını hesaplayınız. </a:t>
            </a:r>
          </a:p>
          <a:p>
            <a:pPr>
              <a:buNone/>
            </a:pPr>
            <a:r>
              <a:rPr lang="tr-TR" b="1" dirty="0">
                <a:solidFill>
                  <a:srgbClr val="4FB8C1"/>
                </a:solidFill>
              </a:rPr>
              <a:t>D) </a:t>
            </a:r>
            <a:r>
              <a:rPr lang="tr-TR" b="1" dirty="0">
                <a:solidFill>
                  <a:srgbClr val="FFFFFF"/>
                </a:solidFill>
              </a:rPr>
              <a:t>Devrenin empedansını hesaplayınız. </a:t>
            </a:r>
          </a:p>
          <a:p>
            <a:pPr>
              <a:buNone/>
            </a:pPr>
            <a:r>
              <a:rPr lang="tr-TR" b="1" dirty="0">
                <a:solidFill>
                  <a:srgbClr val="4FB8C1"/>
                </a:solidFill>
              </a:rPr>
              <a:t>E) </a:t>
            </a:r>
            <a:r>
              <a:rPr lang="tr-TR" b="1" dirty="0"/>
              <a:t>Akım ile gerilim arasındaki faz açısını hesaplayınız.</a:t>
            </a:r>
          </a:p>
        </p:txBody>
      </p:sp>
      <p:pic>
        <p:nvPicPr>
          <p:cNvPr id="6" name="Resim 6">
            <a:extLst>
              <a:ext uri="{FF2B5EF4-FFF2-40B4-BE49-F238E27FC236}">
                <a16:creationId xmlns:a16="http://schemas.microsoft.com/office/drawing/2014/main" id="{F1AAF158-E438-4773-9E1B-12A72BB1CA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1841" y="3128469"/>
            <a:ext cx="3843582" cy="2270125"/>
          </a:xfrm>
          <a:prstGeom prst="rect">
            <a:avLst/>
          </a:prstGeom>
        </p:spPr>
      </p:pic>
      <p:pic>
        <p:nvPicPr>
          <p:cNvPr id="4" name="Resim 12">
            <a:extLst>
              <a:ext uri="{FF2B5EF4-FFF2-40B4-BE49-F238E27FC236}">
                <a16:creationId xmlns:a16="http://schemas.microsoft.com/office/drawing/2014/main" id="{ECB6AD07-77A1-4175-BB4C-62AE712B3E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86923" cy="997820"/>
          </a:xfrm>
          <a:prstGeom prst="rect">
            <a:avLst/>
          </a:prstGeom>
        </p:spPr>
      </p:pic>
      <p:pic>
        <p:nvPicPr>
          <p:cNvPr id="8" name="Resim 12">
            <a:extLst>
              <a:ext uri="{FF2B5EF4-FFF2-40B4-BE49-F238E27FC236}">
                <a16:creationId xmlns:a16="http://schemas.microsoft.com/office/drawing/2014/main" id="{6E12AD82-982F-410C-B61A-A929A60AC3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51962" y="0"/>
            <a:ext cx="986923" cy="997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5728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NMYO Tema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MYO Tema" id="{3109E6BF-E65E-4E6F-9D13-38F18A5C6AAF}" vid="{35E7D8A0-46EF-400C-AC50-393CE5D6308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NMYO Tema</Template>
  <TotalTime>0</TotalTime>
  <Words>79</Words>
  <Application>Microsoft Office PowerPoint</Application>
  <PresentationFormat>Ekran Gösterisi (4:3)</PresentationFormat>
  <Paragraphs>59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4" baseType="lpstr">
      <vt:lpstr>Calibri</vt:lpstr>
      <vt:lpstr>Times New Roman</vt:lpstr>
      <vt:lpstr>NMYO Tema</vt:lpstr>
      <vt:lpstr> </vt:lpstr>
      <vt:lpstr>İçindekiler</vt:lpstr>
      <vt:lpstr>Paralel Bağlı R-L Devreleri</vt:lpstr>
      <vt:lpstr>Paralel Bağlı R-L Devreleri </vt:lpstr>
      <vt:lpstr>Paralel Bağlı R-L Devreleri</vt:lpstr>
      <vt:lpstr>Paralel Bağlı R-L Devreleri </vt:lpstr>
      <vt:lpstr>Paralel Bağlı R-C Devresi </vt:lpstr>
      <vt:lpstr>Paralel Bağlı R-C Devreleri</vt:lpstr>
      <vt:lpstr>Paralel Bağlı R-C Devreleri</vt:lpstr>
      <vt:lpstr>Paralel Bağlı R-C Devreleri </vt:lpstr>
      <vt:lpstr>KAYNAKÇA 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A.Ü. GAMA MYO.  Elektrik ve Enerji Bölümü</dc:title>
  <dc:creator/>
  <cp:lastModifiedBy/>
  <cp:revision>7</cp:revision>
  <dcterms:created xsi:type="dcterms:W3CDTF">2012-08-15T22:53:30Z</dcterms:created>
  <dcterms:modified xsi:type="dcterms:W3CDTF">2020-01-28T19:11:47Z</dcterms:modified>
</cp:coreProperties>
</file>