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0"/>
  </p:notesMasterIdLst>
  <p:sldIdLst>
    <p:sldId id="349" r:id="rId2"/>
    <p:sldId id="289" r:id="rId3"/>
    <p:sldId id="536" r:id="rId4"/>
    <p:sldId id="537" r:id="rId5"/>
    <p:sldId id="531" r:id="rId6"/>
    <p:sldId id="538" r:id="rId7"/>
    <p:sldId id="539" r:id="rId8"/>
    <p:sldId id="532" r:id="rId9"/>
    <p:sldId id="540" r:id="rId10"/>
    <p:sldId id="541" r:id="rId11"/>
    <p:sldId id="304" r:id="rId12"/>
    <p:sldId id="350" r:id="rId13"/>
    <p:sldId id="545" r:id="rId14"/>
    <p:sldId id="546" r:id="rId15"/>
    <p:sldId id="547" r:id="rId16"/>
    <p:sldId id="548" r:id="rId17"/>
    <p:sldId id="549" r:id="rId18"/>
    <p:sldId id="550" r:id="rId19"/>
    <p:sldId id="551" r:id="rId20"/>
    <p:sldId id="377" r:id="rId21"/>
    <p:sldId id="521" r:id="rId22"/>
    <p:sldId id="479" r:id="rId23"/>
    <p:sldId id="542" r:id="rId24"/>
    <p:sldId id="552" r:id="rId25"/>
    <p:sldId id="553" r:id="rId26"/>
    <p:sldId id="543" r:id="rId27"/>
    <p:sldId id="554" r:id="rId28"/>
    <p:sldId id="555" r:id="rId29"/>
    <p:sldId id="544" r:id="rId30"/>
    <p:sldId id="556" r:id="rId31"/>
    <p:sldId id="333" r:id="rId32"/>
    <p:sldId id="461" r:id="rId33"/>
    <p:sldId id="506" r:id="rId34"/>
    <p:sldId id="557" r:id="rId35"/>
    <p:sldId id="558" r:id="rId36"/>
    <p:sldId id="559" r:id="rId37"/>
    <p:sldId id="560" r:id="rId38"/>
    <p:sldId id="346" r:id="rId39"/>
  </p:sldIdLst>
  <p:sldSz cx="9144000" cy="6858000" type="screen4x3"/>
  <p:notesSz cx="6858000" cy="9144000"/>
  <p:embeddedFontLst>
    <p:embeddedFont>
      <p:font typeface="华文楷体" panose="02010600040101010101" pitchFamily="2" charset="-122"/>
      <p:regular r:id="rId41"/>
    </p:embeddedFont>
    <p:embeddedFont>
      <p:font typeface="微软雅黑" panose="020B0503020204020204" pitchFamily="34" charset="-122"/>
      <p:regular r:id="rId42"/>
      <p:bold r:id="rId43"/>
    </p:embeddedFont>
    <p:embeddedFont>
      <p:font typeface="华文隶书" panose="02010800040101010101" pitchFamily="2" charset="-122"/>
      <p:regular r:id="rId44"/>
    </p:embeddedFont>
    <p:embeddedFont>
      <p:font typeface="华文仿宋" panose="02010600040101010101" pitchFamily="2" charset="-122"/>
      <p:regular r:id="rId45"/>
    </p:embeddedFont>
    <p:embeddedFont>
      <p:font typeface="GB Pinyinok-B" panose="02010601030101010101" pitchFamily="2" charset="-122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Britannic Bold" panose="020B0903060703020204" pitchFamily="34" charset="0"/>
      <p:regular r:id="rId51"/>
    </p:embeddedFont>
    <p:embeddedFont>
      <p:font typeface="GB Pinyinok-D" panose="02010601030101010101" pitchFamily="2" charset="-122"/>
      <p:regular r:id="rId52"/>
    </p:embeddedFont>
  </p:embeddedFontLst>
  <p:custDataLst>
    <p:tags r:id="rId5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126"/>
    <a:srgbClr val="A18560"/>
    <a:srgbClr val="920000"/>
    <a:srgbClr val="660A12"/>
    <a:srgbClr val="DFEFF1"/>
    <a:srgbClr val="333399"/>
    <a:srgbClr val="F5F5F5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47" autoAdjust="0"/>
    <p:restoredTop sz="99055" autoAdjust="0"/>
  </p:normalViewPr>
  <p:slideViewPr>
    <p:cSldViewPr snapToGrid="0">
      <p:cViewPr varScale="1">
        <p:scale>
          <a:sx n="83" d="100"/>
          <a:sy n="83" d="100"/>
        </p:scale>
        <p:origin x="732" y="84"/>
      </p:cViewPr>
      <p:guideLst>
        <p:guide orient="horz" pos="2170"/>
        <p:guide pos="2856"/>
      </p:guideLst>
    </p:cSldViewPr>
  </p:slideViewPr>
  <p:outlineViewPr>
    <p:cViewPr>
      <p:scale>
        <a:sx n="33" d="100"/>
        <a:sy n="33" d="100"/>
      </p:scale>
      <p:origin x="0" y="13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64E82A9B-6ADF-45B7-8E73-277022513F0D}" type="datetimeFigureOut">
              <a:rPr lang="zh-CN" altLang="en-US"/>
              <a:pPr>
                <a:defRPr/>
              </a:pPr>
              <a:t>2016/9/19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二级</a:t>
            </a:r>
          </a:p>
          <a:p>
            <a:pPr lvl="2"/>
            <a:r>
              <a:rPr lang="zh-CN" altLang="en-US" noProof="0" smtClean="0"/>
              <a:t>三级</a:t>
            </a:r>
          </a:p>
          <a:p>
            <a:pPr lvl="3"/>
            <a:r>
              <a:rPr lang="zh-CN" altLang="en-US" noProof="0" smtClean="0"/>
              <a:t>四级</a:t>
            </a:r>
          </a:p>
          <a:p>
            <a:pPr lvl="4"/>
            <a:r>
              <a:rPr lang="zh-CN" altLang="en-US" noProof="0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7763B8FF-4B36-4E78-9D48-B86E8150A3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42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主题背景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1981200" y="0"/>
            <a:ext cx="3505200" cy="6858000"/>
            <a:chOff x="0" y="0"/>
            <a:chExt cx="2208" cy="432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776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32" y="0"/>
              <a:ext cx="1344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864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96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414713" y="2265363"/>
            <a:ext cx="393382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418138" y="4845050"/>
            <a:ext cx="3506787" cy="7032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499BFB-D161-43FB-8CE5-9992582DA1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77E1-5E08-4273-B661-829E10E8A5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5EE96-D01F-4F29-96E2-79906E4DE5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、文本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88757-C540-4048-96CD-8347C70FB2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C1EE-4AB6-40A0-8E4A-47437C0D0B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4407-FD57-4379-889E-8B2DB6C286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F9F20-86F8-4175-AB78-D33EF03915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85218-623F-44CB-A1AF-69D5527A00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5B1A-6708-423D-9F99-902915A561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BEA4D-621A-4F38-B51F-BEDD39629F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3CA43-95F0-4BB2-81B2-7397C78E4B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BC96A-2E2E-473F-A0AA-3B14AEC7CF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6378575"/>
            <a:ext cx="9144000" cy="4794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pic>
        <p:nvPicPr>
          <p:cNvPr id="1027" name="Picture 3" descr="花纹1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3013" y="5126038"/>
            <a:ext cx="1550987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588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B280D89-B8E9-4CF0-B45F-F0143F4721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5816600" y="138113"/>
            <a:ext cx="2771775" cy="679450"/>
          </a:xfrm>
          <a:prstGeom prst="roundRect">
            <a:avLst>
              <a:gd name="adj" fmla="val 13292"/>
            </a:avLst>
          </a:prstGeom>
          <a:solidFill>
            <a:schemeClr val="bg1"/>
          </a:solidFill>
          <a:ln w="57150" cmpd="dbl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652" y="3028950"/>
            <a:ext cx="5111997" cy="1470025"/>
          </a:xfrm>
        </p:spPr>
        <p:txBody>
          <a:bodyPr/>
          <a:lstStyle/>
          <a:p>
            <a:pPr>
              <a:defRPr/>
            </a:pP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第三十七课</a:t>
            </a:r>
            <a: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 </a:t>
            </a:r>
            <a:b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/>
            </a:r>
            <a:br>
              <a:rPr kumimoji="0"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谁来买单</a:t>
            </a:r>
          </a:p>
        </p:txBody>
      </p:sp>
      <p:sp>
        <p:nvSpPr>
          <p:cNvPr id="9" name="Rectangle 4"/>
          <p:cNvSpPr>
            <a:spLocks noGrp="1" noChangeArrowheads="1"/>
          </p:cNvSpPr>
          <p:nvPr/>
        </p:nvSpPr>
        <p:spPr bwMode="auto">
          <a:xfrm>
            <a:off x="5618163" y="219075"/>
            <a:ext cx="31384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dirty="0">
                <a:latin typeface="华文隶书"/>
                <a:ea typeface="华文隶书"/>
                <a:cs typeface="华文隶书"/>
              </a:rPr>
              <a:t>新实用汉语课本</a:t>
            </a:r>
            <a:r>
              <a:rPr lang="en-US" altLang="zh-CN" dirty="0">
                <a:latin typeface="华文隶书"/>
                <a:ea typeface="华文隶书"/>
                <a:cs typeface="华文隶书"/>
              </a:rPr>
              <a:t> </a:t>
            </a:r>
            <a:r>
              <a:rPr lang="en-US" altLang="zh-CN" dirty="0" smtClean="0">
                <a:latin typeface="华文隶书"/>
                <a:ea typeface="华文隶书"/>
                <a:cs typeface="华文隶书"/>
              </a:rPr>
              <a:t>3  </a:t>
            </a:r>
            <a:endParaRPr lang="en-US" altLang="zh-CN" dirty="0">
              <a:latin typeface="华文隶书"/>
              <a:ea typeface="华文隶书"/>
              <a:cs typeface="华文隶书"/>
            </a:endParaRPr>
          </a:p>
          <a:p>
            <a:pPr algn="ctr">
              <a:buFontTx/>
              <a:buNone/>
              <a:defRPr/>
            </a:pPr>
            <a:r>
              <a:rPr lang="en-US" altLang="zh-CN" dirty="0">
                <a:latin typeface="华文隶书"/>
                <a:ea typeface="华文隶书"/>
                <a:cs typeface="华文隶书"/>
              </a:rPr>
              <a:t>New Practical Chinese Reader</a:t>
            </a:r>
            <a:endParaRPr lang="zh-CN" altLang="en-US" dirty="0">
              <a:latin typeface="华文隶书"/>
              <a:ea typeface="华文隶书"/>
              <a:cs typeface="华文隶书"/>
            </a:endParaRPr>
          </a:p>
        </p:txBody>
      </p:sp>
      <p:grpSp>
        <p:nvGrpSpPr>
          <p:cNvPr id="15364" name="Group 21"/>
          <p:cNvGrpSpPr>
            <a:grpSpLocks/>
          </p:cNvGrpSpPr>
          <p:nvPr/>
        </p:nvGrpSpPr>
        <p:grpSpPr bwMode="auto">
          <a:xfrm>
            <a:off x="6148388" y="244475"/>
            <a:ext cx="2147887" cy="290513"/>
            <a:chOff x="0" y="0"/>
            <a:chExt cx="2932" cy="452"/>
          </a:xfrm>
        </p:grpSpPr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154" y="373"/>
              <a:ext cx="2568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15366" name="Picture 23" descr="小花纹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3816" flipH="1">
              <a:off x="2650" y="0"/>
              <a:ext cx="28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7" name="Group 24"/>
            <p:cNvGrpSpPr>
              <a:grpSpLocks/>
            </p:cNvGrpSpPr>
            <p:nvPr/>
          </p:nvGrpSpPr>
          <p:grpSpPr bwMode="auto">
            <a:xfrm>
              <a:off x="0" y="246"/>
              <a:ext cx="199" cy="206"/>
              <a:chOff x="0" y="0"/>
              <a:chExt cx="341" cy="341"/>
            </a:xfrm>
          </p:grpSpPr>
          <p:sp>
            <p:nvSpPr>
              <p:cNvPr id="14" name="Oval 25"/>
              <p:cNvSpPr>
                <a:spLocks noChangeArrowheads="1"/>
              </p:cNvSpPr>
              <p:nvPr/>
            </p:nvSpPr>
            <p:spPr bwMode="auto">
              <a:xfrm>
                <a:off x="0" y="2"/>
                <a:ext cx="342" cy="33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Oval 26"/>
              <p:cNvSpPr>
                <a:spLocks noChangeArrowheads="1"/>
              </p:cNvSpPr>
              <p:nvPr/>
            </p:nvSpPr>
            <p:spPr bwMode="auto">
              <a:xfrm>
                <a:off x="37" y="38"/>
                <a:ext cx="264" cy="26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Oval 27"/>
              <p:cNvSpPr>
                <a:spLocks noChangeArrowheads="1"/>
              </p:cNvSpPr>
              <p:nvPr/>
            </p:nvSpPr>
            <p:spPr bwMode="auto">
              <a:xfrm>
                <a:off x="74" y="75"/>
                <a:ext cx="189" cy="1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" name="Oval 28"/>
              <p:cNvSpPr>
                <a:spLocks noChangeArrowheads="1"/>
              </p:cNvSpPr>
              <p:nvPr/>
            </p:nvSpPr>
            <p:spPr bwMode="auto">
              <a:xfrm>
                <a:off x="111" y="112"/>
                <a:ext cx="115" cy="11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5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64102" y="845446"/>
            <a:ext cx="5163671" cy="270831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37832" y="913249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事先准备    事先知道     事先说清楚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下个星期考试，大家应该事先准备一下。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这件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事我事先已经知道了。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12354" y="3860805"/>
            <a:ext cx="3332425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qiúchǎng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gǎnlǎnqiú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tiān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dàfang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shìxiān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zuìhòu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45446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球场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橄榄球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大方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事先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最后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75934" y="3699940"/>
            <a:ext cx="5158201" cy="264742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64102" y="3699940"/>
            <a:ext cx="5072938" cy="319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最后一个    最后一课     坐在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最后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这是最后一个生词。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我们打算先去上海、苏州，最后去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杭州。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988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3.05556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61281" y="628650"/>
            <a:ext cx="2550339" cy="613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买单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晚饭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越</a:t>
            </a: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……</a:t>
            </a: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越</a:t>
            </a: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……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味道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账单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回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抢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72901" y="591932"/>
            <a:ext cx="2253118" cy="60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由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明白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AA</a:t>
            </a: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请客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笑话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球场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49123" y="628650"/>
            <a:ext cx="3242214" cy="580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橄榄球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大方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事先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最后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8398716" cy="997549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26420" y="2013560"/>
            <a:ext cx="7850530" cy="93263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3813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小云、力波、宋华，你们今天晚上都有空儿吗？咱们到外边吃完饭去。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805665" y="2206128"/>
            <a:ext cx="7101625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好啊，我们都去，人越多越热闹。去哪家饭馆呢？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49619" y="3022127"/>
            <a:ext cx="4302066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81063" y="321971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去哪家都行。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5" y="3160729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-1" y="3910097"/>
            <a:ext cx="8369449" cy="119978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944238" y="4144112"/>
            <a:ext cx="7048693" cy="6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对，只要不是学校餐厅的菜，我什么都想吃。咱们走吧。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21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212" y="4135813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96" y="1107738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855" y="2142086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7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1"/>
      <p:bldP spid="13" grpId="0" animBg="1"/>
      <p:bldP spid="14" grpId="0" build="allAtOnce"/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53777"/>
            <a:ext cx="4803524" cy="997549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59290" y="3170969"/>
            <a:ext cx="7850530" cy="93263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94859" y="1168479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大为，你再来一点儿。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021187" y="3308867"/>
            <a:ext cx="7101625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大家都吃好了吧？服务员，买单。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201613" y="2128844"/>
            <a:ext cx="7981442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933057" y="2326428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今天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的才味道好极了，我吃得太多，实在吃不下了。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9" y="2267446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96" y="1107738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1" y="3368999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86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53777"/>
            <a:ext cx="4803524" cy="997549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59290" y="3170969"/>
            <a:ext cx="3346436" cy="93263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145504" y="1217050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好，这是账单。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021188" y="3308867"/>
            <a:ext cx="3863634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我来付。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201613" y="2128844"/>
            <a:ext cx="3804903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933057" y="2326428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把账单给我。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9" y="2267446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1" y="3368999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933057" y="4435701"/>
            <a:ext cx="4803524" cy="997549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156073" y="4662219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谢谢。您这是二百，请稍等。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31893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  <p:bldP spid="12" grpId="0" animBg="1"/>
      <p:bldP spid="1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8398716" cy="997549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26420" y="2013560"/>
            <a:ext cx="4045580" cy="93263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3813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怎么回事儿？我请你们吃晚饭，你们怎么都抢着买单？你们还比我动作快！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805665" y="2206128"/>
            <a:ext cx="7101625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谁买单都一样。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49619" y="3022127"/>
            <a:ext cx="6227118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81063" y="321971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今天是我约大家来的，就该由我付钱。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568414" y="4056259"/>
            <a:ext cx="4993105" cy="119978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870629" y="4399047"/>
            <a:ext cx="7048693" cy="6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你就下回再付吧。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5" y="3202269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634" y="2160557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3" y="1119318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592" y="4417773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9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8398716" cy="997549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62514" y="1963173"/>
            <a:ext cx="5886412" cy="93263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3813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怎么也不明白，为什么你们人人都要买单？好吧，咱们就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AA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制吧。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841759" y="2155741"/>
            <a:ext cx="7101625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不行，这次我来，下次再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AA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制。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49618" y="2904969"/>
            <a:ext cx="8344677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81063" y="3102553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为什么？小云，我请客，你买单，这不成了笑话了吗？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2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250" y="1129164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7" y="3095231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602" y="2146582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291250" y="3941725"/>
            <a:ext cx="8398716" cy="182140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970700" y="4261889"/>
            <a:ext cx="7719266" cy="68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你们要听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笑话，我可以给你们讲一个。有人说，要是看见很多人在球场上抢一个橄榄球，那可能是美国人；要是看见很多人在饭馆里抢一张纸，那就很可能是中国人。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23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88" y="4261889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56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  <p:bldP spid="19" grpId="0" animBg="1"/>
      <p:bldP spid="20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252571" y="1208098"/>
            <a:ext cx="5907598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984015" y="1405682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为什么中国人喜欢这样做呢？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227798" y="2138774"/>
            <a:ext cx="8369449" cy="322731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363242" y="2679331"/>
            <a:ext cx="7048693" cy="6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我们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跟朋友在一起的时候，一般不希望给别人添麻烦，都愿意自己多拿出一些。当然有的人可能是想表示自己大方。所以，如果几个中国人一起在饭馆吃饭，事先没有说清楚由谁请客，最后大家就会抢着买单。你们看，对面的那几位抢得比我们还热闹呢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2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228" y="1352227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50" y="2618659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9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allAtOnce"/>
      <p:bldP spid="16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7824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3200" b="1" dirty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人越多越热闹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795291" y="2452744"/>
            <a:ext cx="6336924" cy="4080403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我们班同学的汉语都越学越好了。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这个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菜越吃越辣。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他们越走越远了。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这篇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文章我越看越不明白了。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我越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紧张越说不清楚了。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考试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越难，我越要认真准备。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02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23309" y="1361114"/>
            <a:ext cx="2829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说一说，练一练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112838" y="2336925"/>
            <a:ext cx="6234691" cy="3176337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我跟朋友越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越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外面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的雨越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越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他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越着急越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时间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越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，我们越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299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1297369"/>
            <a:ext cx="5163671" cy="89267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452092" y="1376797"/>
            <a:ext cx="4896303" cy="73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谁买单    我来买单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00666"/>
            <a:ext cx="3392905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mǎidān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wǎnfàn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yuè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yuè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wèidao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zhàngdān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hu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!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45446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买单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晚饭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越</a:t>
            </a: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……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越</a:t>
            </a: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……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味道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账单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回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2716656"/>
            <a:ext cx="5351839" cy="27807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203840" y="2938192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吃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晚饭    一顿晚饭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今天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晚饭我来买单。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昨天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晚饭你吃了什么？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3.33333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34121" y="1146985"/>
            <a:ext cx="690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去哪家都行</a:t>
            </a:r>
            <a:endParaRPr lang="zh-CN" altLang="en-US" sz="2800" b="1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8425" y="1851955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414463" y="2185116"/>
            <a:ext cx="7042337" cy="4157972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今天晚饭吃什么都行。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你什么时候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来都可以。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这次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比赛我们班谁都要参加。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我哪个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地方都想去。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觉得怎么去都没问题。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林娜很喜欢这件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衣服，多少钱她都要买。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141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99579" y="1278015"/>
            <a:ext cx="32794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说一说，练一练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979394" y="2430379"/>
            <a:ext cx="7042337" cy="3332747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1.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你打算坐飞机还是坐火车去上海？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2.</a:t>
            </a: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你要跟谁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一起去旅行？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3.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假期你准备去哪儿？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4.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你觉得这几个宾馆哪个更好？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          </a:t>
            </a: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141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0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690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你们还比我动作快</a:t>
            </a:r>
            <a:endParaRPr lang="zh-CN" altLang="en-US" sz="2800" b="1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8425" y="1851955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112838" y="2442124"/>
            <a:ext cx="7042337" cy="3696240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大为的羽毛球比我打得好。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有的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外国人汉语比中国人说得更好。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我昨天比我妈妈睡得早。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我今天来晚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了，比老师来得晚。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这件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事情，他比我知道得清楚。</a:t>
            </a: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60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85261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159379" y="1048794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喜欢吃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羊肉     不吃羊肉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我的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朋友从来不吃羊肉。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77593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5" y="888476"/>
            <a:ext cx="221251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yángròu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kǎoquányáng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tái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jǔ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45446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羊肉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班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烤全羊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按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抬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举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9"/>
            <a:ext cx="5158201" cy="27807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82744" y="3488007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我们班     一个班      全班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我们班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的同学都会说英语。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昨天晚上我们全班一起去吃晚饭了。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702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9486E-6 L -3.61111E-6 0.111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-18884" y="3146414"/>
            <a:ext cx="344788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5" y="888476"/>
            <a:ext cx="221251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yángròu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kǎoquányáng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tái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jǔ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45446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羊肉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班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烤全羊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按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抬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举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75935" y="1477742"/>
            <a:ext cx="5279748" cy="428538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79340" y="1671083"/>
            <a:ext cx="5072938" cy="389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按学校的要求     按这里的风俗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按学校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的要求，我们应该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8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00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上课。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请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大家按老师的安排坐下。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去旅游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的时候，我们应该按当地的风俗跟当地人交往。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按我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的意见，我们可以坐火车去。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20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209042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159379" y="1048794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抬不动     抬起来     抬起头来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请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把桌子抬进来吧。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我们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俩抬不动这张桌子。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3852152"/>
            <a:ext cx="2935705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5" y="888476"/>
            <a:ext cx="221251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yángròu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kǎoquányáng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tái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jǔ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45446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羊肉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班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烤全羊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按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抬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举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9"/>
            <a:ext cx="5263521" cy="27807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93650" y="3488007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举手     举起杯子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有问题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的同学请举手。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我们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一起举起杯子祝大为生日快乐吧！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139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3.33333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66166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    举起酒杯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441032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jiǔbēi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míngē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fàndiàn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shǒuxiān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jìngjiǔ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shòu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45446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酒杯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民歌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饭店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首先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敬酒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75934" y="2443615"/>
            <a:ext cx="5208275" cy="250136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80329" y="2656775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一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首民歌    唱民歌     喜欢听民歌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我非常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喜欢听中国民歌。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这首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民歌真好听。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748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-4.44444E-6 0.112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66166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931919" y="957886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    一家饭店    最喜欢的饭店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2401607"/>
            <a:ext cx="3441032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jiǔbēi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míngē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fàndiàn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shǒuxiān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jìngjiǔ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shòu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45446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酒杯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民歌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饭店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首先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敬酒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75934" y="2443615"/>
            <a:ext cx="5208275" cy="329544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75424" y="2700169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首先，我要感谢我的朋友们。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首先，欢迎大家来到北京。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我们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首先去参观一下首都博物馆，然后再去国家图书馆。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323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55112E-17 L -4.44444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30" y="984250"/>
            <a:ext cx="4501934" cy="66166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403217" y="921791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向大家敬酒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3905554"/>
            <a:ext cx="3441032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jiǔbēi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míngē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fàndiàn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shǒuxiān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jìngjiǔ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shòu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45446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酒杯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民歌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饭店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首先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敬酒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75934" y="2443615"/>
            <a:ext cx="5208275" cy="329544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75424" y="2700169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受欢迎    受污染    受教育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他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是一个非常受欢迎的艺术家。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陈老师是最受我们尊敬的一位老师。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每个人都有受教育的机会和权力。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672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-4.44444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49"/>
            <a:ext cx="5163671" cy="220090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156964" y="1333464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受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尊敬     尊敬老人    尊敬老师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位老人在这里非常受尊敬。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501189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zūnjìng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ránhòu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jiēzhe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yúkuài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45446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尊敬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然后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接着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愉快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334698"/>
            <a:ext cx="5158201" cy="324657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75424" y="3413747"/>
            <a:ext cx="5072938" cy="260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下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课后，我们先去吃饭，然后去图书馆。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毕业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以后，我要先去旅游，然后回国。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上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课后，我们先复习了生词，然后开始学课文。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095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5.55556E-7 0.112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212948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247697" y="1025434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越走越快     越多越热闹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越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活越年轻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的汉字越写越好了。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12354" y="2401607"/>
            <a:ext cx="2971478" cy="146053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5" y="888476"/>
            <a:ext cx="1865576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mǎidān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wǎnfàn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yuè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yuè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wèidao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zhàngdān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hu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!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45446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买单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晚饭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越</a:t>
            </a: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……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越</a:t>
            </a: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……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味道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账单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回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9"/>
            <a:ext cx="5351839" cy="27807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071062" y="3444977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味道很好   不一样的味道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我很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喜欢四川菜的味道。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妈妈做的菜味道都很好。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-9435" y="3941427"/>
            <a:ext cx="2993267" cy="51025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80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14" grpId="0"/>
      <p:bldP spid="12" grpId="0"/>
      <p:bldP spid="8" grpId="0" animBg="1"/>
      <p:bldP spid="9" grpId="0" bldLvl="0" autoUpdateAnimBg="0"/>
      <p:bldP spid="9" grpId="1" bldLvl="0" autoUpdateAnimBg="0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792161" y="984249"/>
            <a:ext cx="5351839" cy="227777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980329" y="1131942"/>
            <a:ext cx="5091941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接着说     接着看    接着敬酒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请你接着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说。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讲完生词以后，老师接着开始讲课文。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2396331"/>
            <a:ext cx="3272589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zūnjìng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ránhòu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jiēzhe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yúkuài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45446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尊敬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然后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接着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愉快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334698"/>
            <a:ext cx="5158201" cy="324657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77424" y="3559093"/>
            <a:ext cx="5072938" cy="260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愉快的周末    假期愉快    生活愉快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我在上海过了一个愉快的假期。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祝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你周末愉快！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祝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大家生活愉快！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327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5.55556E-7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477126" y="1020496"/>
            <a:ext cx="127315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酒杯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民歌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饭店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首先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敬酒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受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43327" y="1027606"/>
            <a:ext cx="2599619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羊肉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班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烤全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羊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按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抬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举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40379" y="1020495"/>
            <a:ext cx="127315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尊敬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然后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接着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愉快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蒙族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新疆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8418512" cy="111902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17831" y="2025572"/>
            <a:ext cx="8379555" cy="125551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48790" y="1097193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你们喜欢吃羊肉吗？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912918" y="2215170"/>
            <a:ext cx="7495882" cy="110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喜欢。上星期六，我们班同学跟陈老师一起去内蒙草原旅游，还吃了烤全羊呢！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705" y="1109326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9" y="2252792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267952" y="3581526"/>
            <a:ext cx="8418512" cy="94744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18310" y="3734610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烤全羊？你们几个人吃得了吗？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225" y="3746743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198109" y="4555412"/>
            <a:ext cx="8379555" cy="125551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93196" y="4745010"/>
            <a:ext cx="7495882" cy="110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吃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得了。我们班的同学除了林娜以外都去了。包括陈老师，一共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16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个人呢。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7" y="4782632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7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/>
      <p:bldP spid="12298" grpId="0"/>
      <p:bldP spid="9" grpId="0" animBg="1"/>
      <p:bldP spid="10" grpId="0"/>
      <p:bldP spid="12" grpId="0" animBg="1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47948" y="1076375"/>
            <a:ext cx="8418512" cy="242061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143411" y="3722900"/>
            <a:ext cx="4740539" cy="97581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561576" y="1431758"/>
            <a:ext cx="7358062" cy="63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我们是按蒙族的习惯吃的。大家一坐好，两个蒙族姑娘就抬出了烤好的羊。还有两个姑娘，一个举着酒杯，一个拿着酒壶，慢慢地向我们走过来。她们站在我们的桌子前边，唱起蒙族民歌来。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816982" y="3847953"/>
            <a:ext cx="7843807" cy="62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有意思，说下去。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7185" y="1346762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079" y="3938001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67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/>
      <p:bldP spid="1229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47948" y="1076375"/>
            <a:ext cx="8418512" cy="264652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143411" y="3722900"/>
            <a:ext cx="4740539" cy="97581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561576" y="1431758"/>
            <a:ext cx="7358062" cy="63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时候，饭店的经理向大家表示欢迎。他说：“欢迎各国朋友来我们内蒙草原旅游。今天晚上，请大家按蒙族的习惯吃烤全羊。首先，由我们这四位姑娘向你们敬酒，请你们中间岁数最大、最受尊敬的人喝第一杯酒，吃第一块烤羊肉。”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816982" y="3847953"/>
            <a:ext cx="7843807" cy="62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谁喝了第一杯酒？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7185" y="1346762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079" y="3938001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496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/>
      <p:bldP spid="1229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11750" y="4446917"/>
            <a:ext cx="8379555" cy="125551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98109" y="748248"/>
            <a:ext cx="5970587" cy="90260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643277" y="1519121"/>
            <a:ext cx="8379555" cy="125551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45286" y="879816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当然是陈老师，她比我们岁数大。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796918" y="1734087"/>
            <a:ext cx="7495882" cy="110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四位姑娘唱着蒙族民歌，向陈老师敬酒，然后，请陈老师吃第一块羊肉。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7724" y="1734087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74" y="975045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71143" y="2752517"/>
            <a:ext cx="8906348" cy="156139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43276" y="2977713"/>
            <a:ext cx="8223998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陈老师吃了羊肉以后，四位姑娘又接着唱下去，给我们每个人敬酒、敬烤羊肉。我们也跟着唱起来。大家越唱越高兴，这个晚上过得非常愉快。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770" y="4634882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906837" y="4636515"/>
            <a:ext cx="7495882" cy="110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你们吃过内蒙的烤全羊了，下个星期六，我请大家吃地道的新疆烤羊肉。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0" y="2968416"/>
            <a:ext cx="535757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78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291" grpId="0" animBg="1"/>
      <p:bldP spid="12292" grpId="0" animBg="1"/>
      <p:bldP spid="12297" grpId="0"/>
      <p:bldP spid="12298" grpId="0"/>
      <p:bldP spid="9" grpId="0" animBg="1"/>
      <p:bldP spid="10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7824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3200" b="1" dirty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说下去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795291" y="2452744"/>
            <a:ext cx="6336924" cy="4080403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说下去    看下去    唱下去    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冷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下去    学下去    跑下去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学不下去了      背不下去了。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200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23309" y="1361114"/>
            <a:ext cx="2829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说一说，练一练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112838" y="2336925"/>
            <a:ext cx="6234691" cy="3943559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1.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这个电影真没意思，我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2.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虽然汉语很难，可是我要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3.</a:t>
            </a: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别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着急，请你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4.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他说的我都听不懂，我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5.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我正在听呢，请你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517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309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257550" y="1276350"/>
            <a:ext cx="149066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621505" y="1335505"/>
            <a:ext cx="5522495" cy="185525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850379" y="1561939"/>
            <a:ext cx="4896303" cy="73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饭馆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的账单      信用卡账单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先生，这是您的账单。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4562015"/>
            <a:ext cx="3477126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mǎidān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wǎnfàn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yuè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yuè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wèidao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zhàngdān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hu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!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45446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买单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晚饭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越</a:t>
            </a: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……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越</a:t>
            </a: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……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味道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账单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回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621505" y="3450583"/>
            <a:ext cx="5522495" cy="27807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75424" y="3637786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一回事     两回事     吃过一回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这两件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事不是一回事，怎么能说一样呢？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我小时候去过一回西安。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326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4.16667E-6 0.112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681663" y="984250"/>
            <a:ext cx="5462337" cy="213192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862137" y="981613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抢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东西   抢着买单    抢着回答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吃完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晚饭，大家都抢着买单。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同学们都抢着回答老师的问题。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00666"/>
            <a:ext cx="3453063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170916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qiǎng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yuē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yóu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m!ngbai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AA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qǐngkè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xiàohua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45446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抢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由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明白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AA</a:t>
            </a: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请客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笑话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549316" y="3210289"/>
            <a:ext cx="5434893" cy="287725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730293" y="3329617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约朋友去看电影    约大家吃饭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我的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朋友约我一起吃晚饭。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今天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的晚饭是我约的，应该我买单。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我约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了朋友假期一起去旅游。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4.72222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681663" y="984250"/>
            <a:ext cx="5462337" cy="213192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818610" y="1023095"/>
            <a:ext cx="5165599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由我来付款    由他做这件事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这顿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晚饭应该由我买单。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大家不要抢了，这件事由大为去做吧。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2372267"/>
            <a:ext cx="3453063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170916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qiǎng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yuē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yóu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m!ngbai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AA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qǐngkè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xiàohua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45446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抢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由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明白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AA</a:t>
            </a: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请客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笑话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549316" y="3210289"/>
            <a:ext cx="5434893" cy="287725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730293" y="3444977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说得很明白     不明白他的意思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我怎么也不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明白这是怎么回事。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这个词老师讲得很明白，我们都懂了。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958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4.72222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681663" y="1104567"/>
            <a:ext cx="5462337" cy="154238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818610" y="1143411"/>
            <a:ext cx="5165599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我请客    请大家客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今天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的晚饭我来请客。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5764" y="4549983"/>
            <a:ext cx="3453063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170916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qiǎng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yuē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yóu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m!ngbai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AA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qǐngkè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xiàohua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45446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抢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由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明白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AA</a:t>
            </a: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请客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笑话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518303" y="2908025"/>
            <a:ext cx="5434893" cy="328823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658819" y="2908025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讲笑话    成了笑话    笑话别人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力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波很会讲笑话。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我说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得不好，恐怕大家笑话。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我记错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了考试的时间，这件事成了朋友们的一个笑话。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519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2.77778E-7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64102" y="1518529"/>
            <a:ext cx="5163671" cy="96486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126925" y="1593243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球场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上     在球场上比赛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00666"/>
            <a:ext cx="377593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qiúchǎng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gǎnlǎnqiú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tiān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dàfang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shìxiān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zuìhòu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45446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球场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橄榄球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大方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事先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最后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2929918"/>
            <a:ext cx="5158201" cy="219553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071062" y="2890400"/>
            <a:ext cx="5072938" cy="319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踢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橄榄球    橄榄球比赛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我的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朋友很喜欢看橄榄球比赛。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在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中国踢橄榄球的人不多。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3.61111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64102" y="845447"/>
            <a:ext cx="5163671" cy="221057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37832" y="913249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添一点儿饭     添麻烦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天冷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了，你不要忘了添衣服。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真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不好意思，给大家添麻烦了。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-11704" y="2368889"/>
            <a:ext cx="377593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qiúchǎng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gǎnlǎnqiú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tiān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dàfang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shìxiān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zuìhòu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45446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球场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橄榄球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大方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事先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最后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75934" y="3217495"/>
            <a:ext cx="5158201" cy="228093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054835" y="3177977"/>
            <a:ext cx="5072938" cy="319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很大方      动作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大方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陆雨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平是个很大方的人。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不管对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谁他都很大方。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067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1.66667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e0705b627b44364e33fb5e040229934c321c649"/>
  <p:tag name="ISPRING_RESOURCE_PATHS_HASH_2" val="c49f9e8c1e3aa8d3d2f7cbaf640f8fe2b9250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5229</TotalTime>
  <Pages>0</Pages>
  <Words>2201</Words>
  <Characters>0</Characters>
  <Application>Microsoft Office PowerPoint</Application>
  <DocSecurity>0</DocSecurity>
  <PresentationFormat>全屏显示(4:3)</PresentationFormat>
  <Lines>0</Lines>
  <Paragraphs>597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0" baseType="lpstr">
      <vt:lpstr>华文楷体</vt:lpstr>
      <vt:lpstr>微软雅黑</vt:lpstr>
      <vt:lpstr>华文隶书</vt:lpstr>
      <vt:lpstr>宋体</vt:lpstr>
      <vt:lpstr>华文仿宋</vt:lpstr>
      <vt:lpstr>GB Pinyinok-B</vt:lpstr>
      <vt:lpstr>Wingdings</vt:lpstr>
      <vt:lpstr>Calibri</vt:lpstr>
      <vt:lpstr>Arial</vt:lpstr>
      <vt:lpstr>Britannic Bold</vt:lpstr>
      <vt:lpstr>GB Pinyinok-D</vt:lpstr>
      <vt:lpstr>默认设计模板</vt:lpstr>
      <vt:lpstr>第三十七课   谁来买单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cp:keywords/>
  <dc:description/>
  <cp:lastModifiedBy>fengi</cp:lastModifiedBy>
  <cp:revision>503</cp:revision>
  <dcterms:created xsi:type="dcterms:W3CDTF">2015-09-28T12:25:20Z</dcterms:created>
  <dcterms:modified xsi:type="dcterms:W3CDTF">2016-09-19T02:23:22Z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2052-9.1.0.5132</vt:lpwstr>
  </property>
</Properties>
</file>