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F288F-CB38-413A-B26A-DD1407BFB0F0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F7217-17FC-4B8C-8FB3-1151573918D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F4C7A52-2F7B-4EB4-B41E-D566A558CBE9}" type="slidenum">
              <a:rPr lang="tr-TR"/>
              <a:pPr/>
              <a:t>1</a:t>
            </a:fld>
            <a:endParaRPr lang="tr-TR"/>
          </a:p>
        </p:txBody>
      </p:sp>
      <p:sp>
        <p:nvSpPr>
          <p:cNvPr id="829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39C122E-732B-4E61-9105-0359769F1A5A}" type="slidenum">
              <a:rPr lang="tr-TR"/>
              <a:pPr/>
              <a:t>10</a:t>
            </a:fld>
            <a:endParaRPr lang="tr-TR"/>
          </a:p>
        </p:txBody>
      </p:sp>
      <p:sp>
        <p:nvSpPr>
          <p:cNvPr id="921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84D07F0-866E-448E-BD2B-B3351C01B7BA}" type="slidenum">
              <a:rPr lang="tr-TR"/>
              <a:pPr/>
              <a:t>11</a:t>
            </a:fld>
            <a:endParaRPr lang="tr-TR"/>
          </a:p>
        </p:txBody>
      </p:sp>
      <p:sp>
        <p:nvSpPr>
          <p:cNvPr id="931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D6A250-4902-445F-8482-351722009BE8}" type="slidenum">
              <a:rPr lang="tr-TR"/>
              <a:pPr/>
              <a:t>12</a:t>
            </a:fld>
            <a:endParaRPr lang="tr-TR"/>
          </a:p>
        </p:txBody>
      </p:sp>
      <p:sp>
        <p:nvSpPr>
          <p:cNvPr id="942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F56843-69EC-4B45-B78E-833BF3DA2672}" type="slidenum">
              <a:rPr lang="tr-TR"/>
              <a:pPr/>
              <a:t>2</a:t>
            </a:fld>
            <a:endParaRPr lang="tr-TR"/>
          </a:p>
        </p:txBody>
      </p:sp>
      <p:sp>
        <p:nvSpPr>
          <p:cNvPr id="839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F81987F-9732-4D61-84EC-DE83C10706DF}" type="slidenum">
              <a:rPr lang="tr-TR"/>
              <a:pPr/>
              <a:t>3</a:t>
            </a:fld>
            <a:endParaRPr lang="tr-TR"/>
          </a:p>
        </p:txBody>
      </p:sp>
      <p:sp>
        <p:nvSpPr>
          <p:cNvPr id="849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3E13B0B-A6A3-4AB4-9F6B-BCD20F64748F}" type="slidenum">
              <a:rPr lang="tr-TR"/>
              <a:pPr/>
              <a:t>4</a:t>
            </a:fld>
            <a:endParaRPr lang="tr-TR"/>
          </a:p>
        </p:txBody>
      </p:sp>
      <p:sp>
        <p:nvSpPr>
          <p:cNvPr id="860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8B2512-1EE7-4E47-8B0D-6275336D1136}" type="slidenum">
              <a:rPr lang="tr-TR"/>
              <a:pPr/>
              <a:t>5</a:t>
            </a:fld>
            <a:endParaRPr lang="tr-TR"/>
          </a:p>
        </p:txBody>
      </p:sp>
      <p:sp>
        <p:nvSpPr>
          <p:cNvPr id="870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9D6653-0999-42BB-8290-F0EC2381098D}" type="slidenum">
              <a:rPr lang="tr-TR"/>
              <a:pPr/>
              <a:t>6</a:t>
            </a:fld>
            <a:endParaRPr lang="tr-TR"/>
          </a:p>
        </p:txBody>
      </p:sp>
      <p:sp>
        <p:nvSpPr>
          <p:cNvPr id="880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75A3718-F54E-4F33-B356-67E3F436E904}" type="slidenum">
              <a:rPr lang="tr-TR"/>
              <a:pPr/>
              <a:t>7</a:t>
            </a:fld>
            <a:endParaRPr lang="tr-TR"/>
          </a:p>
        </p:txBody>
      </p:sp>
      <p:sp>
        <p:nvSpPr>
          <p:cNvPr id="890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tr-TR">
              <a:latin typeface="Calibri" pitchFamily="34" charset="0"/>
            </a:endParaRP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185CB7-1613-46F7-ADE8-F3812203DB5B}" type="slidenum">
              <a:rPr lang="tr-T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tr-T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5782D4-9A44-4F2A-8287-0F022C2FD443}" type="slidenum">
              <a:rPr lang="tr-TR"/>
              <a:pPr/>
              <a:t>8</a:t>
            </a:fld>
            <a:endParaRPr lang="tr-TR"/>
          </a:p>
        </p:txBody>
      </p:sp>
      <p:sp>
        <p:nvSpPr>
          <p:cNvPr id="901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1E13E5-96D5-46D0-B15C-91BCD86A67BB}" type="slidenum">
              <a:rPr lang="tr-TR"/>
              <a:pPr/>
              <a:t>9</a:t>
            </a:fld>
            <a:endParaRPr lang="tr-TR"/>
          </a:p>
        </p:txBody>
      </p:sp>
      <p:sp>
        <p:nvSpPr>
          <p:cNvPr id="911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93691-C2C4-49F0-AE0C-056B28F9B477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AA744-AD88-47FB-9535-F2EC29C8823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Araştırmada Veri Toplama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Gözlem- yapılandırılmamış (2)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HUNİ: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Ortam seç ve ortama gir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Gözlem ve kayıt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Araştırma ilerledikçe daha fazla seçici gözlem ve araştırma sorularının belirginleşmesini sağlayan </a:t>
            </a:r>
            <a:r>
              <a:rPr lang="tr-TR" sz="2800" b="1">
                <a:solidFill>
                  <a:srgbClr val="000000"/>
                </a:solidFill>
              </a:rPr>
              <a:t>odak noktası </a:t>
            </a:r>
            <a:r>
              <a:rPr lang="tr-TR" sz="2800">
                <a:solidFill>
                  <a:srgbClr val="000000"/>
                </a:solidFill>
              </a:rPr>
              <a:t>ortaya çıkar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Kuramsal olgunluğa kadar verileri toplamaya devam et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Gözlem-yapılandırılmış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Önceden belirlenmiş kategorilere göre davranış küçük parçalara ayrılır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Bütünü kaybedebiliriz ama verilerin kaydedilmesi ve analizi kolaylaşır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Katılımcı gözlem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Doğrudan gözlemden </a:t>
            </a:r>
            <a:r>
              <a:rPr lang="tr-TR" sz="3200" b="1">
                <a:solidFill>
                  <a:srgbClr val="000000"/>
                </a:solidFill>
              </a:rPr>
              <a:t>araştırmacının rolü </a:t>
            </a:r>
            <a:r>
              <a:rPr lang="tr-TR" sz="3200">
                <a:solidFill>
                  <a:srgbClr val="000000"/>
                </a:solidFill>
              </a:rPr>
              <a:t>bakımından farklıdır.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Araştırmacı incelediği davranıştan ne kadar uzak?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Amaç diğerinin rolünü üstlenmek, “yerli” olmak, doğal ortamın parçası olarak içeridekinin bakış açısını yakalamak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Nitel Araştırmada Veri Toplama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Görüşme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Odak grup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Gözlem 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Dokümanlardan yararlanma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Görüşme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İnsanların gerçekliği nasıl inşa ettikleri konusunu anlamak için kendi ifadelerini kullanmalarına olanak verecek şekilde sorma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Seçilen görüşme türü, amaçlar, sorular vb. ile uyumlu olmalı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Görüşme Türleri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57200" y="1428750"/>
            <a:ext cx="8229600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Yapılandırılmış: 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sorular önceden belli ve standart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Yanıtlar için önceden kodlanmış kategoriler kullan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Görüşmenin derinlemesine olması amaçlanmaz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Esneklik ve farklılıklar en aza indirilmiş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>
                <a:solidFill>
                  <a:srgbClr val="000000"/>
                </a:solidFill>
              </a:rPr>
              <a:t>Yapılandırılmamış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sorular önceden belli ve standart değil (sadece genel sorular var)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Yanıtlar için önceden kodlanmış kategoriler yok</a:t>
            </a:r>
          </a:p>
          <a:p>
            <a:pPr lvl="2">
              <a:spcBef>
                <a:spcPts val="6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400">
                <a:solidFill>
                  <a:srgbClr val="000000"/>
                </a:solidFill>
              </a:rPr>
              <a:t>Esneklik gerekir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Görüşme Türleri (2)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457200" y="1357313"/>
            <a:ext cx="8229600" cy="500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lvl="1" indent="-341313">
              <a:spcBef>
                <a:spcPts val="800"/>
              </a:spcBef>
              <a:buFont typeface="Arial" charset="0"/>
              <a:buChar char="•"/>
              <a:tabLst>
                <a:tab pos="511175" algn="l"/>
                <a:tab pos="1425575" algn="l"/>
                <a:tab pos="2339975" algn="l"/>
                <a:tab pos="3254375" algn="l"/>
                <a:tab pos="4168775" algn="l"/>
                <a:tab pos="5083175" algn="l"/>
                <a:tab pos="5997575" algn="l"/>
                <a:tab pos="6911975" algn="l"/>
                <a:tab pos="7826375" algn="l"/>
                <a:tab pos="8740775" algn="l"/>
                <a:tab pos="9655175" algn="l"/>
              </a:tabLst>
            </a:pPr>
            <a:r>
              <a:rPr lang="tr-TR" sz="3200">
                <a:solidFill>
                  <a:srgbClr val="000000"/>
                </a:solidFill>
              </a:rPr>
              <a:t>Odak grup</a:t>
            </a:r>
          </a:p>
          <a:p>
            <a:pPr marL="341313" lvl="1" indent="-341313">
              <a:spcBef>
                <a:spcPts val="700"/>
              </a:spcBef>
              <a:buFont typeface="Arial" charset="0"/>
              <a:buChar char="•"/>
              <a:tabLst>
                <a:tab pos="511175" algn="l"/>
                <a:tab pos="1425575" algn="l"/>
                <a:tab pos="2339975" algn="l"/>
                <a:tab pos="3254375" algn="l"/>
                <a:tab pos="4168775" algn="l"/>
                <a:tab pos="5083175" algn="l"/>
                <a:tab pos="5997575" algn="l"/>
                <a:tab pos="6911975" algn="l"/>
                <a:tab pos="7826375" algn="l"/>
                <a:tab pos="8740775" algn="l"/>
                <a:tab pos="9655175" algn="l"/>
              </a:tabLst>
            </a:pPr>
            <a:r>
              <a:rPr lang="tr-TR" sz="2800">
                <a:solidFill>
                  <a:srgbClr val="000000"/>
                </a:solidFill>
              </a:rPr>
              <a:t>1940larda radyo programlarının dinlenme oranlarını ölçmek üzerine bir çalışma</a:t>
            </a:r>
          </a:p>
          <a:p>
            <a:pPr marL="341313" lvl="1" indent="-341313">
              <a:spcBef>
                <a:spcPts val="700"/>
              </a:spcBef>
              <a:buFont typeface="Arial" charset="0"/>
              <a:buChar char="•"/>
              <a:tabLst>
                <a:tab pos="511175" algn="l"/>
                <a:tab pos="1425575" algn="l"/>
                <a:tab pos="2339975" algn="l"/>
                <a:tab pos="3254375" algn="l"/>
                <a:tab pos="4168775" algn="l"/>
                <a:tab pos="5083175" algn="l"/>
                <a:tab pos="5997575" algn="l"/>
                <a:tab pos="6911975" algn="l"/>
                <a:tab pos="7826375" algn="l"/>
                <a:tab pos="8740775" algn="l"/>
                <a:tab pos="9655175" algn="l"/>
              </a:tabLst>
            </a:pPr>
            <a:r>
              <a:rPr lang="tr-TR" sz="2800">
                <a:solidFill>
                  <a:srgbClr val="000000"/>
                </a:solidFill>
              </a:rPr>
              <a:t>Orduda moral vb. konusunda (insanlar benzerlik taşıyan gruplarla haklarındaki hassas konuları konuşabiliyor)</a:t>
            </a:r>
          </a:p>
          <a:p>
            <a:pPr marL="341313" lvl="1" indent="-341313">
              <a:spcBef>
                <a:spcPts val="700"/>
              </a:spcBef>
              <a:buFont typeface="Arial" charset="0"/>
              <a:buChar char="•"/>
              <a:tabLst>
                <a:tab pos="511175" algn="l"/>
                <a:tab pos="1425575" algn="l"/>
                <a:tab pos="2339975" algn="l"/>
                <a:tab pos="3254375" algn="l"/>
                <a:tab pos="4168775" algn="l"/>
                <a:tab pos="5083175" algn="l"/>
                <a:tab pos="5997575" algn="l"/>
                <a:tab pos="6911975" algn="l"/>
                <a:tab pos="7826375" algn="l"/>
                <a:tab pos="8740775" algn="l"/>
                <a:tab pos="9655175" algn="l"/>
              </a:tabLst>
            </a:pPr>
            <a:r>
              <a:rPr lang="tr-TR" sz="2800">
                <a:solidFill>
                  <a:srgbClr val="000000"/>
                </a:solidFill>
              </a:rPr>
              <a:t>Bir kişi yerine çok kişiyle aynı anda yapılan görüşmeler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Görüşme Türleri (3)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57200" y="1357313"/>
            <a:ext cx="8229600" cy="500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lvl="1" indent="-341313">
              <a:spcBef>
                <a:spcPts val="800"/>
              </a:spcBef>
              <a:buFont typeface="Arial" charset="0"/>
              <a:buChar char="•"/>
              <a:tabLst>
                <a:tab pos="511175" algn="l"/>
                <a:tab pos="1425575" algn="l"/>
                <a:tab pos="2339975" algn="l"/>
                <a:tab pos="3254375" algn="l"/>
                <a:tab pos="4168775" algn="l"/>
                <a:tab pos="5083175" algn="l"/>
                <a:tab pos="5997575" algn="l"/>
                <a:tab pos="6911975" algn="l"/>
                <a:tab pos="7826375" algn="l"/>
                <a:tab pos="8740775" algn="l"/>
                <a:tab pos="9655175" algn="l"/>
              </a:tabLst>
            </a:pPr>
            <a:r>
              <a:rPr lang="tr-TR" sz="3200">
                <a:solidFill>
                  <a:srgbClr val="000000"/>
                </a:solidFill>
              </a:rPr>
              <a:t>Odak grup</a:t>
            </a:r>
          </a:p>
          <a:p>
            <a:pPr marL="341313" lvl="1" indent="-341313">
              <a:spcBef>
                <a:spcPts val="700"/>
              </a:spcBef>
              <a:buFont typeface="Arial" charset="0"/>
              <a:buChar char="•"/>
              <a:tabLst>
                <a:tab pos="511175" algn="l"/>
                <a:tab pos="1425575" algn="l"/>
                <a:tab pos="2339975" algn="l"/>
                <a:tab pos="3254375" algn="l"/>
                <a:tab pos="4168775" algn="l"/>
                <a:tab pos="5083175" algn="l"/>
                <a:tab pos="5997575" algn="l"/>
                <a:tab pos="6911975" algn="l"/>
                <a:tab pos="7826375" algn="l"/>
                <a:tab pos="8740775" algn="l"/>
                <a:tab pos="9655175" algn="l"/>
              </a:tabLst>
            </a:pPr>
            <a:r>
              <a:rPr lang="tr-TR" sz="2800">
                <a:solidFill>
                  <a:srgbClr val="000000"/>
                </a:solidFill>
              </a:rPr>
              <a:t>araştırmacı görüşmeyi gerçekleştirenden ziyade kolaylaştırıcıdır</a:t>
            </a:r>
          </a:p>
          <a:p>
            <a:pPr marL="341313" lvl="1" indent="-341313">
              <a:spcBef>
                <a:spcPts val="700"/>
              </a:spcBef>
              <a:buFont typeface="Arial" charset="0"/>
              <a:buChar char="•"/>
              <a:tabLst>
                <a:tab pos="511175" algn="l"/>
                <a:tab pos="1425575" algn="l"/>
                <a:tab pos="2339975" algn="l"/>
                <a:tab pos="3254375" algn="l"/>
                <a:tab pos="4168775" algn="l"/>
                <a:tab pos="5083175" algn="l"/>
                <a:tab pos="5997575" algn="l"/>
                <a:tab pos="6911975" algn="l"/>
                <a:tab pos="7826375" algn="l"/>
                <a:tab pos="8740775" algn="l"/>
                <a:tab pos="9655175" algn="l"/>
              </a:tabLst>
            </a:pPr>
            <a:r>
              <a:rPr lang="tr-TR" sz="2800">
                <a:solidFill>
                  <a:srgbClr val="000000"/>
                </a:solidFill>
              </a:rPr>
              <a:t>Grup etkileşimi olmadan ulaşılması güç olan veri/bulguları elde etmek için grup etkileşiminin kullanılması</a:t>
            </a:r>
          </a:p>
          <a:p>
            <a:pPr marL="341313" lvl="1" indent="-341313">
              <a:spcBef>
                <a:spcPts val="700"/>
              </a:spcBef>
              <a:buFont typeface="Arial" charset="0"/>
              <a:buChar char="•"/>
              <a:tabLst>
                <a:tab pos="511175" algn="l"/>
                <a:tab pos="1425575" algn="l"/>
                <a:tab pos="2339975" algn="l"/>
                <a:tab pos="3254375" algn="l"/>
                <a:tab pos="4168775" algn="l"/>
                <a:tab pos="5083175" algn="l"/>
                <a:tab pos="5997575" algn="l"/>
                <a:tab pos="6911975" algn="l"/>
                <a:tab pos="7826375" algn="l"/>
                <a:tab pos="8740775" algn="l"/>
                <a:tab pos="9655175" algn="l"/>
              </a:tabLst>
            </a:pPr>
            <a:r>
              <a:rPr lang="tr-TR" sz="2800">
                <a:solidFill>
                  <a:srgbClr val="000000"/>
                </a:solidFill>
              </a:rPr>
              <a:t>Grup içi sorunlar olabilir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Görüşme (2)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Görüşmenin uygulanması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b="1">
                <a:solidFill>
                  <a:srgbClr val="000000"/>
                </a:solidFill>
              </a:rPr>
              <a:t>Görüşme yapılacak kişiler: </a:t>
            </a:r>
            <a:r>
              <a:rPr lang="tr-TR" sz="2800">
                <a:solidFill>
                  <a:srgbClr val="000000"/>
                </a:solidFill>
              </a:rPr>
              <a:t>kimlerle, nerede, kaç kere, kaç kişi ile, ne zaman, ne kadar süre ile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b="1">
                <a:solidFill>
                  <a:srgbClr val="000000"/>
                </a:solidFill>
              </a:rPr>
              <a:t>Görüşmeyi yönetmek: </a:t>
            </a:r>
            <a:r>
              <a:rPr lang="tr-TR" sz="2800">
                <a:solidFill>
                  <a:srgbClr val="000000"/>
                </a:solidFill>
              </a:rPr>
              <a:t>başlama, dinleme, soru sorma türü/sıklığı, sonlandırma</a:t>
            </a:r>
          </a:p>
          <a:p>
            <a:pPr marL="741363" lvl="1" indent="-284163">
              <a:spcBef>
                <a:spcPts val="7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2800" b="1">
                <a:solidFill>
                  <a:srgbClr val="000000"/>
                </a:solidFill>
              </a:rPr>
              <a:t>Kayıt tutma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Gözlem </a:t>
            </a:r>
          </a:p>
        </p:txBody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681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İnsanlar nasıl etkileşime giriyor, nasıl ilişki kuruyor, hayatlarına nasıl anlam veriyorlar, kendilerini nasıl inşa ediyorlar ve bunu başkalarının önünde nasıl sunuyorlar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Gözlemci gözlediği bireyleri diğer veri toplama tekniklerinin tersine yönlendirmez, teşvik etmez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Araştırılan durum araştırma amaçlarına göre düzenlenmez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sz="4400">
                <a:solidFill>
                  <a:srgbClr val="000000"/>
                </a:solidFill>
              </a:rPr>
              <a:t>Gözlem-yapılandırılmamış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Araştırmacı önceden belirlenmiş kategori ve sınıflandırmalar kullanmaz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Buradaki mantık kategorileri verilere dayatmak yerine araştırma boyunca çıkmalarına izin vermektir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Genel davranış örüntülerine odaklanılır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sz="3200">
                <a:solidFill>
                  <a:srgbClr val="000000"/>
                </a:solidFill>
              </a:rPr>
              <a:t>Resmin bütünü görülür ama veri toplama ve analizi zorlaşır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Ekran Gösterisi (4:3)</PresentationFormat>
  <Paragraphs>69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</dc:creator>
  <cp:lastModifiedBy>SENAY SABAH </cp:lastModifiedBy>
  <cp:revision>1</cp:revision>
  <dcterms:created xsi:type="dcterms:W3CDTF">2018-02-12T15:32:57Z</dcterms:created>
  <dcterms:modified xsi:type="dcterms:W3CDTF">2018-02-12T15:33:11Z</dcterms:modified>
</cp:coreProperties>
</file>