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7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9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7EA25A-60A7-4B4A-94F2-F007EF769E22}" type="doc">
      <dgm:prSet loTypeId="urn:microsoft.com/office/officeart/2005/8/layout/vList3" loCatId="" qsTypeId="urn:microsoft.com/office/officeart/2005/8/quickstyle/simple4" qsCatId="simple" csTypeId="urn:microsoft.com/office/officeart/2005/8/colors/accent1_2" csCatId="accent1" phldr="1"/>
      <dgm:spPr/>
    </dgm:pt>
    <dgm:pt modelId="{73D5E242-8372-8043-ABCB-36BF4E53EF45}">
      <dgm:prSet phldrT="[Text]"/>
      <dgm:spPr/>
      <dgm:t>
        <a:bodyPr/>
        <a:lstStyle/>
        <a:p>
          <a:r>
            <a:rPr lang="en-US" dirty="0" err="1" smtClean="0"/>
            <a:t>Öğrencileri</a:t>
          </a:r>
          <a:r>
            <a:rPr lang="en-US" dirty="0" smtClean="0"/>
            <a:t> </a:t>
          </a:r>
          <a:r>
            <a:rPr lang="en-US" dirty="0" err="1" smtClean="0"/>
            <a:t>sıraya</a:t>
          </a:r>
          <a:r>
            <a:rPr lang="en-US" dirty="0" smtClean="0"/>
            <a:t> </a:t>
          </a:r>
          <a:r>
            <a:rPr lang="en-US" dirty="0" err="1" smtClean="0"/>
            <a:t>dizme</a:t>
          </a:r>
          <a:endParaRPr lang="en-US" dirty="0"/>
        </a:p>
      </dgm:t>
    </dgm:pt>
    <dgm:pt modelId="{5C56200C-C205-8A46-8446-84B0B72C4C2C}" type="parTrans" cxnId="{D23F0535-0F78-A04B-9E4F-46573C912DA0}">
      <dgm:prSet/>
      <dgm:spPr/>
      <dgm:t>
        <a:bodyPr/>
        <a:lstStyle/>
        <a:p>
          <a:endParaRPr lang="en-US"/>
        </a:p>
      </dgm:t>
    </dgm:pt>
    <dgm:pt modelId="{2F469931-CADB-C847-A2A6-394396805627}" type="sibTrans" cxnId="{D23F0535-0F78-A04B-9E4F-46573C912DA0}">
      <dgm:prSet/>
      <dgm:spPr/>
      <dgm:t>
        <a:bodyPr/>
        <a:lstStyle/>
        <a:p>
          <a:endParaRPr lang="en-US"/>
        </a:p>
      </dgm:t>
    </dgm:pt>
    <dgm:pt modelId="{288BA2D5-354D-1645-86F5-643F550C328C}">
      <dgm:prSet phldrT="[Text]"/>
      <dgm:spPr/>
      <dgm:t>
        <a:bodyPr/>
        <a:lstStyle/>
        <a:p>
          <a:r>
            <a:rPr lang="en-US" dirty="0" smtClean="0"/>
            <a:t>Her </a:t>
          </a:r>
          <a:r>
            <a:rPr lang="en-US" dirty="0" err="1" smtClean="0"/>
            <a:t>bir</a:t>
          </a:r>
          <a:r>
            <a:rPr lang="en-US" dirty="0" smtClean="0"/>
            <a:t> </a:t>
          </a:r>
          <a:r>
            <a:rPr lang="en-US" dirty="0" err="1" smtClean="0"/>
            <a:t>çeyrek</a:t>
          </a:r>
          <a:r>
            <a:rPr lang="en-US" dirty="0" smtClean="0"/>
            <a:t> </a:t>
          </a:r>
          <a:r>
            <a:rPr lang="en-US" dirty="0" err="1" smtClean="0"/>
            <a:t>kısımdan</a:t>
          </a:r>
          <a:r>
            <a:rPr lang="en-US" dirty="0" smtClean="0"/>
            <a:t> </a:t>
          </a:r>
          <a:r>
            <a:rPr lang="en-US" dirty="0" err="1" smtClean="0"/>
            <a:t>bir</a:t>
          </a:r>
          <a:r>
            <a:rPr lang="en-US" dirty="0" smtClean="0"/>
            <a:t> </a:t>
          </a:r>
          <a:r>
            <a:rPr lang="en-US" dirty="0" err="1" smtClean="0"/>
            <a:t>öğrenci</a:t>
          </a:r>
          <a:r>
            <a:rPr lang="en-US" dirty="0" smtClean="0"/>
            <a:t> </a:t>
          </a:r>
          <a:r>
            <a:rPr lang="en-US" dirty="0" err="1" smtClean="0"/>
            <a:t>seçme</a:t>
          </a:r>
          <a:endParaRPr lang="en-US" dirty="0"/>
        </a:p>
      </dgm:t>
    </dgm:pt>
    <dgm:pt modelId="{6433EB36-908A-1047-B39C-CE73A4D7F8AF}" type="parTrans" cxnId="{A3F28691-CFD2-5045-993E-FCE7A98166A3}">
      <dgm:prSet/>
      <dgm:spPr/>
      <dgm:t>
        <a:bodyPr/>
        <a:lstStyle/>
        <a:p>
          <a:endParaRPr lang="en-US"/>
        </a:p>
      </dgm:t>
    </dgm:pt>
    <dgm:pt modelId="{1FD8C92B-923C-4B4D-BE2C-3DD36E4F45D5}" type="sibTrans" cxnId="{A3F28691-CFD2-5045-993E-FCE7A98166A3}">
      <dgm:prSet/>
      <dgm:spPr/>
      <dgm:t>
        <a:bodyPr/>
        <a:lstStyle/>
        <a:p>
          <a:endParaRPr lang="en-US"/>
        </a:p>
      </dgm:t>
    </dgm:pt>
    <dgm:pt modelId="{ECC3B538-3D7D-6146-9128-D8A0E232C68B}">
      <dgm:prSet phldrT="[Text]"/>
      <dgm:spPr/>
      <dgm:t>
        <a:bodyPr/>
        <a:lstStyle/>
        <a:p>
          <a:r>
            <a:rPr lang="en-US" dirty="0" err="1" smtClean="0"/>
            <a:t>Temel</a:t>
          </a:r>
          <a:r>
            <a:rPr lang="en-US" dirty="0" smtClean="0"/>
            <a:t> </a:t>
          </a:r>
          <a:r>
            <a:rPr lang="en-US" dirty="0" err="1" smtClean="0"/>
            <a:t>puanları</a:t>
          </a:r>
          <a:r>
            <a:rPr lang="en-US" dirty="0" smtClean="0"/>
            <a:t> </a:t>
          </a:r>
          <a:r>
            <a:rPr lang="en-US" dirty="0" err="1" smtClean="0"/>
            <a:t>hesaplama</a:t>
          </a:r>
          <a:endParaRPr lang="en-US" dirty="0"/>
        </a:p>
      </dgm:t>
    </dgm:pt>
    <dgm:pt modelId="{9B5787C5-377F-574A-93AC-A889D0A141B5}" type="parTrans" cxnId="{C6AC2C2E-38B3-3644-BB77-F24E75298170}">
      <dgm:prSet/>
      <dgm:spPr/>
      <dgm:t>
        <a:bodyPr/>
        <a:lstStyle/>
        <a:p>
          <a:endParaRPr lang="en-US"/>
        </a:p>
      </dgm:t>
    </dgm:pt>
    <dgm:pt modelId="{63745626-0AC5-D342-AD63-1E66BE7F776D}" type="sibTrans" cxnId="{C6AC2C2E-38B3-3644-BB77-F24E75298170}">
      <dgm:prSet/>
      <dgm:spPr/>
      <dgm:t>
        <a:bodyPr/>
        <a:lstStyle/>
        <a:p>
          <a:endParaRPr lang="en-US"/>
        </a:p>
      </dgm:t>
    </dgm:pt>
    <dgm:pt modelId="{1A13F03D-63AD-5F47-92DB-E769F2D63417}">
      <dgm:prSet/>
      <dgm:spPr/>
      <dgm:t>
        <a:bodyPr/>
        <a:lstStyle/>
        <a:p>
          <a:r>
            <a:rPr lang="en-US" dirty="0" err="1" smtClean="0"/>
            <a:t>Listeyi</a:t>
          </a:r>
          <a:r>
            <a:rPr lang="en-US" dirty="0" smtClean="0"/>
            <a:t> </a:t>
          </a:r>
          <a:r>
            <a:rPr lang="en-US" dirty="0" err="1" smtClean="0"/>
            <a:t>dörde</a:t>
          </a:r>
          <a:r>
            <a:rPr lang="en-US" dirty="0" smtClean="0"/>
            <a:t> </a:t>
          </a:r>
          <a:r>
            <a:rPr lang="en-US" dirty="0" err="1" smtClean="0"/>
            <a:t>bölme</a:t>
          </a:r>
          <a:endParaRPr lang="en-US" dirty="0" smtClean="0"/>
        </a:p>
      </dgm:t>
    </dgm:pt>
    <dgm:pt modelId="{623ABD8C-3CA8-9B47-8B85-C5FEEE7858D0}" type="parTrans" cxnId="{009460F8-89EC-6B44-8B70-96A197194DB5}">
      <dgm:prSet/>
      <dgm:spPr/>
    </dgm:pt>
    <dgm:pt modelId="{2AA06BEB-7F2C-AF47-909D-420B6D097312}" type="sibTrans" cxnId="{009460F8-89EC-6B44-8B70-96A197194DB5}">
      <dgm:prSet/>
      <dgm:spPr/>
    </dgm:pt>
    <dgm:pt modelId="{8C169735-CE67-B540-BB77-BBF5A1737546}" type="pres">
      <dgm:prSet presAssocID="{BA7EA25A-60A7-4B4A-94F2-F007EF769E22}" presName="linearFlow" presStyleCnt="0">
        <dgm:presLayoutVars>
          <dgm:dir/>
          <dgm:resizeHandles val="exact"/>
        </dgm:presLayoutVars>
      </dgm:prSet>
      <dgm:spPr/>
    </dgm:pt>
    <dgm:pt modelId="{5AC893AD-CCBC-D04D-83BE-27757F7961CF}" type="pres">
      <dgm:prSet presAssocID="{73D5E242-8372-8043-ABCB-36BF4E53EF45}" presName="composite" presStyleCnt="0"/>
      <dgm:spPr/>
    </dgm:pt>
    <dgm:pt modelId="{B0D700DE-7BBD-7D46-81DF-1C4B5DB050AF}" type="pres">
      <dgm:prSet presAssocID="{73D5E242-8372-8043-ABCB-36BF4E53EF45}" presName="imgShp" presStyleLbl="fgImgPlace1" presStyleIdx="0" presStyleCnt="4"/>
      <dgm:spPr/>
    </dgm:pt>
    <dgm:pt modelId="{DF0C1331-1951-4F4F-89A3-E7BB5090778D}" type="pres">
      <dgm:prSet presAssocID="{73D5E242-8372-8043-ABCB-36BF4E53EF45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66C7C4-2046-2A40-ABED-31DC18BE29D0}" type="pres">
      <dgm:prSet presAssocID="{2F469931-CADB-C847-A2A6-394396805627}" presName="spacing" presStyleCnt="0"/>
      <dgm:spPr/>
    </dgm:pt>
    <dgm:pt modelId="{F0DA98BB-DE00-F245-9A93-89F4839FAC9F}" type="pres">
      <dgm:prSet presAssocID="{1A13F03D-63AD-5F47-92DB-E769F2D63417}" presName="composite" presStyleCnt="0"/>
      <dgm:spPr/>
    </dgm:pt>
    <dgm:pt modelId="{4E1B1AE9-BD24-6245-87E0-7F67AAA0C4B1}" type="pres">
      <dgm:prSet presAssocID="{1A13F03D-63AD-5F47-92DB-E769F2D63417}" presName="imgShp" presStyleLbl="fgImgPlace1" presStyleIdx="1" presStyleCnt="4"/>
      <dgm:spPr/>
    </dgm:pt>
    <dgm:pt modelId="{D70B750D-160F-FD41-BC50-D59A97DCB4BA}" type="pres">
      <dgm:prSet presAssocID="{1A13F03D-63AD-5F47-92DB-E769F2D63417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670712-EE1A-F044-A213-90910A6680FC}" type="pres">
      <dgm:prSet presAssocID="{2AA06BEB-7F2C-AF47-909D-420B6D097312}" presName="spacing" presStyleCnt="0"/>
      <dgm:spPr/>
    </dgm:pt>
    <dgm:pt modelId="{721E36A8-94E5-AA49-8871-0247F28770E2}" type="pres">
      <dgm:prSet presAssocID="{288BA2D5-354D-1645-86F5-643F550C328C}" presName="composite" presStyleCnt="0"/>
      <dgm:spPr/>
    </dgm:pt>
    <dgm:pt modelId="{5038D737-F2F2-9544-9078-C58C0974D3F4}" type="pres">
      <dgm:prSet presAssocID="{288BA2D5-354D-1645-86F5-643F550C328C}" presName="imgShp" presStyleLbl="fgImgPlace1" presStyleIdx="2" presStyleCnt="4"/>
      <dgm:spPr/>
    </dgm:pt>
    <dgm:pt modelId="{C9E877BB-13B5-ED44-91F0-D571F367BA85}" type="pres">
      <dgm:prSet presAssocID="{288BA2D5-354D-1645-86F5-643F550C328C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E63DA9-1981-774E-AED4-755B19B4C076}" type="pres">
      <dgm:prSet presAssocID="{1FD8C92B-923C-4B4D-BE2C-3DD36E4F45D5}" presName="spacing" presStyleCnt="0"/>
      <dgm:spPr/>
    </dgm:pt>
    <dgm:pt modelId="{C0FF26F9-1C83-0143-92CD-C9EA5BC09576}" type="pres">
      <dgm:prSet presAssocID="{ECC3B538-3D7D-6146-9128-D8A0E232C68B}" presName="composite" presStyleCnt="0"/>
      <dgm:spPr/>
    </dgm:pt>
    <dgm:pt modelId="{2F0E2A79-5451-884B-88EF-17F256FAB5D3}" type="pres">
      <dgm:prSet presAssocID="{ECC3B538-3D7D-6146-9128-D8A0E232C68B}" presName="imgShp" presStyleLbl="fgImgPlace1" presStyleIdx="3" presStyleCnt="4"/>
      <dgm:spPr/>
    </dgm:pt>
    <dgm:pt modelId="{F21633A5-E093-B945-A9B2-C6848D00E4FF}" type="pres">
      <dgm:prSet presAssocID="{ECC3B538-3D7D-6146-9128-D8A0E232C68B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424C7F-C599-FB48-AA0F-3CD499D63155}" type="presOf" srcId="{BA7EA25A-60A7-4B4A-94F2-F007EF769E22}" destId="{8C169735-CE67-B540-BB77-BBF5A1737546}" srcOrd="0" destOrd="0" presId="urn:microsoft.com/office/officeart/2005/8/layout/vList3"/>
    <dgm:cxn modelId="{009460F8-89EC-6B44-8B70-96A197194DB5}" srcId="{BA7EA25A-60A7-4B4A-94F2-F007EF769E22}" destId="{1A13F03D-63AD-5F47-92DB-E769F2D63417}" srcOrd="1" destOrd="0" parTransId="{623ABD8C-3CA8-9B47-8B85-C5FEEE7858D0}" sibTransId="{2AA06BEB-7F2C-AF47-909D-420B6D097312}"/>
    <dgm:cxn modelId="{BD18BEFC-4CC1-6246-A31B-FF09D5CF3E17}" type="presOf" srcId="{ECC3B538-3D7D-6146-9128-D8A0E232C68B}" destId="{F21633A5-E093-B945-A9B2-C6848D00E4FF}" srcOrd="0" destOrd="0" presId="urn:microsoft.com/office/officeart/2005/8/layout/vList3"/>
    <dgm:cxn modelId="{C6AC2C2E-38B3-3644-BB77-F24E75298170}" srcId="{BA7EA25A-60A7-4B4A-94F2-F007EF769E22}" destId="{ECC3B538-3D7D-6146-9128-D8A0E232C68B}" srcOrd="3" destOrd="0" parTransId="{9B5787C5-377F-574A-93AC-A889D0A141B5}" sibTransId="{63745626-0AC5-D342-AD63-1E66BE7F776D}"/>
    <dgm:cxn modelId="{851243BE-0A2F-3D45-AEC2-219BA633B137}" type="presOf" srcId="{73D5E242-8372-8043-ABCB-36BF4E53EF45}" destId="{DF0C1331-1951-4F4F-89A3-E7BB5090778D}" srcOrd="0" destOrd="0" presId="urn:microsoft.com/office/officeart/2005/8/layout/vList3"/>
    <dgm:cxn modelId="{A3F28691-CFD2-5045-993E-FCE7A98166A3}" srcId="{BA7EA25A-60A7-4B4A-94F2-F007EF769E22}" destId="{288BA2D5-354D-1645-86F5-643F550C328C}" srcOrd="2" destOrd="0" parTransId="{6433EB36-908A-1047-B39C-CE73A4D7F8AF}" sibTransId="{1FD8C92B-923C-4B4D-BE2C-3DD36E4F45D5}"/>
    <dgm:cxn modelId="{ED9D62ED-93B0-D147-B5C8-713A2F11A4E3}" type="presOf" srcId="{288BA2D5-354D-1645-86F5-643F550C328C}" destId="{C9E877BB-13B5-ED44-91F0-D571F367BA85}" srcOrd="0" destOrd="0" presId="urn:microsoft.com/office/officeart/2005/8/layout/vList3"/>
    <dgm:cxn modelId="{F18D884C-7B65-0449-83D2-E4C9135BEE85}" type="presOf" srcId="{1A13F03D-63AD-5F47-92DB-E769F2D63417}" destId="{D70B750D-160F-FD41-BC50-D59A97DCB4BA}" srcOrd="0" destOrd="0" presId="urn:microsoft.com/office/officeart/2005/8/layout/vList3"/>
    <dgm:cxn modelId="{D23F0535-0F78-A04B-9E4F-46573C912DA0}" srcId="{BA7EA25A-60A7-4B4A-94F2-F007EF769E22}" destId="{73D5E242-8372-8043-ABCB-36BF4E53EF45}" srcOrd="0" destOrd="0" parTransId="{5C56200C-C205-8A46-8446-84B0B72C4C2C}" sibTransId="{2F469931-CADB-C847-A2A6-394396805627}"/>
    <dgm:cxn modelId="{1207D0BD-35AC-D346-90F9-ECF904045156}" type="presParOf" srcId="{8C169735-CE67-B540-BB77-BBF5A1737546}" destId="{5AC893AD-CCBC-D04D-83BE-27757F7961CF}" srcOrd="0" destOrd="0" presId="urn:microsoft.com/office/officeart/2005/8/layout/vList3"/>
    <dgm:cxn modelId="{1883CBDE-9351-8147-A38B-ADEA5A6DBB9D}" type="presParOf" srcId="{5AC893AD-CCBC-D04D-83BE-27757F7961CF}" destId="{B0D700DE-7BBD-7D46-81DF-1C4B5DB050AF}" srcOrd="0" destOrd="0" presId="urn:microsoft.com/office/officeart/2005/8/layout/vList3"/>
    <dgm:cxn modelId="{164CC497-0B35-E042-B32A-C328ED410128}" type="presParOf" srcId="{5AC893AD-CCBC-D04D-83BE-27757F7961CF}" destId="{DF0C1331-1951-4F4F-89A3-E7BB5090778D}" srcOrd="1" destOrd="0" presId="urn:microsoft.com/office/officeart/2005/8/layout/vList3"/>
    <dgm:cxn modelId="{DFC40B43-3D97-074B-A9E9-094A2790CE47}" type="presParOf" srcId="{8C169735-CE67-B540-BB77-BBF5A1737546}" destId="{B066C7C4-2046-2A40-ABED-31DC18BE29D0}" srcOrd="1" destOrd="0" presId="urn:microsoft.com/office/officeart/2005/8/layout/vList3"/>
    <dgm:cxn modelId="{54D07983-D387-A940-AFD2-5A98FE5C9B25}" type="presParOf" srcId="{8C169735-CE67-B540-BB77-BBF5A1737546}" destId="{F0DA98BB-DE00-F245-9A93-89F4839FAC9F}" srcOrd="2" destOrd="0" presId="urn:microsoft.com/office/officeart/2005/8/layout/vList3"/>
    <dgm:cxn modelId="{155C5086-BCEE-774F-AEEA-6CCE4D0E19D3}" type="presParOf" srcId="{F0DA98BB-DE00-F245-9A93-89F4839FAC9F}" destId="{4E1B1AE9-BD24-6245-87E0-7F67AAA0C4B1}" srcOrd="0" destOrd="0" presId="urn:microsoft.com/office/officeart/2005/8/layout/vList3"/>
    <dgm:cxn modelId="{9E6EB21B-F7AB-1849-A70F-2C2046D6D756}" type="presParOf" srcId="{F0DA98BB-DE00-F245-9A93-89F4839FAC9F}" destId="{D70B750D-160F-FD41-BC50-D59A97DCB4BA}" srcOrd="1" destOrd="0" presId="urn:microsoft.com/office/officeart/2005/8/layout/vList3"/>
    <dgm:cxn modelId="{4A754B36-B7D1-A04A-BE25-CA8BF8AEE828}" type="presParOf" srcId="{8C169735-CE67-B540-BB77-BBF5A1737546}" destId="{DC670712-EE1A-F044-A213-90910A6680FC}" srcOrd="3" destOrd="0" presId="urn:microsoft.com/office/officeart/2005/8/layout/vList3"/>
    <dgm:cxn modelId="{18EB0366-7227-0A45-8DB0-AD0BAC366CD2}" type="presParOf" srcId="{8C169735-CE67-B540-BB77-BBF5A1737546}" destId="{721E36A8-94E5-AA49-8871-0247F28770E2}" srcOrd="4" destOrd="0" presId="urn:microsoft.com/office/officeart/2005/8/layout/vList3"/>
    <dgm:cxn modelId="{06044DC2-CABB-CB42-92CE-22BFD835CBB8}" type="presParOf" srcId="{721E36A8-94E5-AA49-8871-0247F28770E2}" destId="{5038D737-F2F2-9544-9078-C58C0974D3F4}" srcOrd="0" destOrd="0" presId="urn:microsoft.com/office/officeart/2005/8/layout/vList3"/>
    <dgm:cxn modelId="{00FA64EE-246A-474B-A950-DF46AA0604C4}" type="presParOf" srcId="{721E36A8-94E5-AA49-8871-0247F28770E2}" destId="{C9E877BB-13B5-ED44-91F0-D571F367BA85}" srcOrd="1" destOrd="0" presId="urn:microsoft.com/office/officeart/2005/8/layout/vList3"/>
    <dgm:cxn modelId="{480BD59B-7192-A748-9A7A-B6D3B05684CF}" type="presParOf" srcId="{8C169735-CE67-B540-BB77-BBF5A1737546}" destId="{07E63DA9-1981-774E-AED4-755B19B4C076}" srcOrd="5" destOrd="0" presId="urn:microsoft.com/office/officeart/2005/8/layout/vList3"/>
    <dgm:cxn modelId="{B2BC5622-D335-CA48-963C-0F0D5E857BB8}" type="presParOf" srcId="{8C169735-CE67-B540-BB77-BBF5A1737546}" destId="{C0FF26F9-1C83-0143-92CD-C9EA5BC09576}" srcOrd="6" destOrd="0" presId="urn:microsoft.com/office/officeart/2005/8/layout/vList3"/>
    <dgm:cxn modelId="{E7F8B33A-7BE4-364C-990E-F619B9AB232E}" type="presParOf" srcId="{C0FF26F9-1C83-0143-92CD-C9EA5BC09576}" destId="{2F0E2A79-5451-884B-88EF-17F256FAB5D3}" srcOrd="0" destOrd="0" presId="urn:microsoft.com/office/officeart/2005/8/layout/vList3"/>
    <dgm:cxn modelId="{574C9C5B-9C78-8B41-83F5-3A093057B427}" type="presParOf" srcId="{C0FF26F9-1C83-0143-92CD-C9EA5BC09576}" destId="{F21633A5-E093-B945-A9B2-C6848D00E4F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C1331-1951-4F4F-89A3-E7BB5090778D}">
      <dsp:nvSpPr>
        <dsp:cNvPr id="0" name=""/>
        <dsp:cNvSpPr/>
      </dsp:nvSpPr>
      <dsp:spPr>
        <a:xfrm rot="10800000">
          <a:off x="1612209" y="2841"/>
          <a:ext cx="5417919" cy="99018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6642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Öğrencileri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sıraya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dizme</a:t>
          </a:r>
          <a:endParaRPr lang="en-US" sz="2800" kern="1200" dirty="0"/>
        </a:p>
      </dsp:txBody>
      <dsp:txXfrm rot="10800000">
        <a:off x="1859754" y="2841"/>
        <a:ext cx="5170374" cy="990181"/>
      </dsp:txXfrm>
    </dsp:sp>
    <dsp:sp modelId="{B0D700DE-7BBD-7D46-81DF-1C4B5DB050AF}">
      <dsp:nvSpPr>
        <dsp:cNvPr id="0" name=""/>
        <dsp:cNvSpPr/>
      </dsp:nvSpPr>
      <dsp:spPr>
        <a:xfrm>
          <a:off x="1117118" y="2841"/>
          <a:ext cx="990181" cy="99018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70B750D-160F-FD41-BC50-D59A97DCB4BA}">
      <dsp:nvSpPr>
        <dsp:cNvPr id="0" name=""/>
        <dsp:cNvSpPr/>
      </dsp:nvSpPr>
      <dsp:spPr>
        <a:xfrm rot="10800000">
          <a:off x="1612209" y="1288598"/>
          <a:ext cx="5417919" cy="99018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6642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Listeyi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dörde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bölme</a:t>
          </a:r>
          <a:endParaRPr lang="en-US" sz="2800" kern="1200" dirty="0" smtClean="0"/>
        </a:p>
      </dsp:txBody>
      <dsp:txXfrm rot="10800000">
        <a:off x="1859754" y="1288598"/>
        <a:ext cx="5170374" cy="990181"/>
      </dsp:txXfrm>
    </dsp:sp>
    <dsp:sp modelId="{4E1B1AE9-BD24-6245-87E0-7F67AAA0C4B1}">
      <dsp:nvSpPr>
        <dsp:cNvPr id="0" name=""/>
        <dsp:cNvSpPr/>
      </dsp:nvSpPr>
      <dsp:spPr>
        <a:xfrm>
          <a:off x="1117118" y="1288598"/>
          <a:ext cx="990181" cy="99018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9E877BB-13B5-ED44-91F0-D571F367BA85}">
      <dsp:nvSpPr>
        <dsp:cNvPr id="0" name=""/>
        <dsp:cNvSpPr/>
      </dsp:nvSpPr>
      <dsp:spPr>
        <a:xfrm rot="10800000">
          <a:off x="1612209" y="2574356"/>
          <a:ext cx="5417919" cy="99018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6642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Her </a:t>
          </a:r>
          <a:r>
            <a:rPr lang="en-US" sz="2800" kern="1200" dirty="0" err="1" smtClean="0"/>
            <a:t>bir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çeyrek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kısımdan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bir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öğrenci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seçme</a:t>
          </a:r>
          <a:endParaRPr lang="en-US" sz="2800" kern="1200" dirty="0"/>
        </a:p>
      </dsp:txBody>
      <dsp:txXfrm rot="10800000">
        <a:off x="1859754" y="2574356"/>
        <a:ext cx="5170374" cy="990181"/>
      </dsp:txXfrm>
    </dsp:sp>
    <dsp:sp modelId="{5038D737-F2F2-9544-9078-C58C0974D3F4}">
      <dsp:nvSpPr>
        <dsp:cNvPr id="0" name=""/>
        <dsp:cNvSpPr/>
      </dsp:nvSpPr>
      <dsp:spPr>
        <a:xfrm>
          <a:off x="1117118" y="2574356"/>
          <a:ext cx="990181" cy="99018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21633A5-E093-B945-A9B2-C6848D00E4FF}">
      <dsp:nvSpPr>
        <dsp:cNvPr id="0" name=""/>
        <dsp:cNvSpPr/>
      </dsp:nvSpPr>
      <dsp:spPr>
        <a:xfrm rot="10800000">
          <a:off x="1612209" y="3860113"/>
          <a:ext cx="5417919" cy="99018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6642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Temel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puanları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hesaplama</a:t>
          </a:r>
          <a:endParaRPr lang="en-US" sz="2800" kern="1200" dirty="0"/>
        </a:p>
      </dsp:txBody>
      <dsp:txXfrm rot="10800000">
        <a:off x="1859754" y="3860113"/>
        <a:ext cx="5170374" cy="990181"/>
      </dsp:txXfrm>
    </dsp:sp>
    <dsp:sp modelId="{2F0E2A79-5451-884B-88EF-17F256FAB5D3}">
      <dsp:nvSpPr>
        <dsp:cNvPr id="0" name=""/>
        <dsp:cNvSpPr/>
      </dsp:nvSpPr>
      <dsp:spPr>
        <a:xfrm>
          <a:off x="1117118" y="3860113"/>
          <a:ext cx="990181" cy="99018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342B1-3AA3-4741-86D2-73D5C8D1B499}" type="datetimeFigureOut">
              <a:rPr lang="en-US" smtClean="0"/>
              <a:t>1.11.17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95672-2A55-634E-BC3E-C4CB14F9C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156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515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*Yüksek sesle okuma, okudukları ile ilgili tahminde bulunma, sorular sorma, özetleme, öykü ile ilgili kompozisyon yazma gibi</a:t>
            </a:r>
          </a:p>
        </p:txBody>
      </p:sp>
      <p:sp>
        <p:nvSpPr>
          <p:cNvPr id="1515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0F35BAB-2ADE-814B-8B0F-C7D90E249DBC}" type="slidenum">
              <a:rPr lang="tr-TR" sz="1200"/>
              <a:pPr/>
              <a:t>20</a:t>
            </a:fld>
            <a:endParaRPr lang="tr-TR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525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Slavin birleştirme tekniğini tekrar düzenlemiş. </a:t>
            </a:r>
          </a:p>
        </p:txBody>
      </p:sp>
      <p:sp>
        <p:nvSpPr>
          <p:cNvPr id="152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2F94C4-1AEF-A444-A7EE-E0B342BD92CF}" type="slidenum">
              <a:rPr lang="tr-TR" sz="1200"/>
              <a:pPr/>
              <a:t>26</a:t>
            </a:fld>
            <a:endParaRPr lang="tr-TR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536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Öğrenci Takımları Başarı Bölümleri</a:t>
            </a:r>
          </a:p>
        </p:txBody>
      </p:sp>
      <p:sp>
        <p:nvSpPr>
          <p:cNvPr id="1536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D5A3935-ABA4-B349-A581-1BA0285D9CB1}" type="slidenum">
              <a:rPr lang="tr-TR" sz="1200"/>
              <a:pPr/>
              <a:t>27</a:t>
            </a:fld>
            <a:endParaRPr lang="tr-TR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E8A7-4D3E-2744-AEAA-121BD779094E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E8A7-4D3E-2744-AEAA-121BD779094E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62337-AD7F-2043-B528-07BD2A1904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E8A7-4D3E-2744-AEAA-121BD779094E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62337-AD7F-2043-B528-07BD2A1904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D468-9C2B-7246-AE86-98FD9B5A290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0274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6D0BC-A84C-CC47-8AAF-1C7E9996484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5947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E8A7-4D3E-2744-AEAA-121BD779094E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62337-AD7F-2043-B528-07BD2A1904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E8A7-4D3E-2744-AEAA-121BD779094E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62337-AD7F-2043-B528-07BD2A1904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E8A7-4D3E-2744-AEAA-121BD779094E}" type="datetimeFigureOut">
              <a:rPr lang="en-US" smtClean="0"/>
              <a:t>1.11.17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62337-AD7F-2043-B528-07BD2A1904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E8A7-4D3E-2744-AEAA-121BD779094E}" type="datetimeFigureOut">
              <a:rPr lang="en-US" smtClean="0"/>
              <a:t>1.11.17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62337-AD7F-2043-B528-07BD2A1904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E8A7-4D3E-2744-AEAA-121BD779094E}" type="datetimeFigureOut">
              <a:rPr lang="en-US" smtClean="0"/>
              <a:t>1.11.17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62337-AD7F-2043-B528-07BD2A1904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E8A7-4D3E-2744-AEAA-121BD779094E}" type="datetimeFigureOut">
              <a:rPr lang="en-US" smtClean="0"/>
              <a:t>1.11.17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62337-AD7F-2043-B528-07BD2A1904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E8A7-4D3E-2744-AEAA-121BD779094E}" type="datetimeFigureOut">
              <a:rPr lang="en-US" smtClean="0"/>
              <a:t>1.11.17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E8A7-4D3E-2744-AEAA-121BD779094E}" type="datetimeFigureOut">
              <a:rPr lang="en-US" smtClean="0"/>
              <a:t>1.11.17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162337-AD7F-2043-B528-07BD2A19043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A162337-AD7F-2043-B528-07BD2A19043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6E8E8A7-4D3E-2744-AEAA-121BD779094E}" type="datetimeFigureOut">
              <a:rPr lang="en-US" smtClean="0"/>
              <a:t>1.11.17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İşbirliğine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Öğrenme</a:t>
            </a:r>
            <a:r>
              <a:rPr lang="en-US" dirty="0" smtClean="0"/>
              <a:t> </a:t>
            </a:r>
            <a:r>
              <a:rPr lang="en-US" dirty="0" err="1" smtClean="0"/>
              <a:t>Yaklaşımı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798292"/>
            <a:ext cx="4038600" cy="748553"/>
          </a:xfrm>
        </p:spPr>
        <p:txBody>
          <a:bodyPr/>
          <a:lstStyle/>
          <a:p>
            <a:r>
              <a:rPr lang="en-US" dirty="0" err="1" smtClean="0"/>
              <a:t>Doç</a:t>
            </a:r>
            <a:r>
              <a:rPr lang="en-US" dirty="0" smtClean="0"/>
              <a:t>. Dr. Berna Aslan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617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23875"/>
            <a:ext cx="8229600" cy="6397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b="1">
                <a:solidFill>
                  <a:srgbClr val="FF0000"/>
                </a:solidFill>
                <a:latin typeface="Arial" charset="0"/>
              </a:rPr>
              <a:t>Temel Öğeler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773238"/>
            <a:ext cx="8713787" cy="4471987"/>
          </a:xfrm>
        </p:spPr>
        <p:txBody>
          <a:bodyPr/>
          <a:lstStyle/>
          <a:p>
            <a:pPr eaLnBrk="1" hangingPunct="1"/>
            <a:r>
              <a:rPr lang="tr-TR" sz="3000" i="1">
                <a:latin typeface="Arial" charset="0"/>
              </a:rPr>
              <a:t>Olumlu Dayanışma/Bağımlılık</a:t>
            </a:r>
            <a:endParaRPr lang="tr-TR" sz="2000">
              <a:solidFill>
                <a:srgbClr val="FF0000"/>
              </a:solidFill>
              <a:latin typeface="Arial" charset="0"/>
            </a:endParaRPr>
          </a:p>
          <a:p>
            <a:pPr eaLnBrk="1" hangingPunct="1"/>
            <a:r>
              <a:rPr lang="tr-TR" sz="3000" i="1">
                <a:latin typeface="Arial" charset="0"/>
              </a:rPr>
              <a:t>Bireysel Sorumluluk</a:t>
            </a:r>
            <a:endParaRPr lang="tr-TR" sz="2400">
              <a:latin typeface="Arial" charset="0"/>
            </a:endParaRPr>
          </a:p>
          <a:p>
            <a:pPr eaLnBrk="1" hangingPunct="1"/>
            <a:r>
              <a:rPr lang="tr-TR" sz="3000" i="1">
                <a:latin typeface="Arial" charset="0"/>
              </a:rPr>
              <a:t>Yüzyüze Etkileşim </a:t>
            </a:r>
            <a:endParaRPr lang="tr-TR" sz="2400">
              <a:latin typeface="Arial" charset="0"/>
            </a:endParaRPr>
          </a:p>
          <a:p>
            <a:pPr eaLnBrk="1" hangingPunct="1"/>
            <a:r>
              <a:rPr lang="tr-TR" sz="3000">
                <a:latin typeface="Arial" charset="0"/>
              </a:rPr>
              <a:t>Sosyal/Toplumsal Beceriler</a:t>
            </a:r>
            <a:endParaRPr lang="tr-TR" sz="2400">
              <a:latin typeface="Arial" charset="0"/>
            </a:endParaRPr>
          </a:p>
          <a:p>
            <a:pPr eaLnBrk="1" hangingPunct="1"/>
            <a:r>
              <a:rPr lang="tr-TR" sz="3000" i="1">
                <a:latin typeface="Arial" charset="0"/>
              </a:rPr>
              <a:t>Grubun Kendini Değerlendirmesi</a:t>
            </a:r>
            <a:endParaRPr lang="tr-TR" sz="2000">
              <a:latin typeface="Arial" charset="0"/>
            </a:endParaRPr>
          </a:p>
        </p:txBody>
      </p:sp>
      <p:sp>
        <p:nvSpPr>
          <p:cNvPr id="33793" name="6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2C95D0E-9A05-6D4F-90F9-D2CCB0006B74}" type="slidenum">
              <a:rPr lang="tr-TR" sz="1400"/>
              <a:pPr/>
              <a:t>10</a:t>
            </a:fld>
            <a:endParaRPr lang="tr-TR" sz="1400"/>
          </a:p>
        </p:txBody>
      </p:sp>
    </p:spTree>
    <p:extLst>
      <p:ext uri="{BB962C8B-B14F-4D97-AF65-F5344CB8AC3E}">
        <p14:creationId xmlns:p14="http://schemas.microsoft.com/office/powerpoint/2010/main" val="350786241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501063" cy="928687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>
                <a:solidFill>
                  <a:srgbClr val="FF0000"/>
                </a:solidFill>
                <a:latin typeface="Calibri" charset="0"/>
              </a:rPr>
              <a:t/>
            </a:r>
            <a:br>
              <a:rPr lang="tr-TR" sz="3600">
                <a:solidFill>
                  <a:srgbClr val="FF0000"/>
                </a:solidFill>
                <a:latin typeface="Calibri" charset="0"/>
              </a:rPr>
            </a:br>
            <a:r>
              <a:rPr lang="tr-TR" sz="3600">
                <a:solidFill>
                  <a:srgbClr val="FF0000"/>
                </a:solidFill>
                <a:latin typeface="Calibri" charset="0"/>
              </a:rPr>
              <a:t/>
            </a:r>
            <a:br>
              <a:rPr lang="tr-TR" sz="3600">
                <a:solidFill>
                  <a:srgbClr val="FF0000"/>
                </a:solidFill>
                <a:latin typeface="Calibri" charset="0"/>
              </a:rPr>
            </a:br>
            <a:r>
              <a:rPr lang="tr-TR" sz="3600">
                <a:solidFill>
                  <a:srgbClr val="FF0000"/>
                </a:solidFill>
                <a:latin typeface="Calibri" charset="0"/>
              </a:rPr>
              <a:t/>
            </a:r>
            <a:br>
              <a:rPr lang="tr-TR" sz="3600">
                <a:solidFill>
                  <a:srgbClr val="FF0000"/>
                </a:solidFill>
                <a:latin typeface="Calibri" charset="0"/>
              </a:rPr>
            </a:br>
            <a:r>
              <a:rPr lang="tr-TR" sz="3600">
                <a:solidFill>
                  <a:srgbClr val="FF0000"/>
                </a:solidFill>
                <a:latin typeface="Calibri" charset="0"/>
              </a:rPr>
              <a:t>İŞBİRLİĞİNE DAYALI ÖĞRENME YAKLAŞIMI</a:t>
            </a:r>
            <a:endParaRPr lang="en-US" sz="360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34817" name="Content Placeholder 2"/>
          <p:cNvSpPr>
            <a:spLocks noGrp="1"/>
          </p:cNvSpPr>
          <p:nvPr>
            <p:ph sz="quarter" idx="13"/>
          </p:nvPr>
        </p:nvSpPr>
        <p:spPr>
          <a:xfrm>
            <a:off x="214313" y="1143000"/>
            <a:ext cx="8643937" cy="5572125"/>
          </a:xfrm>
        </p:spPr>
        <p:txBody>
          <a:bodyPr>
            <a:normAutofit/>
          </a:bodyPr>
          <a:lstStyle/>
          <a:p>
            <a:pPr marL="0" indent="0"/>
            <a:r>
              <a:rPr lang="tr-TR">
                <a:latin typeface="Calibri" charset="0"/>
              </a:rPr>
              <a:t> Öğrenciler ortak bir amaç doğrultusunda, küçük karma gruplarda birbirlerinin öğrenmelerine yardım ederek çalışma olanağı bulurlar. </a:t>
            </a:r>
          </a:p>
          <a:p>
            <a:pPr marL="0" indent="0"/>
            <a:r>
              <a:rPr lang="tr-TR">
                <a:latin typeface="Calibri" charset="0"/>
              </a:rPr>
              <a:t> Grup üyeleri birbirlerine öğreterek ya da işin belirli bir bölümü ile ilgili görevi yerine getirerek yardımlaşırlar. Bütün grup üyeleri verilen materyal üzerinde çalışırlar. </a:t>
            </a:r>
          </a:p>
          <a:p>
            <a:pPr marL="0" indent="0"/>
            <a:r>
              <a:rPr lang="tr-TR">
                <a:latin typeface="Calibri" charset="0"/>
              </a:rPr>
              <a:t> Grup üyelerinin öğrenmeleri çeşitli yollarla ölçülerek, ölçüte dayalı bir değerlendirme kullanılır. Öğretmen bazı durumlarda sadece rehberlik yapmak amacıyla müdahale eder. </a:t>
            </a:r>
            <a:endParaRPr 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726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>
                <a:solidFill>
                  <a:srgbClr val="FF0000"/>
                </a:solidFill>
                <a:latin typeface="Arial" charset="0"/>
              </a:rPr>
              <a:t>İşbirliğine Dayalı Öğrenmenin Uygulanması</a:t>
            </a:r>
            <a:r>
              <a:rPr lang="tr-TR" sz="4000" b="1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  <a:defRPr/>
            </a:pPr>
            <a:r>
              <a:rPr lang="tr-TR" b="1" dirty="0">
                <a:latin typeface="Arial" charset="0"/>
              </a:rPr>
              <a:t>			</a:t>
            </a:r>
            <a:endParaRPr lang="tr-TR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tr-TR" b="1" dirty="0">
                <a:latin typeface="Arial" charset="0"/>
              </a:rPr>
              <a:t>1.</a:t>
            </a:r>
            <a:r>
              <a:rPr lang="tr-TR" dirty="0">
                <a:latin typeface="Arial" charset="0"/>
              </a:rPr>
              <a:t>Takımların Oluşturulması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tr-TR" b="1" dirty="0">
                <a:latin typeface="Arial" charset="0"/>
              </a:rPr>
              <a:t>2.</a:t>
            </a:r>
            <a:r>
              <a:rPr lang="tr-TR" dirty="0">
                <a:latin typeface="Arial" charset="0"/>
              </a:rPr>
              <a:t>Isınma Etkinlikleri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tr-TR" b="1" dirty="0">
                <a:latin typeface="Arial" charset="0"/>
              </a:rPr>
              <a:t>3.</a:t>
            </a:r>
            <a:r>
              <a:rPr lang="tr-TR" dirty="0">
                <a:latin typeface="Arial" charset="0"/>
              </a:rPr>
              <a:t>Takımlarda Konu ve Görev Dağılımının Yapılması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tr-TR" b="1" dirty="0">
                <a:latin typeface="Arial" charset="0"/>
              </a:rPr>
              <a:t>4.</a:t>
            </a:r>
            <a:r>
              <a:rPr lang="tr-TR" dirty="0">
                <a:latin typeface="Arial" charset="0"/>
              </a:rPr>
              <a:t>Diğer Gruplarla Etkileşim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tr-TR" b="1" dirty="0">
                <a:latin typeface="Arial" charset="0"/>
              </a:rPr>
              <a:t>5.</a:t>
            </a:r>
            <a:r>
              <a:rPr lang="tr-TR" dirty="0">
                <a:latin typeface="Arial" charset="0"/>
              </a:rPr>
              <a:t>Takım İçinde Etkinlikler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tr-TR" b="1" dirty="0">
                <a:latin typeface="Arial" charset="0"/>
              </a:rPr>
              <a:t>6. </a:t>
            </a:r>
            <a:r>
              <a:rPr lang="tr-TR" dirty="0">
                <a:latin typeface="Arial" charset="0"/>
              </a:rPr>
              <a:t>Değerlendirme</a:t>
            </a:r>
          </a:p>
        </p:txBody>
      </p:sp>
    </p:spTree>
    <p:extLst>
      <p:ext uri="{BB962C8B-B14F-4D97-AF65-F5344CB8AC3E}">
        <p14:creationId xmlns:p14="http://schemas.microsoft.com/office/powerpoint/2010/main" val="3743295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>
                <a:solidFill>
                  <a:srgbClr val="FF0000"/>
                </a:solidFill>
                <a:latin typeface="Arial" charset="0"/>
              </a:rPr>
              <a:t>İŞBİRLİĞİNE DAYALI ÖĞRENME TEKNİKLERİ</a:t>
            </a:r>
            <a:endParaRPr lang="en-US" sz="36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18488" cy="4565650"/>
          </a:xfrm>
        </p:spPr>
        <p:txBody>
          <a:bodyPr/>
          <a:lstStyle/>
          <a:p>
            <a:pPr>
              <a:buFontTx/>
              <a:buNone/>
            </a:pPr>
            <a:r>
              <a:rPr lang="tr-TR" sz="2800">
                <a:latin typeface="Arial" charset="0"/>
              </a:rPr>
              <a:t>1.Öğrenci Takımları ve Başarı Bölümleri (ÖTBB)</a:t>
            </a:r>
          </a:p>
          <a:p>
            <a:pPr>
              <a:buFontTx/>
              <a:buNone/>
            </a:pPr>
            <a:r>
              <a:rPr lang="tr-TR" sz="2800">
                <a:latin typeface="Arial" charset="0"/>
              </a:rPr>
              <a:t>2.Takım- Oyun-Turnuva (TOT) </a:t>
            </a:r>
          </a:p>
          <a:p>
            <a:pPr>
              <a:buFontTx/>
              <a:buNone/>
            </a:pPr>
            <a:r>
              <a:rPr lang="tr-TR" sz="2800">
                <a:latin typeface="Arial" charset="0"/>
              </a:rPr>
              <a:t>3. İşbirliğine Dayalı Birleştirilmiş Okuma ve Kompozisyon </a:t>
            </a:r>
          </a:p>
          <a:p>
            <a:pPr>
              <a:buFontTx/>
              <a:buNone/>
            </a:pPr>
            <a:r>
              <a:rPr lang="tr-TR" sz="2800">
                <a:latin typeface="Arial" charset="0"/>
              </a:rPr>
              <a:t>4. Karşılıklı Sorgulama</a:t>
            </a:r>
          </a:p>
          <a:p>
            <a:pPr>
              <a:buFontTx/>
              <a:buNone/>
            </a:pPr>
            <a:r>
              <a:rPr lang="tr-TR" sz="2800">
                <a:latin typeface="Arial" charset="0"/>
              </a:rPr>
              <a:t>5. Birleştirme</a:t>
            </a:r>
          </a:p>
          <a:p>
            <a:pPr>
              <a:buFontTx/>
              <a:buNone/>
            </a:pPr>
            <a:r>
              <a:rPr lang="tr-TR" sz="2800">
                <a:latin typeface="Arial" charset="0"/>
              </a:rPr>
              <a:t>6. Birleştirme II </a:t>
            </a:r>
          </a:p>
          <a:p>
            <a:pPr>
              <a:buFontTx/>
              <a:buNone/>
            </a:pPr>
            <a:endParaRPr lang="tr-TR" sz="2800">
              <a:latin typeface="Arial" charset="0"/>
            </a:endParaRPr>
          </a:p>
          <a:p>
            <a:pPr>
              <a:buFontTx/>
              <a:buNone/>
            </a:pPr>
            <a:endParaRPr lang="en-US" sz="1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652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>
                <a:latin typeface="Arial" charset="0"/>
              </a:rPr>
              <a:t/>
            </a:r>
            <a:br>
              <a:rPr lang="tr-TR">
                <a:latin typeface="Arial" charset="0"/>
              </a:rPr>
            </a:br>
            <a:r>
              <a:rPr lang="tr-TR">
                <a:solidFill>
                  <a:srgbClr val="FF0000"/>
                </a:solidFill>
                <a:latin typeface="Arial" charset="0"/>
              </a:rPr>
              <a:t>Öğrenci Takımları ve Başarı Bölümleri (ÖTBB)</a:t>
            </a:r>
            <a:br>
              <a:rPr lang="tr-TR">
                <a:solidFill>
                  <a:srgbClr val="FF0000"/>
                </a:solidFill>
                <a:latin typeface="Arial" charset="0"/>
              </a:rPr>
            </a:br>
            <a:endParaRPr lang="en-US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endParaRPr lang="en-US" dirty="0" smtClean="0"/>
          </a:p>
          <a:p>
            <a:pPr marL="0" indent="0">
              <a:buFontTx/>
              <a:buNone/>
              <a:defRPr/>
            </a:pPr>
            <a:r>
              <a:rPr lang="en-US" dirty="0" err="1" smtClean="0"/>
              <a:t>Slavin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geliştirilmiştir</a:t>
            </a:r>
            <a:r>
              <a:rPr lang="en-US" dirty="0" smtClean="0"/>
              <a:t>. </a:t>
            </a:r>
          </a:p>
          <a:p>
            <a:pPr>
              <a:defRPr/>
            </a:pPr>
            <a:r>
              <a:rPr lang="en-US" dirty="0" smtClean="0"/>
              <a:t>Her </a:t>
            </a:r>
            <a:r>
              <a:rPr lang="en-US" dirty="0" err="1" smtClean="0"/>
              <a:t>takımda</a:t>
            </a:r>
            <a:r>
              <a:rPr lang="en-US" dirty="0" smtClean="0"/>
              <a:t> 4-5 </a:t>
            </a:r>
            <a:r>
              <a:rPr lang="en-US" dirty="0" err="1" smtClean="0"/>
              <a:t>kişi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alır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Takımlarda</a:t>
            </a:r>
            <a:r>
              <a:rPr lang="en-US" dirty="0" smtClean="0"/>
              <a:t> </a:t>
            </a:r>
            <a:r>
              <a:rPr lang="en-US" dirty="0" err="1" smtClean="0"/>
              <a:t>düşük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başarılı</a:t>
            </a:r>
            <a:r>
              <a:rPr lang="en-US" dirty="0" smtClean="0"/>
              <a:t> </a:t>
            </a:r>
            <a:r>
              <a:rPr lang="en-US" dirty="0" err="1" smtClean="0"/>
              <a:t>öğrenciler</a:t>
            </a:r>
            <a:r>
              <a:rPr lang="en-US" dirty="0" smtClean="0"/>
              <a:t>, </a:t>
            </a:r>
            <a:r>
              <a:rPr lang="en-US" dirty="0" err="1" smtClean="0"/>
              <a:t>varsa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etnik</a:t>
            </a:r>
            <a:r>
              <a:rPr lang="en-US" dirty="0" smtClean="0"/>
              <a:t> </a:t>
            </a:r>
            <a:r>
              <a:rPr lang="en-US" dirty="0" err="1" smtClean="0"/>
              <a:t>kökenli</a:t>
            </a:r>
            <a:r>
              <a:rPr lang="en-US" dirty="0" smtClean="0"/>
              <a:t> </a:t>
            </a:r>
            <a:r>
              <a:rPr lang="en-US" dirty="0" err="1" smtClean="0"/>
              <a:t>öğrenciler</a:t>
            </a:r>
            <a:r>
              <a:rPr lang="en-US" dirty="0" smtClean="0"/>
              <a:t>, </a:t>
            </a:r>
            <a:r>
              <a:rPr lang="en-US" dirty="0" err="1" smtClean="0"/>
              <a:t>kız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erkekler</a:t>
            </a:r>
            <a:r>
              <a:rPr lang="en-US" dirty="0" smtClean="0"/>
              <a:t> </a:t>
            </a:r>
            <a:r>
              <a:rPr lang="en-US" dirty="0" err="1" smtClean="0"/>
              <a:t>dengeli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dağıtılır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34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147248" cy="4853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6349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</a:rPr>
              <a:t>İlerleme Puanının Hesaplanması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200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3810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İzleme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testi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puanı</a:t>
                      </a:r>
                      <a:endParaRPr lang="en-US" sz="18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İlerleme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Puanı</a:t>
                      </a:r>
                      <a:endParaRPr lang="en-US" sz="1800" dirty="0"/>
                    </a:p>
                  </a:txBody>
                  <a:tcPr marL="84667" marR="84667"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İzleme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testi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puanı</a:t>
                      </a:r>
                      <a:r>
                        <a:rPr lang="en-US" sz="1800" baseline="0" dirty="0" smtClean="0"/>
                        <a:t>, </a:t>
                      </a:r>
                      <a:r>
                        <a:rPr lang="en-US" sz="1800" baseline="0" dirty="0" err="1" smtClean="0"/>
                        <a:t>öğrencinin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temel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puanından</a:t>
                      </a:r>
                      <a:r>
                        <a:rPr lang="en-US" sz="1800" baseline="0" dirty="0" smtClean="0"/>
                        <a:t> 10 </a:t>
                      </a:r>
                      <a:r>
                        <a:rPr lang="en-US" sz="1800" baseline="0" dirty="0" err="1" smtClean="0"/>
                        <a:t>ve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daha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yukarıda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olduğunda</a:t>
                      </a:r>
                      <a:r>
                        <a:rPr lang="en-US" sz="1800" baseline="0" dirty="0" smtClean="0"/>
                        <a:t> </a:t>
                      </a:r>
                      <a:endParaRPr lang="en-US" sz="18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30</a:t>
                      </a:r>
                      <a:endParaRPr lang="en-US" sz="1800" dirty="0"/>
                    </a:p>
                  </a:txBody>
                  <a:tcPr marL="84667" marR="84667"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İzleme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testi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puanı</a:t>
                      </a:r>
                      <a:r>
                        <a:rPr lang="en-US" sz="1800" baseline="0" dirty="0" smtClean="0"/>
                        <a:t>, </a:t>
                      </a:r>
                      <a:r>
                        <a:rPr lang="en-US" sz="1800" baseline="0" dirty="0" err="1" smtClean="0"/>
                        <a:t>öğrencinin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temel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puanından</a:t>
                      </a:r>
                      <a:r>
                        <a:rPr lang="en-US" sz="1800" baseline="0" dirty="0" smtClean="0"/>
                        <a:t> 5-9 </a:t>
                      </a:r>
                      <a:r>
                        <a:rPr lang="en-US" sz="1800" baseline="0" dirty="0" err="1" smtClean="0"/>
                        <a:t>puan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yukarı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olduğunda</a:t>
                      </a:r>
                      <a:endParaRPr lang="en-US" sz="18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</a:t>
                      </a:r>
                      <a:endParaRPr lang="en-US" sz="1800" dirty="0"/>
                    </a:p>
                  </a:txBody>
                  <a:tcPr marL="84667" marR="84667"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İzleme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testi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puanı</a:t>
                      </a:r>
                      <a:r>
                        <a:rPr lang="en-US" sz="1800" baseline="0" dirty="0" smtClean="0"/>
                        <a:t>, </a:t>
                      </a:r>
                      <a:r>
                        <a:rPr lang="en-US" sz="1800" baseline="0" dirty="0" err="1" smtClean="0"/>
                        <a:t>öğrencinin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temel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puanından</a:t>
                      </a:r>
                      <a:r>
                        <a:rPr lang="en-US" sz="1800" baseline="0" dirty="0" smtClean="0"/>
                        <a:t> (+,-) 4 </a:t>
                      </a:r>
                      <a:r>
                        <a:rPr lang="en-US" sz="1800" baseline="0" dirty="0" err="1" smtClean="0"/>
                        <a:t>farklı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olduğunda</a:t>
                      </a:r>
                      <a:endParaRPr lang="en-US" sz="18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 marL="84667" marR="84667"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İzleme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testi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puanı</a:t>
                      </a:r>
                      <a:r>
                        <a:rPr lang="en-US" sz="1800" baseline="0" dirty="0" smtClean="0"/>
                        <a:t>, </a:t>
                      </a:r>
                      <a:r>
                        <a:rPr lang="en-US" sz="1800" baseline="0" dirty="0" err="1" smtClean="0"/>
                        <a:t>öğrencinin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temel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puanından</a:t>
                      </a:r>
                      <a:r>
                        <a:rPr lang="en-US" sz="1800" baseline="0" dirty="0" smtClean="0"/>
                        <a:t> 5 </a:t>
                      </a:r>
                      <a:r>
                        <a:rPr lang="en-US" sz="1800" baseline="0" dirty="0" err="1" smtClean="0"/>
                        <a:t>puan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ve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daha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aşağıda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ise</a:t>
                      </a:r>
                      <a:endParaRPr lang="en-US" sz="18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 marL="84667" marR="8466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799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1402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>
                <a:latin typeface="Arial" charset="0"/>
              </a:rPr>
              <a:t>Takım puanları, takımdaki her üyenin ilerleme puanlarının ortalaması alınarak belirlenir ve sonuca göre takımlara çeşitli ödüller verilir. </a:t>
            </a:r>
          </a:p>
          <a:p>
            <a:pPr marL="0" indent="0">
              <a:buFontTx/>
              <a:buNone/>
            </a:pPr>
            <a:r>
              <a:rPr lang="en-US">
                <a:latin typeface="Arial" charset="0"/>
              </a:rPr>
              <a:t>- Takımlar 5-6 hafta sonra değiştirilir. Her öğrenciye tüm sınıf arkadaşlarıyla çalışma olanağı verilmelidir. </a:t>
            </a:r>
          </a:p>
        </p:txBody>
      </p:sp>
    </p:spTree>
    <p:extLst>
      <p:ext uri="{BB962C8B-B14F-4D97-AF65-F5344CB8AC3E}">
        <p14:creationId xmlns:p14="http://schemas.microsoft.com/office/powerpoint/2010/main" val="27679586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>
                <a:solidFill>
                  <a:srgbClr val="FF0000"/>
                </a:solidFill>
                <a:latin typeface="Arial" charset="0"/>
              </a:rPr>
              <a:t>Takım- Oyun-Turnuva (TOT) Tekniği</a:t>
            </a:r>
            <a:endParaRPr lang="en-US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41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Öğretmen konuyu anlatır.</a:t>
            </a:r>
          </a:p>
          <a:p>
            <a:r>
              <a:rPr lang="en-US">
                <a:latin typeface="Arial" charset="0"/>
              </a:rPr>
              <a:t>Öğrenciler heterojen gruplara ayrılır.</a:t>
            </a:r>
          </a:p>
          <a:p>
            <a:r>
              <a:rPr lang="en-US">
                <a:latin typeface="Arial" charset="0"/>
              </a:rPr>
              <a:t>Takımdaki öğrenciler konuyu birbirlerine anlatırlar.</a:t>
            </a:r>
          </a:p>
          <a:p>
            <a:r>
              <a:rPr lang="en-US">
                <a:latin typeface="Arial" charset="0"/>
              </a:rPr>
              <a:t>“</a:t>
            </a:r>
            <a:r>
              <a:rPr lang="en-US" altLang="ja-JP">
                <a:latin typeface="Arial" charset="0"/>
              </a:rPr>
              <a:t>turnuva masası</a:t>
            </a:r>
            <a:r>
              <a:rPr lang="en-US">
                <a:latin typeface="Arial" charset="0"/>
              </a:rPr>
              <a:t>”</a:t>
            </a:r>
            <a:r>
              <a:rPr lang="en-US" altLang="ja-JP">
                <a:latin typeface="Arial" charset="0"/>
              </a:rPr>
              <a:t>nda  aynı düzeydeki değişik takımlardan 3 öğrenci her hafta yarışır.</a:t>
            </a:r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6960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142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Her masada kazanan öğrenci takımına 6 puan kazandırır.</a:t>
            </a:r>
          </a:p>
          <a:p>
            <a:r>
              <a:rPr lang="en-US">
                <a:latin typeface="Arial" charset="0"/>
              </a:rPr>
              <a:t>Her hafta düzenlenen turnuvada kazanan yarışmacılar bir sonraki hafta bir üst düzey yetenek grubundaki masalarda yarışırlar. </a:t>
            </a:r>
          </a:p>
        </p:txBody>
      </p:sp>
    </p:spTree>
    <p:extLst>
      <p:ext uri="{BB962C8B-B14F-4D97-AF65-F5344CB8AC3E}">
        <p14:creationId xmlns:p14="http://schemas.microsoft.com/office/powerpoint/2010/main" val="1764265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1358900"/>
          </a:xfrm>
        </p:spPr>
        <p:txBody>
          <a:bodyPr>
            <a:normAutofit fontScale="90000"/>
          </a:bodyPr>
          <a:lstStyle/>
          <a:p>
            <a:r>
              <a:rPr lang="tr-TR">
                <a:solidFill>
                  <a:srgbClr val="FF0000"/>
                </a:solidFill>
                <a:latin typeface="Calibri" charset="0"/>
              </a:rPr>
              <a:t>İŞBİRLİĞİNE DAYALI ÖĞRENME YAKLAŞIMI</a:t>
            </a:r>
            <a:r>
              <a:rPr lang="tr-TR" b="1">
                <a:latin typeface="Arial" charset="0"/>
              </a:rPr>
              <a:t/>
            </a:r>
            <a:br>
              <a:rPr lang="tr-TR" b="1">
                <a:latin typeface="Arial" charset="0"/>
              </a:rPr>
            </a:br>
            <a:r>
              <a:rPr lang="tr-TR" b="1">
                <a:latin typeface="Arial" charset="0"/>
              </a:rPr>
              <a:t>ÖĞRENME ORTAMLARI</a:t>
            </a:r>
            <a:endParaRPr lang="en-US" b="1">
              <a:latin typeface="Arial" charset="0"/>
            </a:endParaRPr>
          </a:p>
        </p:txBody>
      </p:sp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2060575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>
                <a:latin typeface="Arial" charset="0"/>
              </a:rPr>
              <a:t>	Johnson ve Johnson (2000), öğrenme ortamlarının temelde üç kategoriye ayrılabileceğini belirtmektedirler.</a:t>
            </a:r>
            <a:r>
              <a:rPr lang="en-US">
                <a:latin typeface="Arial" charset="0"/>
              </a:rPr>
              <a:t> </a:t>
            </a:r>
            <a:endParaRPr lang="tr-TR">
              <a:latin typeface="Arial" charset="0"/>
            </a:endParaRPr>
          </a:p>
          <a:p>
            <a:r>
              <a:rPr lang="tr-TR" b="1">
                <a:latin typeface="Arial" charset="0"/>
              </a:rPr>
              <a:t>yarışmacı</a:t>
            </a:r>
            <a:r>
              <a:rPr lang="en-US">
                <a:latin typeface="Arial" charset="0"/>
              </a:rPr>
              <a:t> </a:t>
            </a:r>
            <a:r>
              <a:rPr lang="tr-TR">
                <a:latin typeface="Arial" charset="0"/>
              </a:rPr>
              <a:t>(competitive) </a:t>
            </a:r>
          </a:p>
          <a:p>
            <a:r>
              <a:rPr lang="tr-TR" b="1">
                <a:latin typeface="Arial" charset="0"/>
              </a:rPr>
              <a:t>bireysel</a:t>
            </a:r>
            <a:r>
              <a:rPr lang="tr-TR">
                <a:latin typeface="Arial" charset="0"/>
              </a:rPr>
              <a:t> (individualistic) </a:t>
            </a:r>
          </a:p>
          <a:p>
            <a:r>
              <a:rPr lang="tr-TR" b="1">
                <a:latin typeface="Arial" charset="0"/>
              </a:rPr>
              <a:t>işbirliğine dayalı </a:t>
            </a:r>
            <a:r>
              <a:rPr lang="tr-TR">
                <a:latin typeface="Arial" charset="0"/>
              </a:rPr>
              <a:t>(cooperative) öğrenme ortamıdır (aktaran: Yılmaz, 2001).</a:t>
            </a:r>
            <a:r>
              <a:rPr lang="en-US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5803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>
                <a:solidFill>
                  <a:srgbClr val="FF0000"/>
                </a:solidFill>
                <a:latin typeface="Arial" charset="0"/>
              </a:rPr>
              <a:t/>
            </a:r>
            <a:br>
              <a:rPr lang="tr-TR" sz="4000">
                <a:solidFill>
                  <a:srgbClr val="FF0000"/>
                </a:solidFill>
                <a:latin typeface="Arial" charset="0"/>
              </a:rPr>
            </a:br>
            <a:r>
              <a:rPr lang="tr-TR" sz="4000">
                <a:solidFill>
                  <a:srgbClr val="FF0000"/>
                </a:solidFill>
                <a:latin typeface="Arial" charset="0"/>
              </a:rPr>
              <a:t>İşbirliğine Dayalı Birleştirilmiş Okuma ve Kompozisyon </a:t>
            </a:r>
            <a:r>
              <a:rPr lang="tr-TR">
                <a:latin typeface="Arial" charset="0"/>
              </a:rPr>
              <a:t/>
            </a:r>
            <a:br>
              <a:rPr lang="tr-TR">
                <a:latin typeface="Arial" charset="0"/>
              </a:rPr>
            </a:br>
            <a:endParaRPr lang="en-US">
              <a:latin typeface="Arial" charset="0"/>
            </a:endParaRPr>
          </a:p>
        </p:txBody>
      </p:sp>
      <p:sp>
        <p:nvSpPr>
          <p:cNvPr id="143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Sınıfta ikişer kişilik okuma takımları oluşturulur. </a:t>
            </a:r>
          </a:p>
          <a:p>
            <a:r>
              <a:rPr lang="en-US">
                <a:latin typeface="Arial" charset="0"/>
              </a:rPr>
              <a:t>Öğretmen, bir okuma grubuyla çalışırken, ikişer kişilik çalışma takımları karşılıklı öğretme tekniği* ile birbirlerine anlamlı okuma yazma becerileri kazandırmaya çalışırlar. (çoğu zaman takım kitapları oluşturulur)</a:t>
            </a:r>
          </a:p>
        </p:txBody>
      </p:sp>
    </p:spTree>
    <p:extLst>
      <p:ext uri="{BB962C8B-B14F-4D97-AF65-F5344CB8AC3E}">
        <p14:creationId xmlns:p14="http://schemas.microsoft.com/office/powerpoint/2010/main" val="3918264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144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Takımlar üyelerin gösterdikleri performansların ortamasına göre ödüllendirilir. </a:t>
            </a:r>
          </a:p>
        </p:txBody>
      </p:sp>
    </p:spTree>
    <p:extLst>
      <p:ext uri="{BB962C8B-B14F-4D97-AF65-F5344CB8AC3E}">
        <p14:creationId xmlns:p14="http://schemas.microsoft.com/office/powerpoint/2010/main" val="30472530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>
                <a:solidFill>
                  <a:srgbClr val="FF0000"/>
                </a:solidFill>
                <a:latin typeface="Arial" charset="0"/>
              </a:rPr>
              <a:t>Karşılıklı Sorgulama</a:t>
            </a:r>
            <a:br>
              <a:rPr lang="tr-TR">
                <a:solidFill>
                  <a:srgbClr val="FF0000"/>
                </a:solidFill>
                <a:latin typeface="Arial" charset="0"/>
              </a:rPr>
            </a:br>
            <a:endParaRPr lang="en-US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45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Özel materyalleri ve özel test etme işlemlerini gerektirmez.</a:t>
            </a:r>
          </a:p>
          <a:p>
            <a:r>
              <a:rPr lang="en-US">
                <a:latin typeface="Arial" charset="0"/>
              </a:rPr>
              <a:t>Konu öğretmen tarafından anlatıldıktan sonra öğrenciler ikili üçlü gruplara ayrılır.</a:t>
            </a:r>
          </a:p>
          <a:p>
            <a:r>
              <a:rPr lang="en-US">
                <a:latin typeface="Arial" charset="0"/>
              </a:rPr>
              <a:t>Öğrenciler birbirlerine soru sorar ve yanıtlarlar. </a:t>
            </a:r>
          </a:p>
          <a:p>
            <a:r>
              <a:rPr lang="en-US">
                <a:latin typeface="Arial" charset="0"/>
              </a:rPr>
              <a:t>Geleneksel soru-yanıt yönteminden daha etkili olabilecek bir tekniktir. </a:t>
            </a:r>
          </a:p>
        </p:txBody>
      </p:sp>
    </p:spTree>
    <p:extLst>
      <p:ext uri="{BB962C8B-B14F-4D97-AF65-F5344CB8AC3E}">
        <p14:creationId xmlns:p14="http://schemas.microsoft.com/office/powerpoint/2010/main" val="29300552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  <a:latin typeface="Arial" charset="0"/>
              </a:rPr>
              <a:t>Birleştirme I (Jigsaw)</a:t>
            </a:r>
          </a:p>
        </p:txBody>
      </p:sp>
      <p:sp>
        <p:nvSpPr>
          <p:cNvPr id="14643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 charset="0"/>
              </a:rPr>
              <a:t>Aranson tarafından geliştirilen bu teknikte, öğrenciler 5-7 kişilik takım oluştururlar. Akademik materyal (ünite) ya da konu gruplardaki öğrenci sayısınca bölümlere (konuya) ayrılır.</a:t>
            </a:r>
          </a:p>
          <a:p>
            <a:r>
              <a:rPr lang="en-US">
                <a:latin typeface="Arial" charset="0"/>
              </a:rPr>
              <a:t>Her takıma aynı ünite (konu) verilir ve takımlardaki üyelerden ünite parçalarından (konulardan) birini seçmeleri istenir. Her üye kendi konusunu okur. </a:t>
            </a:r>
          </a:p>
        </p:txBody>
      </p:sp>
    </p:spTree>
    <p:extLst>
      <p:ext uri="{BB962C8B-B14F-4D97-AF65-F5344CB8AC3E}">
        <p14:creationId xmlns:p14="http://schemas.microsoft.com/office/powerpoint/2010/main" val="36533261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147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Daha sonra farklı takımlarda aynı konuyu alan üyeler gruplarından ayrılarak uzmanlık gruplarında bir araya gelirler ve konu üzerinde tartışırlar. </a:t>
            </a:r>
          </a:p>
          <a:p>
            <a:r>
              <a:rPr lang="en-US">
                <a:latin typeface="Arial" charset="0"/>
              </a:rPr>
              <a:t>Sonra kendi takımlarıyla geri birleşerek, takım arkadaşlarını,kendi konularıyla ilgili olarak bilgilendirirler.</a:t>
            </a:r>
          </a:p>
        </p:txBody>
      </p:sp>
    </p:spTree>
    <p:extLst>
      <p:ext uri="{BB962C8B-B14F-4D97-AF65-F5344CB8AC3E}">
        <p14:creationId xmlns:p14="http://schemas.microsoft.com/office/powerpoint/2010/main" val="23775819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148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Öğrenciler, takım içinde, birbirlerine öğretme işlemleri sona erdikten sonra bireysel olarak tüm konuları içeren küçük bir sınava girerler.</a:t>
            </a:r>
          </a:p>
          <a:p>
            <a:r>
              <a:rPr lang="en-US">
                <a:latin typeface="Arial" charset="0"/>
              </a:rPr>
              <a:t> Bu sınavdan bireysel puanlar alırlar.</a:t>
            </a:r>
          </a:p>
        </p:txBody>
      </p:sp>
    </p:spTree>
    <p:extLst>
      <p:ext uri="{BB962C8B-B14F-4D97-AF65-F5344CB8AC3E}">
        <p14:creationId xmlns:p14="http://schemas.microsoft.com/office/powerpoint/2010/main" val="25565843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  <a:latin typeface="Arial" charset="0"/>
              </a:rPr>
              <a:t>Birleştirme II (Jigsaw)</a:t>
            </a:r>
          </a:p>
        </p:txBody>
      </p:sp>
      <p:sp>
        <p:nvSpPr>
          <p:cNvPr id="149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Öğrenciler başlangıçta ünitenin belli bir konusunu seçmek yerine önce gruptaki tüm öğrenciler ünitenin tüm konularını okur ve uzmanlaşacakları konuya karar verirler.</a:t>
            </a:r>
          </a:p>
          <a:p>
            <a:r>
              <a:rPr lang="en-US">
                <a:latin typeface="Arial" charset="0"/>
              </a:rPr>
              <a:t>Daha sonra farklı takımlarda aynı konuyu alan üyeler gruplarından ayrılarak uzmanlık gruplarında bir araya gelirler ve konu üzerinde tartışırlar. </a:t>
            </a:r>
          </a:p>
          <a:p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8893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150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Sonra kendi takımlarıyla geri birleşerek, takım arkadaşlarını,kendi konularıyla ilgili olarak bilgilendirirler.</a:t>
            </a:r>
          </a:p>
          <a:p>
            <a:r>
              <a:rPr lang="en-US">
                <a:latin typeface="Arial" charset="0"/>
              </a:rPr>
              <a:t>Öğrenciler, tüm üniteyi kapsayan bir izleme testi alır.</a:t>
            </a:r>
          </a:p>
          <a:p>
            <a:r>
              <a:rPr lang="en-US">
                <a:latin typeface="Arial" charset="0"/>
              </a:rPr>
              <a:t>ÖTBB için geliştirilen puan sistemi kullanılarak takım puanı hesaplanır ve en yüksek puanı alan gruplar ödüllendirilir.</a:t>
            </a:r>
          </a:p>
          <a:p>
            <a:endParaRPr lang="en-US">
              <a:latin typeface="Arial" charset="0"/>
            </a:endParaRPr>
          </a:p>
          <a:p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912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srgbClr val="FF0000"/>
                </a:solidFill>
                <a:latin typeface="Calibri" charset="0"/>
              </a:rPr>
              <a:t>İŞBİRLİĞİNE DAYALI ÖĞRENMENİN OLUMLU YÖNLERİ</a:t>
            </a:r>
            <a:r>
              <a:rPr lang="en-US" sz="3600" dirty="0">
                <a:solidFill>
                  <a:srgbClr val="FF0000"/>
                </a:solidFill>
                <a:latin typeface="Calibri" charset="0"/>
              </a:rPr>
              <a:t> 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idx="1"/>
          </p:nvPr>
        </p:nvSpPr>
        <p:spPr>
          <a:xfrm>
            <a:off x="0" y="1857375"/>
            <a:ext cx="8929688" cy="4714875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r-TR" sz="4000">
                <a:latin typeface="Calibri" charset="0"/>
              </a:rPr>
              <a:t>	1- İşbirliğine dayalı öğrenme, öğrencilerin öğrenmeye güdülenmelerine ve dikkatlerini sürdürmelerine yardım eder. 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sz="4000">
              <a:latin typeface="Calibri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sz="4000">
                <a:latin typeface="Calibri" charset="0"/>
              </a:rPr>
              <a:t>	2-</a:t>
            </a:r>
            <a:r>
              <a:rPr lang="tr-TR" sz="4000" b="1">
                <a:latin typeface="Calibri" charset="0"/>
              </a:rPr>
              <a:t> </a:t>
            </a:r>
            <a:r>
              <a:rPr lang="tr-TR" sz="4000">
                <a:latin typeface="Calibri" charset="0"/>
              </a:rPr>
              <a:t>Özellikle, düşük yetenekli öğrencilere, problem çözme ve üst düzey düşünme becerilerinin kazandırılmasında etkili olur.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sz="4000">
                <a:latin typeface="Calibri" charset="0"/>
              </a:rPr>
              <a:t>		</a:t>
            </a:r>
            <a:endParaRPr lang="en-US" sz="40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687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>
                <a:solidFill>
                  <a:srgbClr val="FF0000"/>
                </a:solidFill>
                <a:latin typeface="Calibri" charset="0"/>
              </a:rPr>
              <a:t>İŞBİRLİĞİNE DAYALI ÖĞRENMENİN OLUMLU YÖNLERİ</a:t>
            </a:r>
            <a:r>
              <a:rPr lang="en-US" sz="3200" dirty="0">
                <a:solidFill>
                  <a:srgbClr val="FF0000"/>
                </a:solidFill>
                <a:latin typeface="Calibri" charset="0"/>
              </a:rPr>
              <a:t> </a:t>
            </a:r>
          </a:p>
        </p:txBody>
      </p:sp>
      <p:sp>
        <p:nvSpPr>
          <p:cNvPr id="39937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01050" cy="51149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r-TR" sz="2800" dirty="0">
                <a:latin typeface="Calibri" charset="0"/>
              </a:rPr>
              <a:t>3-</a:t>
            </a:r>
            <a:r>
              <a:rPr lang="tr-TR" sz="2800" b="1" dirty="0">
                <a:latin typeface="Calibri" charset="0"/>
              </a:rPr>
              <a:t>  </a:t>
            </a:r>
            <a:r>
              <a:rPr lang="tr-TR" sz="2800" dirty="0">
                <a:latin typeface="Calibri" charset="0"/>
              </a:rPr>
              <a:t>Bireyin, dünyayı diğer insanların bakış açısından görme yetisini kazandırır. Böylece öğrencilerde empati kurma becerileri artar; özel eğitime muhtaç çocukları daha kolay kabul ederek onların gelişimleri için rehberlik ederler.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sz="2800" dirty="0">
              <a:latin typeface="Calibri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sz="2800" dirty="0">
                <a:latin typeface="Calibri" charset="0"/>
              </a:rPr>
              <a:t>4-</a:t>
            </a:r>
            <a:r>
              <a:rPr lang="tr-TR" sz="2800" b="1" dirty="0">
                <a:latin typeface="Calibri" charset="0"/>
              </a:rPr>
              <a:t>  </a:t>
            </a:r>
            <a:r>
              <a:rPr lang="tr-TR" sz="2800" dirty="0">
                <a:latin typeface="Calibri" charset="0"/>
              </a:rPr>
              <a:t>Öğrenciler, başkalarının fikirlerine saygılı olmayı, hoşgörülü olmayı, tartışmayı öğrenirler. </a:t>
            </a:r>
          </a:p>
          <a:p>
            <a:endParaRPr lang="tr-TR" sz="28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282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>
                <a:latin typeface="Arial" charset="0"/>
              </a:rPr>
              <a:t>ÖĞRENME ORTAMLARI</a:t>
            </a:r>
            <a:endParaRPr lang="en-US" b="1">
              <a:latin typeface="Arial" charset="0"/>
            </a:endParaRP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r-TR" sz="2800">
                <a:latin typeface="Arial" charset="0"/>
              </a:rPr>
              <a:t>		Bunlardan ilki, bazı öğrencilerin kazanırken diğer bazılarının kaybettiği ve kimin “en iyi” olduğunu ortaya çıkarmak için öğrencilerin birbiriyle yarıştığı </a:t>
            </a:r>
            <a:r>
              <a:rPr lang="tr-TR" sz="2800" b="1">
                <a:latin typeface="Arial" charset="0"/>
              </a:rPr>
              <a:t>yarışmacı </a:t>
            </a:r>
            <a:r>
              <a:rPr lang="tr-TR" sz="2800">
                <a:latin typeface="Arial" charset="0"/>
              </a:rPr>
              <a:t>(competitive) öğrenme ortamı,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sz="2800">
                <a:latin typeface="Arial" charset="0"/>
              </a:rPr>
              <a:t>		İkincisi, diğerlerinin ne yaptığıyla ilgilenmeksizin kendi amaçlarını gerçekleştirmek üzere öğrencilerin tek başına çalıştığı </a:t>
            </a:r>
            <a:r>
              <a:rPr lang="tr-TR" sz="2800" b="1">
                <a:latin typeface="Arial" charset="0"/>
              </a:rPr>
              <a:t>bireysel</a:t>
            </a:r>
            <a:r>
              <a:rPr lang="tr-TR" sz="2800">
                <a:latin typeface="Arial" charset="0"/>
              </a:rPr>
              <a:t> (individualistic) öğrenme ortamı,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sz="2800">
                <a:latin typeface="Arial" charset="0"/>
              </a:rPr>
              <a:t>		Üçüncüsü, sonuca göre grup üyelerinin ya birlikte kazandığı ya da birlikte kaybettiği, ortak amaçlar çerçevesinde birlikte çalışmayı gerektiren </a:t>
            </a:r>
            <a:r>
              <a:rPr lang="tr-TR" sz="2800" b="1">
                <a:latin typeface="Arial" charset="0"/>
              </a:rPr>
              <a:t>işbirliğine dayalı </a:t>
            </a:r>
            <a:r>
              <a:rPr lang="tr-TR" sz="2800">
                <a:latin typeface="Arial" charset="0"/>
              </a:rPr>
              <a:t>(cooperative) öğrenme ortamıdır.</a:t>
            </a:r>
            <a:r>
              <a:rPr lang="en-US" sz="280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3885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>
                <a:solidFill>
                  <a:srgbClr val="FF0000"/>
                </a:solidFill>
                <a:latin typeface="Calibri" charset="0"/>
              </a:rPr>
              <a:t>İŞBİRLİĞİNE DAYALI ÖĞRENMENİN OLUMLU YÖNLERİ</a:t>
            </a:r>
            <a:endParaRPr lang="en-US" sz="4000" b="1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40962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tr-TR" sz="3600">
                <a:latin typeface="Calibri" charset="0"/>
              </a:rPr>
              <a:t>	5-</a:t>
            </a:r>
            <a:r>
              <a:rPr lang="tr-TR" sz="3600" b="1">
                <a:latin typeface="Calibri" charset="0"/>
              </a:rPr>
              <a:t>  </a:t>
            </a:r>
            <a:r>
              <a:rPr lang="tr-TR" sz="3600">
                <a:latin typeface="Calibri" charset="0"/>
              </a:rPr>
              <a:t>Öğrenme sırasında öğrencinin akranlarıyla etkileşimde bulunması öğrenme ortamını daha eğlenceli bir hale getirir.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sz="3600">
              <a:latin typeface="Calibri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sz="3600">
                <a:latin typeface="Calibri" charset="0"/>
              </a:rPr>
              <a:t>	6-</a:t>
            </a:r>
            <a:r>
              <a:rPr lang="tr-TR" sz="3600" b="1">
                <a:latin typeface="Calibri" charset="0"/>
              </a:rPr>
              <a:t>  </a:t>
            </a:r>
            <a:r>
              <a:rPr lang="tr-TR" sz="3600">
                <a:latin typeface="Calibri" charset="0"/>
              </a:rPr>
              <a:t>Bu yöntem, gruptaki her bireyin katkısını gerektirdiğinden öğrencilerin öz saygı ve öz yeterlik duygularını geliştirmelerine yardım eder.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sz="3600">
                <a:latin typeface="Calibri" charset="0"/>
              </a:rPr>
              <a:t>	</a:t>
            </a:r>
            <a:endParaRPr lang="en-US" sz="36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9948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srgbClr val="FF0000"/>
                </a:solidFill>
                <a:latin typeface="Calibri" charset="0"/>
              </a:rPr>
              <a:t>İŞBİRLİĞİNE DAYALI ÖĞRENMENİN OLUMLU YÖNLERİ</a:t>
            </a:r>
            <a:endParaRPr lang="tr-TR" sz="3600" dirty="0">
              <a:latin typeface="Arial" charset="0"/>
            </a:endParaRPr>
          </a:p>
        </p:txBody>
      </p:sp>
      <p:sp>
        <p:nvSpPr>
          <p:cNvPr id="4198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tr-TR" sz="4000">
                <a:latin typeface="Calibri" charset="0"/>
              </a:rPr>
              <a:t>7- Öğrencilerin hata yapma korkusu ve kaygı düzeyini en aza indirerek öğretme-öğrenme sürecine etkin katılımlarını sağlar.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sz="4000">
              <a:latin typeface="Calibri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sz="4000">
                <a:latin typeface="Calibri" charset="0"/>
              </a:rPr>
              <a:t>8-</a:t>
            </a:r>
            <a:r>
              <a:rPr lang="tr-TR" sz="4000" b="1">
                <a:latin typeface="Calibri" charset="0"/>
              </a:rPr>
              <a:t>  </a:t>
            </a:r>
            <a:r>
              <a:rPr lang="tr-TR" sz="4000">
                <a:latin typeface="Calibri" charset="0"/>
              </a:rPr>
              <a:t>Öğrencilerin </a:t>
            </a:r>
            <a:r>
              <a:rPr lang="ja-JP" altLang="tr-TR" sz="4000">
                <a:latin typeface="Calibri" charset="0"/>
              </a:rPr>
              <a:t>“</a:t>
            </a:r>
            <a:r>
              <a:rPr lang="tr-TR" altLang="ja-JP" sz="4000">
                <a:latin typeface="Calibri" charset="0"/>
              </a:rPr>
              <a:t>ait olma</a:t>
            </a:r>
            <a:r>
              <a:rPr lang="ja-JP" altLang="tr-TR" sz="4000">
                <a:latin typeface="Calibri" charset="0"/>
              </a:rPr>
              <a:t>”</a:t>
            </a:r>
            <a:r>
              <a:rPr lang="tr-TR" altLang="ja-JP" sz="4000">
                <a:latin typeface="Calibri" charset="0"/>
              </a:rPr>
              <a:t> gereksinimlerini karşılamalarına yardım eder.</a:t>
            </a:r>
            <a:endParaRPr lang="en-US" altLang="ja-JP" sz="4000">
              <a:latin typeface="Calibri" charset="0"/>
            </a:endParaRPr>
          </a:p>
          <a:p>
            <a:endParaRPr lang="tr-TR" sz="40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8878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>
                <a:solidFill>
                  <a:srgbClr val="FF0000"/>
                </a:solidFill>
                <a:latin typeface="Calibri" charset="0"/>
              </a:rPr>
              <a:t>İŞBİRLİĞİNE DAYALI ÖĞRENMENİN OLUMSUZ YÖNLERİ</a:t>
            </a:r>
            <a:endParaRPr lang="en-US" sz="4000" b="1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43010" name="Rectangle 3"/>
          <p:cNvSpPr>
            <a:spLocks noGrp="1" noChangeArrowheads="1"/>
          </p:cNvSpPr>
          <p:nvPr>
            <p:ph idx="1"/>
          </p:nvPr>
        </p:nvSpPr>
        <p:spPr>
          <a:xfrm>
            <a:off x="214313" y="1428750"/>
            <a:ext cx="8929687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3600" dirty="0">
                <a:latin typeface="Calibri" charset="0"/>
              </a:rPr>
              <a:t>Bazı karmaşık konular işbirliğine dayalı öğrenme ile anlatılamaz bu konuların sunumu için anlatım yöntemi gerekli olabilir. </a:t>
            </a:r>
          </a:p>
          <a:p>
            <a:pPr>
              <a:lnSpc>
                <a:spcPct val="90000"/>
              </a:lnSpc>
            </a:pPr>
            <a:r>
              <a:rPr lang="tr-TR" sz="3600" dirty="0">
                <a:latin typeface="Calibri" charset="0"/>
              </a:rPr>
              <a:t>Bunun yanında bazı öğrenciler grup ile çalışmayı sevmeyebilir ve tek çalıştığında daha başarılı olabilir. </a:t>
            </a:r>
          </a:p>
          <a:p>
            <a:pPr>
              <a:lnSpc>
                <a:spcPct val="90000"/>
              </a:lnSpc>
            </a:pPr>
            <a:r>
              <a:rPr lang="tr-TR" sz="3600" dirty="0">
                <a:latin typeface="Calibri" charset="0"/>
              </a:rPr>
              <a:t>Diğer taraftan işbirliğine dayalı öğrenmede yavaş öğrenen öğrencilerin gruptan dışlanması söz konusu olabilir.</a:t>
            </a:r>
            <a:endParaRPr lang="en-US" sz="36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168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501063" cy="928687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>
                <a:solidFill>
                  <a:srgbClr val="FF0000"/>
                </a:solidFill>
                <a:latin typeface="Calibri" charset="0"/>
              </a:rPr>
              <a:t/>
            </a:r>
            <a:br>
              <a:rPr lang="tr-TR" sz="3600">
                <a:solidFill>
                  <a:srgbClr val="FF0000"/>
                </a:solidFill>
                <a:latin typeface="Calibri" charset="0"/>
              </a:rPr>
            </a:br>
            <a:r>
              <a:rPr lang="tr-TR" sz="3600">
                <a:solidFill>
                  <a:srgbClr val="FF0000"/>
                </a:solidFill>
                <a:latin typeface="Calibri" charset="0"/>
              </a:rPr>
              <a:t/>
            </a:r>
            <a:br>
              <a:rPr lang="tr-TR" sz="3600">
                <a:solidFill>
                  <a:srgbClr val="FF0000"/>
                </a:solidFill>
                <a:latin typeface="Calibri" charset="0"/>
              </a:rPr>
            </a:br>
            <a:r>
              <a:rPr lang="tr-TR" sz="3600">
                <a:solidFill>
                  <a:srgbClr val="FF0000"/>
                </a:solidFill>
                <a:latin typeface="Calibri" charset="0"/>
              </a:rPr>
              <a:t/>
            </a:r>
            <a:br>
              <a:rPr lang="tr-TR" sz="3600">
                <a:solidFill>
                  <a:srgbClr val="FF0000"/>
                </a:solidFill>
                <a:latin typeface="Calibri" charset="0"/>
              </a:rPr>
            </a:br>
            <a:r>
              <a:rPr lang="tr-TR" sz="3600">
                <a:solidFill>
                  <a:srgbClr val="FF0000"/>
                </a:solidFill>
                <a:latin typeface="Calibri" charset="0"/>
              </a:rPr>
              <a:t>İŞBİRLİĞİNE DAYALI ÖĞRENME YAKLAŞIMI</a:t>
            </a:r>
            <a:endParaRPr lang="en-US" sz="360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2765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7188" y="1214438"/>
            <a:ext cx="8358187" cy="5072062"/>
          </a:xfrm>
        </p:spPr>
        <p:txBody>
          <a:bodyPr>
            <a:normAutofit fontScale="92500"/>
          </a:bodyPr>
          <a:lstStyle/>
          <a:p>
            <a:r>
              <a:rPr lang="tr-TR" sz="4000">
                <a:latin typeface="Calibri" charset="0"/>
              </a:rPr>
              <a:t>Öğrencilerin ortak bir amaç doğrultusunda küçük gruplar halinde birbirinin öğrenmesine yardım ederek çalışmasıdır.</a:t>
            </a:r>
          </a:p>
          <a:p>
            <a:r>
              <a:rPr lang="tr-TR" sz="4000">
                <a:latin typeface="Calibri" charset="0"/>
              </a:rPr>
              <a:t>Öğrenci katılımı öğrenme sürecinin önemli bir öğesidir. Sosyal etkileşim anlamayı arttırır ve katılımı teşvik eder.</a:t>
            </a:r>
          </a:p>
          <a:p>
            <a:endParaRPr lang="tr-TR" sz="4000">
              <a:latin typeface="Calibri" charset="0"/>
            </a:endParaRPr>
          </a:p>
          <a:p>
            <a:r>
              <a:rPr lang="tr-TR" sz="4000">
                <a:latin typeface="Calibri" charset="0"/>
              </a:rPr>
              <a:t> </a:t>
            </a:r>
          </a:p>
          <a:p>
            <a:endParaRPr lang="tr-TR" sz="4000">
              <a:latin typeface="Calibri" charset="0"/>
            </a:endParaRPr>
          </a:p>
        </p:txBody>
      </p:sp>
      <p:sp>
        <p:nvSpPr>
          <p:cNvPr id="27650" name="Content Placeholder 2"/>
          <p:cNvSpPr>
            <a:spLocks noGrp="1"/>
          </p:cNvSpPr>
          <p:nvPr>
            <p:ph sz="quarter" idx="13"/>
          </p:nvPr>
        </p:nvSpPr>
        <p:spPr>
          <a:xfrm>
            <a:off x="5456238" y="987425"/>
            <a:ext cx="3060700" cy="48736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tr-TR">
                <a:latin typeface="Arial" charset="0"/>
              </a:rPr>
              <a:t>                                              </a:t>
            </a:r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235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>
                <a:latin typeface="Arial" charset="0"/>
              </a:rPr>
              <a:t>İşbirliğine Dayalı Öğrenme</a:t>
            </a:r>
          </a:p>
        </p:txBody>
      </p:sp>
      <p:sp>
        <p:nvSpPr>
          <p:cNvPr id="2867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6419850" cy="4492625"/>
          </a:xfrm>
        </p:spPr>
        <p:txBody>
          <a:bodyPr/>
          <a:lstStyle/>
          <a:p>
            <a:r>
              <a:rPr lang="tr-TR" sz="3600">
                <a:latin typeface="Arial" charset="0"/>
              </a:rPr>
              <a:t>Anahtar kelime </a:t>
            </a:r>
          </a:p>
          <a:p>
            <a:pPr>
              <a:buFontTx/>
              <a:buNone/>
            </a:pPr>
            <a:r>
              <a:rPr lang="tr-TR" sz="3600">
                <a:latin typeface="Arial" charset="0"/>
              </a:rPr>
              <a:t>         EKİP ÇALIŞMASI</a:t>
            </a:r>
          </a:p>
          <a:p>
            <a:pPr>
              <a:buFontTx/>
              <a:buNone/>
            </a:pPr>
            <a:endParaRPr lang="tr-TR" sz="3600">
              <a:latin typeface="Arial" charset="0"/>
            </a:endParaRPr>
          </a:p>
          <a:p>
            <a:r>
              <a:rPr lang="tr-TR" sz="3600">
                <a:latin typeface="Arial" charset="0"/>
              </a:rPr>
              <a:t>Grubun başarısı ancak bu yolla sağlanabilir.</a:t>
            </a:r>
          </a:p>
        </p:txBody>
      </p:sp>
      <p:pic>
        <p:nvPicPr>
          <p:cNvPr id="28675" name="Picture 13" descr="key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0794742">
            <a:off x="5795963" y="1773238"/>
            <a:ext cx="1944687" cy="1296987"/>
          </a:xfrm>
          <a:noFill/>
        </p:spPr>
      </p:pic>
    </p:spTree>
    <p:extLst>
      <p:ext uri="{BB962C8B-B14F-4D97-AF65-F5344CB8AC3E}">
        <p14:creationId xmlns:p14="http://schemas.microsoft.com/office/powerpoint/2010/main" val="4024012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1 Başlık"/>
          <p:cNvSpPr>
            <a:spLocks noGrp="1"/>
          </p:cNvSpPr>
          <p:nvPr>
            <p:ph type="title"/>
          </p:nvPr>
        </p:nvSpPr>
        <p:spPr>
          <a:xfrm>
            <a:off x="428625" y="285750"/>
            <a:ext cx="8401050" cy="935038"/>
          </a:xfrm>
        </p:spPr>
        <p:txBody>
          <a:bodyPr/>
          <a:lstStyle/>
          <a:p>
            <a:r>
              <a:rPr lang="tr-TR" sz="3200">
                <a:solidFill>
                  <a:srgbClr val="FF0000"/>
                </a:solidFill>
                <a:latin typeface="Arial" charset="0"/>
              </a:rPr>
              <a:t>İşbirliğine Dayalı Öğrenmenin Hedefleri</a:t>
            </a:r>
          </a:p>
        </p:txBody>
      </p:sp>
      <p:sp>
        <p:nvSpPr>
          <p:cNvPr id="29698" name="2 İçerik Yer Tutucusu"/>
          <p:cNvSpPr>
            <a:spLocks noGrp="1"/>
          </p:cNvSpPr>
          <p:nvPr>
            <p:ph sz="quarter" idx="13"/>
          </p:nvPr>
        </p:nvSpPr>
        <p:spPr>
          <a:xfrm>
            <a:off x="642938" y="1643063"/>
            <a:ext cx="8043862" cy="4054475"/>
          </a:xfrm>
        </p:spPr>
        <p:txBody>
          <a:bodyPr/>
          <a:lstStyle/>
          <a:p>
            <a:r>
              <a:rPr lang="tr-TR" sz="4000">
                <a:latin typeface="Calibri" charset="0"/>
              </a:rPr>
              <a:t>sınıf arkadaşlarıyla projeler üzerinde çalışma, </a:t>
            </a:r>
          </a:p>
          <a:p>
            <a:r>
              <a:rPr lang="tr-TR" sz="4000">
                <a:latin typeface="Calibri" charset="0"/>
              </a:rPr>
              <a:t>problemleri işbirlikli olarak çözme</a:t>
            </a:r>
            <a:endParaRPr lang="en-US" sz="4000">
              <a:latin typeface="Calibri" charset="0"/>
            </a:endParaRPr>
          </a:p>
          <a:p>
            <a:endParaRPr lang="tr-TR" sz="40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332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0063" y="1571625"/>
            <a:ext cx="8135937" cy="244633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tr-TR">
                <a:latin typeface="Arial" charset="0"/>
              </a:rPr>
              <a:t>  	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tr-TR" sz="3600">
                <a:solidFill>
                  <a:srgbClr val="009900"/>
                </a:solidFill>
                <a:latin typeface="Arial" charset="0"/>
              </a:rPr>
              <a:t>Her grup çalışması işbirliğine dayalı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tr-TR" sz="3600">
                <a:solidFill>
                  <a:srgbClr val="009900"/>
                </a:solidFill>
                <a:latin typeface="Arial" charset="0"/>
              </a:rPr>
              <a:t>öğrenme değildir!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sz="3600">
              <a:solidFill>
                <a:srgbClr val="009900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tr-TR">
                <a:latin typeface="Arial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2883920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339850"/>
            <a:ext cx="8218487" cy="3960813"/>
          </a:xfrm>
        </p:spPr>
        <p:txBody>
          <a:bodyPr anchor="ctr"/>
          <a:lstStyle/>
          <a:p>
            <a:pPr algn="ctr">
              <a:buFontTx/>
              <a:buNone/>
            </a:pPr>
            <a:r>
              <a:rPr lang="tr-TR">
                <a:latin typeface="Arial" charset="0"/>
              </a:rPr>
              <a:t>   Bir grup çalışmasının işbirliğine dayalı </a:t>
            </a:r>
          </a:p>
          <a:p>
            <a:pPr>
              <a:buFontTx/>
              <a:buNone/>
            </a:pPr>
            <a:r>
              <a:rPr lang="tr-TR">
                <a:latin typeface="Arial" charset="0"/>
              </a:rPr>
              <a:t>öğrenme olabilmesi için gruptaki </a:t>
            </a:r>
          </a:p>
          <a:p>
            <a:pPr>
              <a:buFontTx/>
              <a:buNone/>
            </a:pPr>
            <a:r>
              <a:rPr lang="tr-TR">
                <a:latin typeface="Arial" charset="0"/>
              </a:rPr>
              <a:t>öğrencilerden beklenen, hem kendilerinin </a:t>
            </a:r>
          </a:p>
          <a:p>
            <a:pPr>
              <a:buFontTx/>
              <a:buNone/>
            </a:pPr>
            <a:r>
              <a:rPr lang="tr-TR">
                <a:latin typeface="Arial" charset="0"/>
              </a:rPr>
              <a:t>hem  de diğerlerinin öğrenmesini en üst </a:t>
            </a:r>
          </a:p>
          <a:p>
            <a:pPr>
              <a:buFontTx/>
              <a:buNone/>
            </a:pPr>
            <a:r>
              <a:rPr lang="tr-TR">
                <a:latin typeface="Arial" charset="0"/>
              </a:rPr>
              <a:t>düzeye çıkarmaya çalışmalarıdır. </a:t>
            </a:r>
          </a:p>
        </p:txBody>
      </p:sp>
    </p:spTree>
    <p:extLst>
      <p:ext uri="{BB962C8B-B14F-4D97-AF65-F5344CB8AC3E}">
        <p14:creationId xmlns:p14="http://schemas.microsoft.com/office/powerpoint/2010/main" val="47491110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5"/>
          <p:cNvSpPr>
            <a:spLocks noGrp="1" noChangeArrowheads="1"/>
          </p:cNvSpPr>
          <p:nvPr>
            <p:ph idx="1"/>
          </p:nvPr>
        </p:nvSpPr>
        <p:spPr>
          <a:xfrm>
            <a:off x="468313" y="1484313"/>
            <a:ext cx="8218487" cy="4310062"/>
          </a:xfrm>
        </p:spPr>
        <p:txBody>
          <a:bodyPr/>
          <a:lstStyle/>
          <a:p>
            <a:pPr>
              <a:buFontTx/>
              <a:buNone/>
            </a:pPr>
            <a:r>
              <a:rPr lang="tr-TR">
                <a:latin typeface="Arial" charset="0"/>
              </a:rPr>
              <a:t>	</a:t>
            </a:r>
            <a:r>
              <a:rPr lang="tr-TR" sz="3600" i="1">
                <a:solidFill>
                  <a:srgbClr val="009900"/>
                </a:solidFill>
                <a:latin typeface="Arial" charset="0"/>
              </a:rPr>
              <a:t>Bir başka değişle</a:t>
            </a:r>
            <a:r>
              <a:rPr lang="tr-TR">
                <a:solidFill>
                  <a:srgbClr val="009900"/>
                </a:solidFill>
                <a:latin typeface="Arial" charset="0"/>
              </a:rPr>
              <a:t>;</a:t>
            </a:r>
          </a:p>
          <a:p>
            <a:pPr>
              <a:buFontTx/>
              <a:buNone/>
            </a:pPr>
            <a:endParaRPr lang="tr-TR">
              <a:solidFill>
                <a:srgbClr val="009900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tr-TR">
                <a:latin typeface="Arial" charset="0"/>
              </a:rPr>
              <a:t>  Gruptaki her üye gruptaki diğer üyeler </a:t>
            </a:r>
          </a:p>
          <a:p>
            <a:pPr>
              <a:buFontTx/>
              <a:buNone/>
            </a:pPr>
            <a:r>
              <a:rPr lang="tr-TR">
                <a:latin typeface="Arial" charset="0"/>
              </a:rPr>
              <a:t>başarmadan kendisinin de </a:t>
            </a:r>
          </a:p>
          <a:p>
            <a:pPr>
              <a:buFontTx/>
              <a:buNone/>
            </a:pPr>
            <a:r>
              <a:rPr lang="tr-TR">
                <a:latin typeface="Arial" charset="0"/>
              </a:rPr>
              <a:t>başaramayacağını bilir ve bu nedenle diğer </a:t>
            </a:r>
          </a:p>
          <a:p>
            <a:pPr>
              <a:buFontTx/>
              <a:buNone/>
            </a:pPr>
            <a:r>
              <a:rPr lang="tr-TR">
                <a:latin typeface="Arial" charset="0"/>
              </a:rPr>
              <a:t>arkadaşlarının öğrenmesine yardımcı olur.</a:t>
            </a:r>
          </a:p>
        </p:txBody>
      </p:sp>
    </p:spTree>
    <p:extLst>
      <p:ext uri="{BB962C8B-B14F-4D97-AF65-F5344CB8AC3E}">
        <p14:creationId xmlns:p14="http://schemas.microsoft.com/office/powerpoint/2010/main" val="3313731827"/>
      </p:ext>
    </p:extLst>
  </p:cSld>
  <p:clrMapOvr>
    <a:masterClrMapping/>
  </p:clrMapOvr>
  <p:transition xmlns:p14="http://schemas.microsoft.com/office/powerpoint/2010/main">
    <p:strips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12</TotalTime>
  <Words>862</Words>
  <Application>Microsoft Macintosh PowerPoint</Application>
  <PresentationFormat>On-screen Show (4:3)</PresentationFormat>
  <Paragraphs>146</Paragraphs>
  <Slides>32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Adjacency</vt:lpstr>
      <vt:lpstr>İşbirliğine Dayalı Öğrenme Yaklaşımı</vt:lpstr>
      <vt:lpstr>İŞBİRLİĞİNE DAYALI ÖĞRENME YAKLAŞIMI ÖĞRENME ORTAMLARI</vt:lpstr>
      <vt:lpstr>ÖĞRENME ORTAMLARI</vt:lpstr>
      <vt:lpstr>   İŞBİRLİĞİNE DAYALI ÖĞRENME YAKLAŞIMI</vt:lpstr>
      <vt:lpstr>İşbirliğine Dayalı Öğrenme</vt:lpstr>
      <vt:lpstr>İşbirliğine Dayalı Öğrenmenin Hedefleri</vt:lpstr>
      <vt:lpstr>PowerPoint Presentation</vt:lpstr>
      <vt:lpstr>PowerPoint Presentation</vt:lpstr>
      <vt:lpstr>PowerPoint Presentation</vt:lpstr>
      <vt:lpstr>Temel Öğeler</vt:lpstr>
      <vt:lpstr>   İŞBİRLİĞİNE DAYALI ÖĞRENME YAKLAŞIMI</vt:lpstr>
      <vt:lpstr>İşbirliğine Dayalı Öğrenmenin Uygulanması </vt:lpstr>
      <vt:lpstr>İŞBİRLİĞİNE DAYALI ÖĞRENME TEKNİKLERİ</vt:lpstr>
      <vt:lpstr> Öğrenci Takımları ve Başarı Bölümleri (ÖTBB) </vt:lpstr>
      <vt:lpstr>PowerPoint Presentation</vt:lpstr>
      <vt:lpstr>İlerleme Puanının Hesaplanması</vt:lpstr>
      <vt:lpstr>PowerPoint Presentation</vt:lpstr>
      <vt:lpstr>Takım- Oyun-Turnuva (TOT) Tekniği</vt:lpstr>
      <vt:lpstr>PowerPoint Presentation</vt:lpstr>
      <vt:lpstr> İşbirliğine Dayalı Birleştirilmiş Okuma ve Kompozisyon  </vt:lpstr>
      <vt:lpstr>PowerPoint Presentation</vt:lpstr>
      <vt:lpstr>Karşılıklı Sorgulama </vt:lpstr>
      <vt:lpstr>Birleştirme I (Jigsaw)</vt:lpstr>
      <vt:lpstr>PowerPoint Presentation</vt:lpstr>
      <vt:lpstr>PowerPoint Presentation</vt:lpstr>
      <vt:lpstr>Birleştirme II (Jigsaw)</vt:lpstr>
      <vt:lpstr>PowerPoint Presentation</vt:lpstr>
      <vt:lpstr>İŞBİRLİĞİNE DAYALI ÖĞRENMENİN OLUMLU YÖNLERİ </vt:lpstr>
      <vt:lpstr>İŞBİRLİĞİNE DAYALI ÖĞRENMENİN OLUMLU YÖNLERİ </vt:lpstr>
      <vt:lpstr>İŞBİRLİĞİNE DAYALI ÖĞRENMENİN OLUMLU YÖNLERİ</vt:lpstr>
      <vt:lpstr>İŞBİRLİĞİNE DAYALI ÖĞRENMENİN OLUMLU YÖNLERİ</vt:lpstr>
      <vt:lpstr>İŞBİRLİĞİNE DAYALI ÖĞRENMENİN OLUMSUZ YÖNLERİ</vt:lpstr>
    </vt:vector>
  </TitlesOfParts>
  <Company>Ankara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İşbirliğine Dayalı Öğrenme Yaklaşımı ve Tam Öğrenme Kuramı </dc:title>
  <dc:creator>Berna Aslan</dc:creator>
  <cp:lastModifiedBy>Berna Aslan</cp:lastModifiedBy>
  <cp:revision>9</cp:revision>
  <dcterms:created xsi:type="dcterms:W3CDTF">2017-10-23T22:09:52Z</dcterms:created>
  <dcterms:modified xsi:type="dcterms:W3CDTF">2017-11-01T17:10:06Z</dcterms:modified>
</cp:coreProperties>
</file>