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4" r:id="rId8"/>
    <p:sldId id="265"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61758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2148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675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4080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57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626107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55793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9852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24377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03942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5060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3AF0050-AD65-4369-880A-0926E2454DBB}"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9352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3AF0050-AD65-4369-880A-0926E2454DBB}"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5834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F0050-AD65-4369-880A-0926E2454DBB}"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2646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75806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863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3AF0050-AD65-4369-880A-0926E2454DBB}"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1F04D2-ED29-485E-8914-1A953F710E9F}" type="slidenum">
              <a:rPr lang="tr-TR" smtClean="0"/>
              <a:t>‹#›</a:t>
            </a:fld>
            <a:endParaRPr lang="tr-TR"/>
          </a:p>
        </p:txBody>
      </p:sp>
    </p:spTree>
    <p:extLst>
      <p:ext uri="{BB962C8B-B14F-4D97-AF65-F5344CB8AC3E}">
        <p14:creationId xmlns:p14="http://schemas.microsoft.com/office/powerpoint/2010/main" val="3912130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artidergisi.com/wp-content/uploads/2012/10/homo-ludens.jpg"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OYUN VE KÜLTÜR</a:t>
            </a:r>
          </a:p>
        </p:txBody>
      </p:sp>
      <p:sp>
        <p:nvSpPr>
          <p:cNvPr id="3" name="2 Alt Başlık"/>
          <p:cNvSpPr>
            <a:spLocks noGrp="1"/>
          </p:cNvSpPr>
          <p:nvPr>
            <p:ph type="subTitle" idx="1"/>
          </p:nvPr>
        </p:nvSpPr>
        <p:spPr/>
        <p:txBody>
          <a:bodyPr rtlCol="0">
            <a:normAutofit/>
          </a:bodyPr>
          <a:lstStyle/>
          <a:p>
            <a:pPr>
              <a:defRPr/>
            </a:pPr>
            <a:r>
              <a:rPr lang="tr-TR" dirty="0" err="1" smtClean="0"/>
              <a:t>Homo</a:t>
            </a:r>
            <a:r>
              <a:rPr lang="tr-TR" dirty="0" smtClean="0"/>
              <a:t> </a:t>
            </a:r>
            <a:r>
              <a:rPr lang="tr-TR" dirty="0" err="1" smtClean="0"/>
              <a:t>Ludens</a:t>
            </a:r>
            <a:endParaRPr lang="tr-TR" dirty="0" smtClean="0"/>
          </a:p>
          <a:p>
            <a:pPr>
              <a:defRPr/>
            </a:pPr>
            <a:r>
              <a:rPr lang="tr-TR" dirty="0" err="1" smtClean="0"/>
              <a:t>Johan</a:t>
            </a:r>
            <a:r>
              <a:rPr lang="tr-TR" dirty="0" smtClean="0"/>
              <a:t> </a:t>
            </a:r>
            <a:r>
              <a:rPr lang="tr-TR" dirty="0" err="1" smtClean="0"/>
              <a:t>Huizinga</a:t>
            </a:r>
            <a:endParaRPr lang="tr-TR" dirty="0"/>
          </a:p>
        </p:txBody>
      </p:sp>
    </p:spTree>
    <p:extLst>
      <p:ext uri="{BB962C8B-B14F-4D97-AF65-F5344CB8AC3E}">
        <p14:creationId xmlns:p14="http://schemas.microsoft.com/office/powerpoint/2010/main" val="112618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p:txBody>
          <a:bodyPr/>
          <a:lstStyle/>
          <a:p>
            <a:pPr eaLnBrk="1" hangingPunct="1"/>
            <a:endParaRPr lang="tr-TR" altLang="tr-TR" smtClean="0"/>
          </a:p>
        </p:txBody>
      </p:sp>
      <p:sp>
        <p:nvSpPr>
          <p:cNvPr id="3075" name="2 İçerik Yer Tutucusu"/>
          <p:cNvSpPr>
            <a:spLocks noGrp="1"/>
          </p:cNvSpPr>
          <p:nvPr>
            <p:ph idx="1"/>
          </p:nvPr>
        </p:nvSpPr>
        <p:spPr>
          <a:xfrm>
            <a:off x="1981200" y="2708275"/>
            <a:ext cx="8229600" cy="3417888"/>
          </a:xfrm>
        </p:spPr>
        <p:txBody>
          <a:bodyPr/>
          <a:lstStyle/>
          <a:p>
            <a:pPr algn="ctr" eaLnBrk="1" hangingPunct="1"/>
            <a:r>
              <a:rPr lang="tr-TR" altLang="tr-TR" sz="2800" dirty="0" smtClean="0"/>
              <a:t>Dar anlamda oyun, boş vakti değerlendirmek için yapılan eğlendirici bazen de öğretici faaliyettir.</a:t>
            </a:r>
          </a:p>
          <a:p>
            <a:pPr eaLnBrk="1" hangingPunct="1"/>
            <a:endParaRPr lang="tr-TR" altLang="tr-TR" dirty="0" smtClean="0"/>
          </a:p>
        </p:txBody>
      </p:sp>
    </p:spTree>
    <p:extLst>
      <p:ext uri="{BB962C8B-B14F-4D97-AF65-F5344CB8AC3E}">
        <p14:creationId xmlns:p14="http://schemas.microsoft.com/office/powerpoint/2010/main" val="3205760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3 İçerik Yer Tutucusu" descr="http://www.martidergisi.com/wp-content/uploads/2012/10/homo-ludens.jp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2351088" y="260351"/>
            <a:ext cx="3529012" cy="5472113"/>
          </a:xfrm>
        </p:spPr>
      </p:pic>
      <p:pic>
        <p:nvPicPr>
          <p:cNvPr id="409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0463" y="260351"/>
            <a:ext cx="3600450" cy="545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5 Dikdörtgen"/>
          <p:cNvSpPr>
            <a:spLocks noChangeArrowheads="1"/>
          </p:cNvSpPr>
          <p:nvPr/>
        </p:nvSpPr>
        <p:spPr bwMode="auto">
          <a:xfrm>
            <a:off x="1992313" y="5876926"/>
            <a:ext cx="828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1800"/>
              <a:t>Homo Ludens: A Study of Play Element in Culture, 1938. (Homo Ludens : Oyunun Toplumsal İşlevi Üzerine Bir Deneme, Çeviren : Mehmet Ali Kılıçbay, Ayrıntı Yayınları, 2010) </a:t>
            </a:r>
          </a:p>
        </p:txBody>
      </p:sp>
    </p:spTree>
    <p:extLst>
      <p:ext uri="{BB962C8B-B14F-4D97-AF65-F5344CB8AC3E}">
        <p14:creationId xmlns:p14="http://schemas.microsoft.com/office/powerpoint/2010/main" val="4022533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lstStyle/>
          <a:p>
            <a:pPr eaLnBrk="1" hangingPunct="1"/>
            <a:endParaRPr lang="tr-TR" altLang="tr-TR" smtClean="0"/>
          </a:p>
        </p:txBody>
      </p:sp>
      <p:sp>
        <p:nvSpPr>
          <p:cNvPr id="5123" name="2 İçerik Yer Tutucusu"/>
          <p:cNvSpPr>
            <a:spLocks noGrp="1"/>
          </p:cNvSpPr>
          <p:nvPr>
            <p:ph idx="1"/>
          </p:nvPr>
        </p:nvSpPr>
        <p:spPr>
          <a:xfrm>
            <a:off x="1992313" y="2276476"/>
            <a:ext cx="8229600" cy="3489325"/>
          </a:xfrm>
        </p:spPr>
        <p:txBody>
          <a:bodyPr/>
          <a:lstStyle/>
          <a:p>
            <a:pPr algn="just" eaLnBrk="1" hangingPunct="1"/>
            <a:r>
              <a:rPr lang="tr-TR" altLang="tr-TR" sz="2400" dirty="0" smtClean="0"/>
              <a:t>Önce Homo </a:t>
            </a:r>
            <a:r>
              <a:rPr lang="tr-TR" altLang="tr-TR" sz="2400" dirty="0" err="1" smtClean="0"/>
              <a:t>sapiens’ten</a:t>
            </a:r>
            <a:r>
              <a:rPr lang="tr-TR" altLang="tr-TR" sz="2400" dirty="0" smtClean="0"/>
              <a:t> (akıllı insan) oluştu, sonra Homo </a:t>
            </a:r>
            <a:r>
              <a:rPr lang="tr-TR" altLang="tr-TR" sz="2400" dirty="0" err="1" smtClean="0"/>
              <a:t>faber’e</a:t>
            </a:r>
            <a:r>
              <a:rPr lang="tr-TR" altLang="tr-TR" sz="2400" dirty="0" smtClean="0"/>
              <a:t> (imalat yapan insan)la gelişti ve en sonunda da  Homo </a:t>
            </a:r>
            <a:r>
              <a:rPr lang="tr-TR" altLang="tr-TR" sz="2400" dirty="0" err="1" smtClean="0"/>
              <a:t>Ludens’e</a:t>
            </a:r>
            <a:r>
              <a:rPr lang="tr-TR" altLang="tr-TR" sz="2400" dirty="0" smtClean="0"/>
              <a:t> dönüştü (oyun oynayan insan). </a:t>
            </a:r>
          </a:p>
          <a:p>
            <a:pPr eaLnBrk="1" hangingPunct="1"/>
            <a:endParaRPr lang="tr-TR" altLang="tr-TR" dirty="0" smtClean="0"/>
          </a:p>
        </p:txBody>
      </p:sp>
    </p:spTree>
    <p:extLst>
      <p:ext uri="{BB962C8B-B14F-4D97-AF65-F5344CB8AC3E}">
        <p14:creationId xmlns:p14="http://schemas.microsoft.com/office/powerpoint/2010/main" val="1487571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pPr eaLnBrk="1" hangingPunct="1"/>
            <a:endParaRPr lang="tr-TR" altLang="tr-TR" smtClean="0"/>
          </a:p>
        </p:txBody>
      </p:sp>
      <p:sp>
        <p:nvSpPr>
          <p:cNvPr id="3" name="2 İçerik Yer Tutucusu"/>
          <p:cNvSpPr>
            <a:spLocks noGrp="1"/>
          </p:cNvSpPr>
          <p:nvPr>
            <p:ph idx="1"/>
          </p:nvPr>
        </p:nvSpPr>
        <p:spPr/>
        <p:txBody>
          <a:bodyPr rtlCol="0">
            <a:normAutofit/>
          </a:bodyPr>
          <a:lstStyle/>
          <a:p>
            <a:pPr algn="just">
              <a:defRPr/>
            </a:pPr>
            <a:r>
              <a:rPr lang="tr-TR" sz="2400" dirty="0" smtClean="0"/>
              <a:t>Oyun, içgüdüsel bir davranış olarak hayvan dünyasından, kültürel bir faaliyet olarak çocuk ve yetişkin dünyasına kadar geniş bir alanda çeşitlilik gösteren bir aktivitedir. “Yaşamın ciddiyetiyle karşılaşmazdan önce ailesinin koruması altında yaşayan küçük çocuğa özgü” (Fink 1994:26) bir faaliyet olarak anlam bulan oyun; çocukların yetişkinlerin dünyasına katılmalarını sağlayan bir yol olarak, “yetişkin yaşamının taklidi ve hazırlığı” (</a:t>
            </a:r>
            <a:r>
              <a:rPr lang="tr-TR" sz="2400" dirty="0" err="1" smtClean="0"/>
              <a:t>Seymour</a:t>
            </a:r>
            <a:r>
              <a:rPr lang="tr-TR" sz="2400" dirty="0" smtClean="0"/>
              <a:t>-</a:t>
            </a:r>
            <a:r>
              <a:rPr lang="tr-TR" sz="2400" dirty="0" err="1" smtClean="0"/>
              <a:t>Smith</a:t>
            </a:r>
            <a:r>
              <a:rPr lang="tr-TR" sz="2400" dirty="0" smtClean="0"/>
              <a:t> 1986:224) olarak kabul edilir.</a:t>
            </a:r>
          </a:p>
          <a:p>
            <a:pPr>
              <a:defRPr/>
            </a:pPr>
            <a:endParaRPr lang="tr-TR" dirty="0"/>
          </a:p>
        </p:txBody>
      </p:sp>
    </p:spTree>
    <p:extLst>
      <p:ext uri="{BB962C8B-B14F-4D97-AF65-F5344CB8AC3E}">
        <p14:creationId xmlns:p14="http://schemas.microsoft.com/office/powerpoint/2010/main" val="4048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pPr eaLnBrk="1" hangingPunct="1"/>
            <a:r>
              <a:rPr lang="tr-TR" altLang="tr-TR" smtClean="0"/>
              <a:t>“Oyun kültürden daha eskidir. ”</a:t>
            </a:r>
          </a:p>
        </p:txBody>
      </p:sp>
      <p:sp>
        <p:nvSpPr>
          <p:cNvPr id="3" name="2 İçerik Yer Tutucusu"/>
          <p:cNvSpPr>
            <a:spLocks noGrp="1"/>
          </p:cNvSpPr>
          <p:nvPr>
            <p:ph idx="1"/>
          </p:nvPr>
        </p:nvSpPr>
        <p:spPr/>
        <p:txBody>
          <a:bodyPr rtlCol="0">
            <a:normAutofit/>
          </a:bodyPr>
          <a:lstStyle/>
          <a:p>
            <a:pPr algn="just">
              <a:defRPr/>
            </a:pPr>
            <a:r>
              <a:rPr lang="tr-TR" sz="2400" dirty="0" smtClean="0"/>
              <a:t>Nitekim, kültür kavramını ne kadar daraltsak da, bu kavram her halükârda bir insan toplumunun varlığını kabul etmektedir. Hayvanlar da önce oyun oynamaya başlamışlardır. Aslına bakıldığında insan uygarlığı genel oyun kavramına hiçbir temel özellik katmamıştır. Hayvanlar tamamen insanlar gibi oyun oynamaktadırlar. </a:t>
            </a:r>
            <a:r>
              <a:rPr lang="tr-TR" sz="2400" dirty="0" smtClean="0"/>
              <a:t>Oyunun bütün temel çizgileri hayvan oyunlarında çoktan gerçekleştirilmiş durumdadır. </a:t>
            </a:r>
            <a:endParaRPr lang="tr-TR" sz="2400" dirty="0"/>
          </a:p>
        </p:txBody>
      </p:sp>
    </p:spTree>
    <p:extLst>
      <p:ext uri="{BB962C8B-B14F-4D97-AF65-F5344CB8AC3E}">
        <p14:creationId xmlns:p14="http://schemas.microsoft.com/office/powerpoint/2010/main" val="3958536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Bütün bu çizgileri gözlemek için, yavru köpeklerin neşeli oynaşmalarını dikkatlice izlemek yeterlidir. Hayvanlar, bir tür ayini andıran tavır ve jestlerle birbirlerini oyuna davet etmektedirler. Yavru köpek oyun oynadığı arkadaşının kulağını ısırmayı yasaklayan kurala uymaktadır. Sanki korkunç öfkeliymişler gibi davranırlar, ama bütün bunların içinde, özellikle, aşırı ölçüde bir zevk almakta ve eğlenmekte oldukları açıktır. </a:t>
            </a:r>
          </a:p>
        </p:txBody>
      </p:sp>
    </p:spTree>
    <p:extLst>
      <p:ext uri="{BB962C8B-B14F-4D97-AF65-F5344CB8AC3E}">
        <p14:creationId xmlns:p14="http://schemas.microsoft.com/office/powerpoint/2010/main" val="394449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a:t>Ancak, coşku içindeki yavru köpeklerin bu tür oyunları, hayvan eğlencesinin en ilkel biçimlerinden biridir. Bu oyunların çok daha üstün nitelikli ve sonsuz derecede daha gelişmiş olanları vardır: Hakiki müsabakalar ve seyirciler için canlandırılan güzel sahneler.</a:t>
            </a:r>
          </a:p>
          <a:p>
            <a:endParaRPr lang="tr-TR" dirty="0"/>
          </a:p>
        </p:txBody>
      </p:sp>
    </p:spTree>
    <p:extLst>
      <p:ext uri="{BB962C8B-B14F-4D97-AF65-F5344CB8AC3E}">
        <p14:creationId xmlns:p14="http://schemas.microsoft.com/office/powerpoint/2010/main" val="551195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p:txBody>
          <a:bodyPr/>
          <a:lstStyle/>
          <a:p>
            <a:pPr eaLnBrk="1" hangingPunct="1"/>
            <a:endParaRPr lang="tr-TR" altLang="tr-TR" smtClean="0"/>
          </a:p>
        </p:txBody>
      </p:sp>
      <p:sp>
        <p:nvSpPr>
          <p:cNvPr id="3" name="2 İçerik Yer Tutucusu"/>
          <p:cNvSpPr>
            <a:spLocks noGrp="1"/>
          </p:cNvSpPr>
          <p:nvPr>
            <p:ph idx="1"/>
          </p:nvPr>
        </p:nvSpPr>
        <p:spPr/>
        <p:txBody>
          <a:bodyPr rtlCol="0">
            <a:normAutofit/>
          </a:bodyPr>
          <a:lstStyle/>
          <a:p>
            <a:pPr algn="just">
              <a:defRPr/>
            </a:pPr>
            <a:r>
              <a:rPr lang="tr-TR" dirty="0" smtClean="0"/>
              <a:t>Psikoloji ve fizyoloji, oyunu hayvanlarda, çocuklarda ve yetişkin insanlarda gözlemek, tasvir etmek ve açıklamak için çaba sarf etmektedirler. Bu bilim dalları oyunun doğasını ve anlamını saptamaya ve onun hayat düzlemindeki yerini belirlemeye uğraşmaktadırlar. Bu yerin önemi, oyunun yerine getirdiği işlevin gerekli veya hiç değilse yararlı karakteri, her bilimsel araştırma ve inceleme tarafından, genel olarak ve çelişkisiz bir şekilde, hareket noktası kabul edilmiştir. </a:t>
            </a:r>
          </a:p>
          <a:p>
            <a:pPr>
              <a:buNone/>
              <a:defRPr/>
            </a:pPr>
            <a:endParaRPr lang="tr-TR" dirty="0" smtClean="0"/>
          </a:p>
          <a:p>
            <a:pPr marL="0" indent="0">
              <a:buNone/>
              <a:defRPr/>
            </a:pPr>
            <a:endParaRPr lang="tr-TR" dirty="0"/>
          </a:p>
        </p:txBody>
      </p:sp>
    </p:spTree>
    <p:extLst>
      <p:ext uri="{BB962C8B-B14F-4D97-AF65-F5344CB8AC3E}">
        <p14:creationId xmlns:p14="http://schemas.microsoft.com/office/powerpoint/2010/main" val="416110950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400</Words>
  <Application>Microsoft Office PowerPoint</Application>
  <PresentationFormat>Geniş ekran</PresentationFormat>
  <Paragraphs>12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Duman</vt:lpstr>
      <vt:lpstr>OYUN VE KÜLTÜR</vt:lpstr>
      <vt:lpstr>PowerPoint Sunusu</vt:lpstr>
      <vt:lpstr>PowerPoint Sunusu</vt:lpstr>
      <vt:lpstr>PowerPoint Sunusu</vt:lpstr>
      <vt:lpstr>PowerPoint Sunusu</vt:lpstr>
      <vt:lpstr>“Oyun kültürden daha eskidir.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VE KÜLTÜR</dc:title>
  <dc:creator>Pc</dc:creator>
  <cp:lastModifiedBy>Pc</cp:lastModifiedBy>
  <cp:revision>1</cp:revision>
  <dcterms:created xsi:type="dcterms:W3CDTF">2021-03-09T07:09:03Z</dcterms:created>
  <dcterms:modified xsi:type="dcterms:W3CDTF">2021-03-09T07:10:45Z</dcterms:modified>
</cp:coreProperties>
</file>