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1" r:id="rId2"/>
    <p:sldId id="272" r:id="rId3"/>
    <p:sldId id="273" r:id="rId4"/>
    <p:sldId id="274"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51" autoAdjust="0"/>
    <p:restoredTop sz="94660"/>
  </p:normalViewPr>
  <p:slideViewPr>
    <p:cSldViewPr>
      <p:cViewPr varScale="1">
        <p:scale>
          <a:sx n="87" d="100"/>
          <a:sy n="87" d="100"/>
        </p:scale>
        <p:origin x="111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0435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4995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8178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976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4920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6040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519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306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10007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8549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7757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28.11.2017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8445868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tr-TR" b="1" dirty="0" smtClean="0"/>
              <a:t>Avrupa Konseyi’nin Yerel Yönetimleri İlgilendiren Diğer Sözleşmeleri</a:t>
            </a:r>
            <a:br>
              <a:rPr lang="tr-TR" b="1" dirty="0" smtClean="0"/>
            </a:br>
            <a:r>
              <a:rPr lang="tr-TR" b="1" dirty="0"/>
              <a:t>(</a:t>
            </a:r>
            <a:r>
              <a:rPr lang="tr-TR" b="1" dirty="0" smtClean="0"/>
              <a:t>XI. </a:t>
            </a:r>
            <a:r>
              <a:rPr lang="tr-TR" b="1" dirty="0"/>
              <a:t>Hafta)</a:t>
            </a:r>
          </a:p>
        </p:txBody>
      </p:sp>
      <p:sp>
        <p:nvSpPr>
          <p:cNvPr id="3" name="Content Placeholder 2"/>
          <p:cNvSpPr>
            <a:spLocks noGrp="1"/>
          </p:cNvSpPr>
          <p:nvPr>
            <p:ph idx="1"/>
          </p:nvPr>
        </p:nvSpPr>
        <p:spPr/>
        <p:txBody>
          <a:bodyPr/>
          <a:lstStyle/>
          <a:p>
            <a:pPr marL="0" indent="0">
              <a:buNone/>
            </a:pPr>
            <a:r>
              <a:rPr lang="tr-TR" dirty="0"/>
              <a:t>Avrupa Konseyi’nin yerel ve bölgesel birimleri doğrudan etkileyecek başka tüzel düzenlemeleri de vardır.</a:t>
            </a:r>
          </a:p>
          <a:p>
            <a:r>
              <a:rPr lang="tr-TR" dirty="0" smtClean="0"/>
              <a:t>Avrupa </a:t>
            </a:r>
            <a:r>
              <a:rPr lang="tr-TR" dirty="0"/>
              <a:t>Yerel Topluluklar veya Yönetimler Arasında Sınırötesi İşbirliği Çerçeve </a:t>
            </a:r>
            <a:r>
              <a:rPr lang="tr-TR" dirty="0" smtClean="0"/>
              <a:t>Sözleşmesi</a:t>
            </a:r>
          </a:p>
          <a:p>
            <a:r>
              <a:rPr lang="tr-TR" dirty="0"/>
              <a:t>Avrupa Ulusal Azınlıkların Korunması </a:t>
            </a:r>
            <a:r>
              <a:rPr lang="tr-TR" dirty="0" smtClean="0"/>
              <a:t>Çerçeve Sözleşmesi</a:t>
            </a:r>
          </a:p>
          <a:p>
            <a:r>
              <a:rPr lang="tr-TR" dirty="0"/>
              <a:t>Avrupa Bölge ve Azınlık Dilleri Şartı</a:t>
            </a:r>
          </a:p>
          <a:p>
            <a:r>
              <a:rPr lang="tr-TR" dirty="0"/>
              <a:t>Yabancıların Yerel Düzeyde Kamusal Yaşama Katılmasına İlişkin Sözleşme</a:t>
            </a:r>
          </a:p>
          <a:p>
            <a:r>
              <a:rPr lang="tr-TR" dirty="0"/>
              <a:t>Avrupa Kentsel Şartı</a:t>
            </a:r>
          </a:p>
          <a:p>
            <a:r>
              <a:rPr lang="tr-TR" dirty="0"/>
              <a:t>Avrupa Peyzaj </a:t>
            </a:r>
            <a:r>
              <a:rPr lang="tr-TR" dirty="0" smtClean="0"/>
              <a:t>Sözleşmesi</a:t>
            </a:r>
          </a:p>
          <a:p>
            <a:r>
              <a:rPr lang="tr-TR" dirty="0"/>
              <a:t>Gençlerin Yerel ve Bölgesel Yaşama Katılımına İlişkin Avrupa Şartı</a:t>
            </a:r>
          </a:p>
          <a:p>
            <a:endParaRPr lang="tr-TR" dirty="0"/>
          </a:p>
          <a:p>
            <a:endParaRPr lang="tr-TR" dirty="0" smtClean="0"/>
          </a:p>
          <a:p>
            <a:endParaRPr lang="tr-TR" dirty="0"/>
          </a:p>
        </p:txBody>
      </p:sp>
    </p:spTree>
    <p:extLst>
      <p:ext uri="{BB962C8B-B14F-4D97-AF65-F5344CB8AC3E}">
        <p14:creationId xmlns:p14="http://schemas.microsoft.com/office/powerpoint/2010/main" val="2846236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b="1" dirty="0" smtClean="0"/>
              <a:t>Dünya Yerel Yönetimler Özerklik Şartı</a:t>
            </a:r>
            <a:br>
              <a:rPr lang="tr-TR" b="1" dirty="0" smtClean="0"/>
            </a:br>
            <a:r>
              <a:rPr lang="tr-TR" b="1" dirty="0"/>
              <a:t>(</a:t>
            </a:r>
            <a:r>
              <a:rPr lang="tr-TR" b="1" dirty="0" smtClean="0"/>
              <a:t>XI. </a:t>
            </a:r>
            <a:r>
              <a:rPr lang="tr-TR" b="1" dirty="0"/>
              <a:t>Hafta)</a:t>
            </a:r>
          </a:p>
        </p:txBody>
      </p:sp>
      <p:sp>
        <p:nvSpPr>
          <p:cNvPr id="3" name="Content Placeholder 2"/>
          <p:cNvSpPr>
            <a:spLocks noGrp="1"/>
          </p:cNvSpPr>
          <p:nvPr>
            <p:ph idx="1"/>
          </p:nvPr>
        </p:nvSpPr>
        <p:spPr/>
        <p:txBody>
          <a:bodyPr/>
          <a:lstStyle/>
          <a:p>
            <a:pPr marL="0" indent="0">
              <a:buNone/>
            </a:pPr>
            <a:r>
              <a:rPr lang="tr-TR" dirty="0" smtClean="0"/>
              <a:t>Avrupa Konseyi gibi, Birleşmiş Milletler de yerel yönetimlerin özerklikleri ile ilgili çalışmalar yapmaktadır. BM İnsan Yerleşmeleri Merkezi 1998 yılında, Avrupa Yerel Yönetimler Özerklik Şartı’na koşut bir belge hazırlamıştır. Ancak, bu belge üzerinde bugüne kadar uzlaşma sağlanamamış ve resmi nitelik taşıyan bir uluslararası sözleşme haline gelememiştir. </a:t>
            </a:r>
          </a:p>
          <a:p>
            <a:pPr marL="0" indent="0">
              <a:buNone/>
            </a:pPr>
            <a:r>
              <a:rPr lang="tr-TR" dirty="0" smtClean="0"/>
              <a:t>İçeriğine bakıldığında Dünya Yerel Yönetimler Özerklik Şartı’nın da, AYYÖŞ’ndaki ilkelere benzer ilkeler içerdiği görülmektedir.</a:t>
            </a:r>
            <a:endParaRPr lang="tr-TR" dirty="0"/>
          </a:p>
        </p:txBody>
      </p:sp>
    </p:spTree>
    <p:extLst>
      <p:ext uri="{BB962C8B-B14F-4D97-AF65-F5344CB8AC3E}">
        <p14:creationId xmlns:p14="http://schemas.microsoft.com/office/powerpoint/2010/main" val="3704764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b="1" dirty="0" smtClean="0"/>
              <a:t>Avrupa Birliği’nin Yerel Yönetim Politikası</a:t>
            </a:r>
            <a:br>
              <a:rPr lang="tr-TR" b="1" dirty="0" smtClean="0"/>
            </a:br>
            <a:r>
              <a:rPr lang="tr-TR" b="1" dirty="0"/>
              <a:t>(XI. Hafta)</a:t>
            </a:r>
            <a:endParaRPr lang="tr-TR" b="1" dirty="0"/>
          </a:p>
        </p:txBody>
      </p:sp>
      <p:sp>
        <p:nvSpPr>
          <p:cNvPr id="3" name="Content Placeholder 2"/>
          <p:cNvSpPr>
            <a:spLocks noGrp="1"/>
          </p:cNvSpPr>
          <p:nvPr>
            <p:ph idx="1"/>
          </p:nvPr>
        </p:nvSpPr>
        <p:spPr/>
        <p:txBody>
          <a:bodyPr/>
          <a:lstStyle/>
          <a:p>
            <a:pPr marL="0" indent="0">
              <a:buNone/>
            </a:pPr>
            <a:r>
              <a:rPr lang="tr-TR" dirty="0" smtClean="0"/>
              <a:t>Avrupa Birliği’nin yerel yönetim politikası Avrupa Konseyi’nin yerel yönetim politikasıyla içiçe geçmiştir.</a:t>
            </a:r>
          </a:p>
          <a:p>
            <a:pPr marL="0" indent="0">
              <a:buNone/>
            </a:pPr>
            <a:r>
              <a:rPr lang="tr-TR" dirty="0" smtClean="0"/>
              <a:t>Bu nedenle, yerel özerklik, yerel demokrasi ve yerel yönetimlerin güçlendirilmesi, Birliğin yerel yönetim politikalarının temelini oluşturmaktadır.</a:t>
            </a:r>
            <a:endParaRPr lang="tr-TR" dirty="0"/>
          </a:p>
        </p:txBody>
      </p:sp>
    </p:spTree>
    <p:extLst>
      <p:ext uri="{BB962C8B-B14F-4D97-AF65-F5344CB8AC3E}">
        <p14:creationId xmlns:p14="http://schemas.microsoft.com/office/powerpoint/2010/main" val="3313651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tr-TR" b="1" dirty="0" smtClean="0"/>
              <a:t>Türkiye’nin AB’ye Üyelik Sürecinde Yerel Yönetim Politikaları</a:t>
            </a:r>
            <a:br>
              <a:rPr lang="tr-TR" b="1" dirty="0" smtClean="0"/>
            </a:br>
            <a:r>
              <a:rPr lang="tr-TR" b="1" dirty="0"/>
              <a:t>(XI. Hafta)</a:t>
            </a:r>
          </a:p>
        </p:txBody>
      </p:sp>
      <p:sp>
        <p:nvSpPr>
          <p:cNvPr id="3" name="Content Placeholder 2"/>
          <p:cNvSpPr>
            <a:spLocks noGrp="1"/>
          </p:cNvSpPr>
          <p:nvPr>
            <p:ph idx="1"/>
          </p:nvPr>
        </p:nvSpPr>
        <p:spPr/>
        <p:txBody>
          <a:bodyPr/>
          <a:lstStyle/>
          <a:p>
            <a:pPr marL="0" indent="0">
              <a:buNone/>
            </a:pPr>
            <a:r>
              <a:rPr lang="tr-TR" dirty="0" smtClean="0"/>
              <a:t>Türkiye’nin 2000’li yıllarda yaptığı yerel yönetim reformlarını ve yerelleşme çabalarını büyük ölçüde Avrupa Birliği’ne üyelik sürecinin biçimlendirdiğini söyleyebiliriz.</a:t>
            </a:r>
          </a:p>
          <a:p>
            <a:pPr marL="0" indent="0">
              <a:buNone/>
            </a:pPr>
            <a:r>
              <a:rPr lang="tr-TR" dirty="0" smtClean="0"/>
              <a:t>Bu çerçevede:</a:t>
            </a:r>
          </a:p>
          <a:p>
            <a:pPr marL="457200" indent="-457200">
              <a:buAutoNum type="arabicPeriod"/>
            </a:pPr>
            <a:r>
              <a:rPr lang="tr-TR" dirty="0" smtClean="0"/>
              <a:t>İlerleme Raporları</a:t>
            </a:r>
          </a:p>
          <a:p>
            <a:pPr marL="457200" indent="-457200">
              <a:buAutoNum type="arabicPeriod"/>
            </a:pPr>
            <a:r>
              <a:rPr lang="tr-TR" dirty="0" smtClean="0"/>
              <a:t>Katılım Ortaklığı Belgesi</a:t>
            </a:r>
          </a:p>
          <a:p>
            <a:pPr marL="457200" indent="-457200">
              <a:buAutoNum type="arabicPeriod"/>
            </a:pPr>
            <a:r>
              <a:rPr lang="tr-TR" dirty="0" smtClean="0"/>
              <a:t>Ulusal programlar</a:t>
            </a:r>
          </a:p>
          <a:p>
            <a:pPr marL="0" indent="0">
              <a:buNone/>
            </a:pPr>
            <a:r>
              <a:rPr lang="tr-TR" dirty="0" smtClean="0"/>
              <a:t>temel belirleyici belgelerdir.</a:t>
            </a:r>
            <a:endParaRPr lang="tr-TR" dirty="0"/>
          </a:p>
        </p:txBody>
      </p:sp>
    </p:spTree>
    <p:extLst>
      <p:ext uri="{BB962C8B-B14F-4D97-AF65-F5344CB8AC3E}">
        <p14:creationId xmlns:p14="http://schemas.microsoft.com/office/powerpoint/2010/main" val="1452707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371</TotalTime>
  <Words>216</Words>
  <Application>Microsoft Office PowerPoint</Application>
  <PresentationFormat>Ekran Gösterisi (4:3)</PresentationFormat>
  <Paragraphs>23</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Theme</vt:lpstr>
      <vt:lpstr>Avrupa Konseyi’nin Yerel Yönetimleri İlgilendiren Diğer Sözleşmeleri (XI. Hafta)</vt:lpstr>
      <vt:lpstr>Dünya Yerel Yönetimler Özerklik Şartı (XI. Hafta)</vt:lpstr>
      <vt:lpstr>Avrupa Birliği’nin Yerel Yönetim Politikası (XI. Hafta)</vt:lpstr>
      <vt:lpstr>Türkiye’nin AB’ye Üyelik Sürecinde Yerel Yönetim Politikaları (XI. Hafta)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 </dc:title>
  <dc:creator>AYSEGUL MENGI</dc:creator>
  <cp:lastModifiedBy>CAN GIRAY OZGUL</cp:lastModifiedBy>
  <cp:revision>85</cp:revision>
  <dcterms:created xsi:type="dcterms:W3CDTF">2017-11-06T08:31:13Z</dcterms:created>
  <dcterms:modified xsi:type="dcterms:W3CDTF">2017-11-28T08:19:30Z</dcterms:modified>
</cp:coreProperties>
</file>