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376" r:id="rId3"/>
    <p:sldId id="389" r:id="rId4"/>
    <p:sldId id="422" r:id="rId5"/>
    <p:sldId id="420" r:id="rId6"/>
    <p:sldId id="378" r:id="rId7"/>
    <p:sldId id="262" r:id="rId8"/>
    <p:sldId id="414" r:id="rId9"/>
    <p:sldId id="391" r:id="rId10"/>
    <p:sldId id="412" r:id="rId11"/>
    <p:sldId id="413" r:id="rId12"/>
    <p:sldId id="299" r:id="rId13"/>
    <p:sldId id="423" r:id="rId14"/>
    <p:sldId id="416" r:id="rId1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60521-8DDA-4304-A8B2-ED6D702B59E5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B0BA2-AC95-4FE5-B287-CE6EA3A757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661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tr-TR" altLang="en-US" noProof="0" smtClean="0"/>
              <a:t>Asıl başlık stili için tıklatın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tr-TR" altLang="en-US" noProof="0" smtClean="0"/>
              <a:t>Asıl alt başlık stilini düzenlemek için tıklatın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A96F0-A449-4EA7-A611-B221B4BBF1F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546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D16A3-9EB7-408E-8496-378EC3C9FBF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953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E8A0-79D4-422A-BF2E-B92C1422441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1471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Çevrimiçi Resim Yer Tutucusu 3"/>
          <p:cNvSpPr>
            <a:spLocks noGrp="1"/>
          </p:cNvSpPr>
          <p:nvPr>
            <p:ph type="clipArt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63F6F-87FC-4F62-88D5-D91E06A6B1A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2901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Başlık ve Metin Üzerind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84B9A-96E8-45A2-8B87-F78F1AC4A72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72451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AB35C-E1C3-481C-91BA-9EFAFCF8C39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38527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1A131-B0AE-4443-BC9B-89A7914ABF9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6765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69C07-9AF3-41B9-A59D-CDE753968B6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5431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9B2B1-E71D-4982-A8C8-743FA786300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6053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646CF-A25C-42A1-9E7A-592A941430C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4396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93748-F206-4FB5-A432-277B024671B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9109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D77C6-72C2-4E46-93AE-47C0443581D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9386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EF7F3-4EDE-4F38-959B-E0546558981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492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6710C-F76D-47A6-A6C6-622E1B754F0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91811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5B041-098A-497F-BF72-12FE625DC85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0604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A9C84E3B-E253-46B1-A93D-5A2193643F3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5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5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5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5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5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852738"/>
            <a:ext cx="7848600" cy="3455987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tr-TR" altLang="tr-TR" sz="4400" b="1" dirty="0">
                <a:solidFill>
                  <a:schemeClr val="tx2"/>
                </a:solidFill>
              </a:rPr>
              <a:t>Hareketli bölümlü protez </a:t>
            </a:r>
            <a:r>
              <a:rPr lang="tr-TR" altLang="tr-TR" sz="4400" b="1" dirty="0" smtClean="0">
                <a:solidFill>
                  <a:schemeClr val="tx2"/>
                </a:solidFill>
              </a:rPr>
              <a:t>planlaması</a:t>
            </a:r>
            <a:endParaRPr lang="tr-TR" altLang="tr-TR" sz="4400" b="1" dirty="0" smtClean="0">
              <a:solidFill>
                <a:schemeClr val="tx2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tr-TR" altLang="tr-TR" sz="2800" b="1" dirty="0" smtClean="0">
                <a:solidFill>
                  <a:schemeClr val="tx2"/>
                </a:solidFill>
              </a:rPr>
              <a:t>                           </a:t>
            </a:r>
            <a:endParaRPr lang="tr-TR" altLang="tr-TR" sz="2800" b="1" dirty="0" smtClean="0">
              <a:solidFill>
                <a:schemeClr val="tx2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tr-TR" altLang="tr-TR" sz="2800" b="1" dirty="0" smtClean="0">
                <a:solidFill>
                  <a:schemeClr val="tx2"/>
                </a:solidFill>
              </a:rPr>
              <a:t>PROF.DR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. FUNDA AKALTAN</a:t>
            </a:r>
            <a:endParaRPr lang="tr-TR" altLang="tr-TR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Sınıf </a:t>
            </a:r>
            <a:r>
              <a:rPr lang="tr-TR" sz="2800" b="1" dirty="0" smtClean="0"/>
              <a:t>III</a:t>
            </a:r>
            <a:endParaRPr lang="tr-TR" sz="2800" b="1" dirty="0"/>
          </a:p>
          <a:p>
            <a:r>
              <a:rPr lang="tr-TR" sz="1800" dirty="0" err="1" smtClean="0"/>
              <a:t>Üçgensel</a:t>
            </a:r>
            <a:r>
              <a:rPr lang="tr-TR" sz="1800" dirty="0" smtClean="0"/>
              <a:t> veya </a:t>
            </a:r>
            <a:r>
              <a:rPr lang="tr-TR" sz="1800" dirty="0" err="1" smtClean="0"/>
              <a:t>dörtgensel</a:t>
            </a:r>
            <a:r>
              <a:rPr lang="tr-TR" sz="1800" dirty="0" smtClean="0"/>
              <a:t> (</a:t>
            </a:r>
            <a:r>
              <a:rPr lang="tr-TR" sz="1800" dirty="0" err="1" smtClean="0"/>
              <a:t>posterior</a:t>
            </a:r>
            <a:r>
              <a:rPr lang="tr-TR" sz="1800" dirty="0" smtClean="0"/>
              <a:t> modifikasyonda) destek yerleşimi</a:t>
            </a:r>
          </a:p>
          <a:p>
            <a:r>
              <a:rPr lang="tr-TR" sz="1800" dirty="0" smtClean="0"/>
              <a:t>Tırnaklar dişsiz boşluğa komşu yüzeyde</a:t>
            </a:r>
            <a:endParaRPr lang="tr-TR" sz="1800" dirty="0"/>
          </a:p>
          <a:p>
            <a:r>
              <a:rPr lang="tr-TR" sz="1800" dirty="0" err="1" smtClean="0"/>
              <a:t>Üçgensel</a:t>
            </a:r>
            <a:r>
              <a:rPr lang="tr-TR" sz="1800" dirty="0" smtClean="0"/>
              <a:t> veya </a:t>
            </a:r>
            <a:r>
              <a:rPr lang="tr-TR" sz="1800" dirty="0" err="1" smtClean="0"/>
              <a:t>dörtgensel</a:t>
            </a:r>
            <a:r>
              <a:rPr lang="tr-TR" sz="1800" dirty="0" smtClean="0"/>
              <a:t> kroşe planı</a:t>
            </a:r>
            <a:endParaRPr lang="tr-TR" sz="1800" dirty="0"/>
          </a:p>
          <a:p>
            <a:r>
              <a:rPr lang="tr-TR" sz="1800" b="1" dirty="0" smtClean="0"/>
              <a:t>İT ihtiyacı yok</a:t>
            </a:r>
            <a:endParaRPr lang="tr-TR" sz="1800" b="1" dirty="0"/>
          </a:p>
          <a:p>
            <a:r>
              <a:rPr lang="tr-TR" sz="1800" dirty="0" smtClean="0"/>
              <a:t>Uzun ve çok sayıda rehber düzlemle tutuculuğa katkı ve estetik alanda kroşeleri elimine etme</a:t>
            </a:r>
            <a:endParaRPr lang="tr-TR" sz="1800" dirty="0"/>
          </a:p>
          <a:p>
            <a:r>
              <a:rPr lang="tr-TR" sz="1800" dirty="0"/>
              <a:t>Doku desteği </a:t>
            </a:r>
            <a:r>
              <a:rPr lang="tr-TR" sz="1800" dirty="0" smtClean="0"/>
              <a:t>ihtiyacı ve fonksiyonel ölçü gereği yok</a:t>
            </a:r>
            <a:endParaRPr lang="tr-TR" sz="1800" dirty="0"/>
          </a:p>
          <a:p>
            <a:r>
              <a:rPr lang="tr-TR" sz="1800" dirty="0" err="1"/>
              <a:t>Rijit</a:t>
            </a:r>
            <a:r>
              <a:rPr lang="tr-TR" sz="1800" dirty="0"/>
              <a:t> ana bağlayıcı</a:t>
            </a:r>
          </a:p>
          <a:p>
            <a:r>
              <a:rPr lang="tr-TR" sz="1800" dirty="0" smtClean="0"/>
              <a:t>Bireyin mevcut </a:t>
            </a:r>
            <a:r>
              <a:rPr lang="tr-TR" sz="1800" dirty="0" err="1" smtClean="0"/>
              <a:t>oklüzyonu</a:t>
            </a:r>
            <a:r>
              <a:rPr lang="tr-TR" sz="1800" dirty="0" smtClean="0"/>
              <a:t> (</a:t>
            </a:r>
            <a:r>
              <a:rPr lang="tr-TR" sz="1800" dirty="0" err="1" smtClean="0"/>
              <a:t>kanin</a:t>
            </a:r>
            <a:r>
              <a:rPr lang="tr-TR" sz="1800" dirty="0" smtClean="0"/>
              <a:t> koruyuculu veya grup fonksiyonu)</a:t>
            </a:r>
            <a:endParaRPr lang="tr-TR" sz="18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32656"/>
            <a:ext cx="2592288" cy="195826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354" y="330382"/>
            <a:ext cx="2736299" cy="1976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6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1691" y="198884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 smtClean="0"/>
              <a:t>Sınıf IV</a:t>
            </a:r>
          </a:p>
          <a:p>
            <a:r>
              <a:rPr lang="tr-TR" sz="1800" dirty="0" smtClean="0"/>
              <a:t>Dişsiz boşluğa komşu iki terminal destek ve arkın en gerisinde </a:t>
            </a:r>
            <a:r>
              <a:rPr lang="tr-TR" sz="1800" dirty="0" err="1" smtClean="0"/>
              <a:t>bilateral</a:t>
            </a:r>
            <a:r>
              <a:rPr lang="tr-TR" sz="1800" dirty="0" smtClean="0"/>
              <a:t> ilave </a:t>
            </a:r>
            <a:r>
              <a:rPr lang="tr-TR" sz="1800" dirty="0"/>
              <a:t>diş </a:t>
            </a:r>
            <a:r>
              <a:rPr lang="tr-TR" sz="1800" dirty="0" smtClean="0"/>
              <a:t>destekleri</a:t>
            </a:r>
            <a:endParaRPr lang="tr-TR" sz="1800" dirty="0"/>
          </a:p>
          <a:p>
            <a:r>
              <a:rPr lang="tr-TR" sz="1800" dirty="0" err="1" smtClean="0"/>
              <a:t>Anterior</a:t>
            </a:r>
            <a:r>
              <a:rPr lang="tr-TR" sz="1800" dirty="0" smtClean="0"/>
              <a:t> terminal desteklerde MO tırnaklar, </a:t>
            </a:r>
            <a:r>
              <a:rPr lang="tr-TR" sz="1800" dirty="0" err="1" smtClean="0"/>
              <a:t>posterior</a:t>
            </a:r>
            <a:r>
              <a:rPr lang="tr-TR" sz="1800" dirty="0" smtClean="0"/>
              <a:t> desteklerde </a:t>
            </a:r>
            <a:r>
              <a:rPr lang="tr-TR" sz="1800" dirty="0" err="1" smtClean="0"/>
              <a:t>embrazür</a:t>
            </a:r>
            <a:r>
              <a:rPr lang="tr-TR" sz="1800" dirty="0" smtClean="0"/>
              <a:t> tırnaklar</a:t>
            </a:r>
          </a:p>
          <a:p>
            <a:r>
              <a:rPr lang="tr-TR" sz="1800" dirty="0" err="1" smtClean="0"/>
              <a:t>Diametrik</a:t>
            </a:r>
            <a:r>
              <a:rPr lang="tr-TR" sz="1800" dirty="0" smtClean="0"/>
              <a:t> veya </a:t>
            </a:r>
            <a:r>
              <a:rPr lang="tr-TR" sz="1800" dirty="0" err="1" smtClean="0"/>
              <a:t>diagonal</a:t>
            </a:r>
            <a:r>
              <a:rPr lang="tr-TR" sz="1800" dirty="0" smtClean="0"/>
              <a:t> </a:t>
            </a:r>
            <a:r>
              <a:rPr lang="tr-TR" sz="1800" dirty="0" err="1" smtClean="0"/>
              <a:t>fulkrum</a:t>
            </a:r>
            <a:r>
              <a:rPr lang="tr-TR" sz="1800" dirty="0" smtClean="0"/>
              <a:t> ekseni (</a:t>
            </a:r>
            <a:r>
              <a:rPr lang="tr-TR" sz="1800" dirty="0" err="1" smtClean="0"/>
              <a:t>anterior</a:t>
            </a:r>
            <a:r>
              <a:rPr lang="tr-TR" sz="1800" dirty="0" smtClean="0"/>
              <a:t> desteklerden geçer)</a:t>
            </a:r>
          </a:p>
          <a:p>
            <a:r>
              <a:rPr lang="tr-TR" sz="1800" dirty="0" err="1" smtClean="0"/>
              <a:t>Dörtgensel</a:t>
            </a:r>
            <a:r>
              <a:rPr lang="tr-TR" sz="1800" dirty="0" smtClean="0"/>
              <a:t> kroşe planı veya sadece </a:t>
            </a:r>
            <a:r>
              <a:rPr lang="tr-TR" sz="1800" dirty="0" err="1" smtClean="0"/>
              <a:t>posterior</a:t>
            </a:r>
            <a:r>
              <a:rPr lang="tr-TR" sz="1800" dirty="0" smtClean="0"/>
              <a:t> dişlerde </a:t>
            </a:r>
            <a:r>
              <a:rPr lang="tr-TR" sz="1800" dirty="0" err="1" smtClean="0"/>
              <a:t>embrazür</a:t>
            </a:r>
            <a:r>
              <a:rPr lang="tr-TR" sz="1800" dirty="0" smtClean="0"/>
              <a:t> kroşeler </a:t>
            </a:r>
          </a:p>
          <a:p>
            <a:r>
              <a:rPr lang="tr-TR" sz="1800" dirty="0" err="1" smtClean="0"/>
              <a:t>Bilateral</a:t>
            </a:r>
            <a:r>
              <a:rPr lang="tr-TR" sz="1800" dirty="0" smtClean="0"/>
              <a:t> kısa </a:t>
            </a:r>
            <a:r>
              <a:rPr lang="tr-TR" sz="1800" dirty="0"/>
              <a:t>rehber </a:t>
            </a:r>
            <a:r>
              <a:rPr lang="tr-TR" sz="1800" dirty="0" smtClean="0"/>
              <a:t>düzlemlerle, </a:t>
            </a:r>
            <a:r>
              <a:rPr lang="tr-TR" sz="1800" dirty="0" err="1" smtClean="0"/>
              <a:t>anterior</a:t>
            </a:r>
            <a:r>
              <a:rPr lang="tr-TR" sz="1800" dirty="0" smtClean="0"/>
              <a:t> kroşeleri elimine etme</a:t>
            </a:r>
            <a:endParaRPr lang="tr-TR" sz="1800" dirty="0"/>
          </a:p>
          <a:p>
            <a:r>
              <a:rPr lang="tr-TR" sz="1800" dirty="0" smtClean="0"/>
              <a:t>İT </a:t>
            </a:r>
            <a:r>
              <a:rPr lang="tr-TR" sz="1800" dirty="0" err="1" smtClean="0"/>
              <a:t>lar</a:t>
            </a:r>
            <a:r>
              <a:rPr lang="tr-TR" sz="1800" dirty="0" smtClean="0"/>
              <a:t> </a:t>
            </a:r>
            <a:r>
              <a:rPr lang="tr-TR" sz="1800" dirty="0" err="1" smtClean="0"/>
              <a:t>bilateral</a:t>
            </a:r>
            <a:r>
              <a:rPr lang="tr-TR" sz="1800" dirty="0" smtClean="0"/>
              <a:t> </a:t>
            </a:r>
            <a:r>
              <a:rPr lang="tr-TR" sz="1800" dirty="0" err="1" smtClean="0"/>
              <a:t>posteriorda</a:t>
            </a:r>
            <a:r>
              <a:rPr lang="tr-TR" sz="1800" dirty="0" smtClean="0"/>
              <a:t> </a:t>
            </a:r>
            <a:r>
              <a:rPr lang="tr-TR" sz="1800" b="1" dirty="0"/>
              <a:t>: </a:t>
            </a:r>
            <a:r>
              <a:rPr lang="tr-TR" sz="1800" b="1" dirty="0" err="1"/>
              <a:t>Distal</a:t>
            </a:r>
            <a:r>
              <a:rPr lang="tr-TR" sz="1800" b="1" dirty="0"/>
              <a:t> ark stabilizasyonu</a:t>
            </a:r>
          </a:p>
          <a:p>
            <a:r>
              <a:rPr lang="tr-TR" sz="1800" dirty="0" smtClean="0"/>
              <a:t>Doku </a:t>
            </a:r>
            <a:r>
              <a:rPr lang="tr-TR" sz="1800" dirty="0"/>
              <a:t>desteği için maksimum geniş </a:t>
            </a:r>
            <a:r>
              <a:rPr lang="tr-TR" sz="1800" dirty="0" smtClean="0"/>
              <a:t>kaide </a:t>
            </a:r>
            <a:r>
              <a:rPr lang="tr-TR" sz="1800" dirty="0"/>
              <a:t>ve fonksiyonel ölçü </a:t>
            </a:r>
            <a:r>
              <a:rPr lang="tr-TR" sz="1800" dirty="0" smtClean="0"/>
              <a:t>gereği (özellikle uzun dişsiz boşluklarda)</a:t>
            </a:r>
            <a:endParaRPr lang="tr-TR" sz="1800" dirty="0"/>
          </a:p>
          <a:p>
            <a:r>
              <a:rPr lang="tr-TR" sz="1800" dirty="0" err="1"/>
              <a:t>Rijit</a:t>
            </a:r>
            <a:r>
              <a:rPr lang="tr-TR" sz="1800" dirty="0"/>
              <a:t> ana bağlayıcı</a:t>
            </a:r>
          </a:p>
          <a:p>
            <a:r>
              <a:rPr lang="tr-TR" sz="1800" dirty="0" smtClean="0"/>
              <a:t>Karşıt </a:t>
            </a:r>
            <a:r>
              <a:rPr lang="tr-TR" sz="1800" dirty="0" err="1" smtClean="0"/>
              <a:t>anterior</a:t>
            </a:r>
            <a:r>
              <a:rPr lang="tr-TR" sz="1800" dirty="0" smtClean="0"/>
              <a:t> dişlerle pasif temas ve </a:t>
            </a:r>
            <a:r>
              <a:rPr lang="tr-TR" sz="1800" dirty="0" err="1" smtClean="0"/>
              <a:t>ekzentrik</a:t>
            </a:r>
            <a:r>
              <a:rPr lang="tr-TR" sz="1800" dirty="0" smtClean="0"/>
              <a:t> hareketlerde temas yok</a:t>
            </a:r>
          </a:p>
          <a:p>
            <a:r>
              <a:rPr lang="tr-TR" sz="1800" dirty="0" err="1" smtClean="0"/>
              <a:t>Vertikal</a:t>
            </a:r>
            <a:r>
              <a:rPr lang="tr-TR" sz="1800" dirty="0" smtClean="0"/>
              <a:t> ve </a:t>
            </a:r>
            <a:r>
              <a:rPr lang="tr-TR" sz="1800" dirty="0" err="1" smtClean="0"/>
              <a:t>horizontal</a:t>
            </a:r>
            <a:r>
              <a:rPr lang="tr-TR" sz="1800" dirty="0" smtClean="0"/>
              <a:t> </a:t>
            </a:r>
            <a:r>
              <a:rPr lang="tr-TR" sz="1800" dirty="0" err="1" smtClean="0"/>
              <a:t>rezorpsiyon</a:t>
            </a:r>
            <a:r>
              <a:rPr lang="tr-TR" sz="1800" dirty="0" smtClean="0"/>
              <a:t> olmadığında, </a:t>
            </a:r>
            <a:r>
              <a:rPr lang="tr-TR" sz="1800" dirty="0" err="1" smtClean="0"/>
              <a:t>ajusteli</a:t>
            </a:r>
            <a:r>
              <a:rPr lang="tr-TR" sz="1800" dirty="0" smtClean="0"/>
              <a:t> diş dizimi</a:t>
            </a:r>
            <a:endParaRPr lang="tr-TR" sz="1800" dirty="0"/>
          </a:p>
          <a:p>
            <a:pPr marL="0" indent="0">
              <a:buNone/>
            </a:pPr>
            <a:endParaRPr lang="tr-TR" sz="1800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188640"/>
            <a:ext cx="2952328" cy="2112594"/>
          </a:xfrm>
          <a:prstGeom prst="rect">
            <a:avLst/>
          </a:prstGeom>
        </p:spPr>
      </p:pic>
      <p:cxnSp>
        <p:nvCxnSpPr>
          <p:cNvPr id="6" name="Düz Bağlayıcı 5"/>
          <p:cNvCxnSpPr/>
          <p:nvPr/>
        </p:nvCxnSpPr>
        <p:spPr>
          <a:xfrm>
            <a:off x="2195736" y="908720"/>
            <a:ext cx="252811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5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129540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Hareketli Bölümlü Protezlerde Planlama Düzeni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557338"/>
            <a:ext cx="7077075" cy="4076700"/>
          </a:xfrm>
        </p:spPr>
        <p:txBody>
          <a:bodyPr/>
          <a:lstStyle/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endParaRPr lang="tr-TR" altLang="tr-TR" sz="2400" dirty="0" smtClean="0">
              <a:solidFill>
                <a:schemeClr val="tx2"/>
              </a:solidFill>
            </a:endParaRP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Dişsiz boşlukların değerlendirilmesi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Vakanın sınıflandırılması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400" dirty="0">
                <a:solidFill>
                  <a:schemeClr val="tx2"/>
                </a:solidFill>
              </a:rPr>
              <a:t>Tırnak ve desteklerin (diş ve doku) belirlenmesi 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Direkt tutucuların belirlenmesi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İndirekt tutucuların belirlenmesi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Rehber düzlemlerin değerlendirilmesi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Ana bağlayıcının seçimi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Minör bağlayıcıların yerleştirilmesi</a:t>
            </a:r>
          </a:p>
          <a:p>
            <a:pPr marL="571500" indent="-571500" eaLnBrk="1" hangingPunct="1">
              <a:buFont typeface="Wingdings" panose="05000000000000000000" pitchFamily="2" charset="2"/>
              <a:buAutoNum type="arabicPeriod"/>
            </a:pPr>
            <a:r>
              <a:rPr lang="tr-TR" altLang="tr-TR" sz="2400" dirty="0" smtClean="0">
                <a:solidFill>
                  <a:schemeClr val="tx2"/>
                </a:solidFill>
              </a:rPr>
              <a:t>Protez kaidesi ve suni dişlerin belirlenmesi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/>
              <a:t>KAYNAKLAR</a:t>
            </a:r>
            <a:br>
              <a:rPr lang="tr-TR" sz="2800" b="1" dirty="0"/>
            </a:br>
            <a:endParaRPr lang="tr-TR" sz="2800" dirty="0" smtClean="0"/>
          </a:p>
          <a:p>
            <a:r>
              <a:rPr lang="tr-TR" sz="2800" dirty="0" err="1" smtClean="0"/>
              <a:t>Carr</a:t>
            </a:r>
            <a:r>
              <a:rPr lang="tr-TR" sz="2800" dirty="0" smtClean="0"/>
              <a:t> </a:t>
            </a:r>
            <a:r>
              <a:rPr lang="tr-TR" sz="2800" dirty="0"/>
              <a:t>A, </a:t>
            </a:r>
            <a:r>
              <a:rPr lang="tr-TR" sz="2800" dirty="0" err="1"/>
              <a:t>McGivney</a:t>
            </a:r>
            <a:r>
              <a:rPr lang="tr-TR" sz="2800" dirty="0"/>
              <a:t> GP, Brown DT. </a:t>
            </a:r>
            <a:r>
              <a:rPr lang="tr-TR" sz="2800" dirty="0" err="1"/>
              <a:t>McCracken’s</a:t>
            </a:r>
            <a:r>
              <a:rPr lang="tr-TR" sz="2800" dirty="0"/>
              <a:t> </a:t>
            </a:r>
            <a:r>
              <a:rPr lang="tr-TR" sz="2800" dirty="0" err="1"/>
              <a:t>Removable</a:t>
            </a:r>
            <a:r>
              <a:rPr lang="tr-TR" sz="2800" dirty="0"/>
              <a:t> </a:t>
            </a:r>
            <a:r>
              <a:rPr lang="tr-TR" sz="2800" dirty="0" err="1"/>
              <a:t>Partial</a:t>
            </a:r>
            <a:r>
              <a:rPr lang="tr-TR" sz="2800" dirty="0"/>
              <a:t> </a:t>
            </a:r>
            <a:r>
              <a:rPr lang="tr-TR" sz="2800" dirty="0" err="1"/>
              <a:t>Prosthodontics</a:t>
            </a:r>
            <a:r>
              <a:rPr lang="tr-TR" sz="2800" dirty="0"/>
              <a:t>, 33. </a:t>
            </a:r>
            <a:r>
              <a:rPr lang="tr-TR" sz="2800" dirty="0" err="1"/>
              <a:t>Edn</a:t>
            </a:r>
            <a:r>
              <a:rPr lang="tr-TR" sz="2800" dirty="0"/>
              <a:t>. </a:t>
            </a:r>
            <a:r>
              <a:rPr lang="tr-TR" sz="2800" dirty="0" err="1"/>
              <a:t>Elsevier</a:t>
            </a:r>
            <a:r>
              <a:rPr lang="tr-TR" sz="2800" dirty="0"/>
              <a:t> </a:t>
            </a:r>
            <a:r>
              <a:rPr lang="tr-TR" sz="2800" dirty="0" err="1"/>
              <a:t>Mosby</a:t>
            </a:r>
            <a:r>
              <a:rPr lang="tr-TR" sz="2800" dirty="0"/>
              <a:t>, St. Louis, </a:t>
            </a:r>
            <a:r>
              <a:rPr lang="tr-TR" sz="2800" dirty="0" err="1"/>
              <a:t>Missouri</a:t>
            </a:r>
            <a:r>
              <a:rPr lang="tr-TR" sz="2800" dirty="0"/>
              <a:t>, 2005.</a:t>
            </a:r>
          </a:p>
          <a:p>
            <a:r>
              <a:rPr lang="tr-TR" sz="2800" dirty="0" smtClean="0"/>
              <a:t>Can G, </a:t>
            </a:r>
            <a:r>
              <a:rPr lang="tr-TR" sz="2800" dirty="0" err="1" smtClean="0"/>
              <a:t>Akaltan</a:t>
            </a:r>
            <a:r>
              <a:rPr lang="tr-TR" sz="2800" dirty="0" smtClean="0"/>
              <a:t> F. Hareketli </a:t>
            </a:r>
            <a:r>
              <a:rPr lang="tr-TR" sz="2800" dirty="0"/>
              <a:t>Bölümlü Protezler </a:t>
            </a:r>
            <a:r>
              <a:rPr lang="tr-TR" sz="2800" dirty="0" smtClean="0"/>
              <a:t>Planlama. </a:t>
            </a:r>
            <a:r>
              <a:rPr lang="tr-TR" sz="2800" dirty="0" err="1" smtClean="0"/>
              <a:t>Yurtmim</a:t>
            </a:r>
            <a:r>
              <a:rPr lang="tr-TR" sz="2800" dirty="0" smtClean="0"/>
              <a:t> Yayınevi, 4. Baskı, 2018.</a:t>
            </a: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2293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TEŞEKKÜRLER</a:t>
            </a:r>
            <a:br>
              <a:rPr lang="tr-TR" dirty="0" smtClean="0"/>
            </a:br>
            <a:r>
              <a:rPr lang="tr-TR" dirty="0" smtClean="0"/>
              <a:t>başarılar…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akaltanfunda@gmail.com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80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b="1" dirty="0" smtClean="0"/>
              <a:t>DERSİN HEDEFİ: </a:t>
            </a:r>
            <a:r>
              <a:rPr lang="tr-TR" sz="2400" dirty="0" smtClean="0"/>
              <a:t>Fonksiyon görürken dokulara zarar vermeyen bir HBP yapmak üzere, protez bileşenlerinin tipine ve yerleşimine karar verebilmek.</a:t>
            </a:r>
          </a:p>
          <a:p>
            <a:pPr marL="0" indent="0">
              <a:buNone/>
            </a:pPr>
            <a:endParaRPr lang="tr-TR" sz="2400" b="1" dirty="0" smtClean="0"/>
          </a:p>
          <a:p>
            <a:pPr marL="0" indent="0">
              <a:buNone/>
            </a:pPr>
            <a:r>
              <a:rPr lang="tr-TR" sz="2400" b="1" dirty="0" smtClean="0"/>
              <a:t>DERSİN İÇERİĞİ:</a:t>
            </a:r>
          </a:p>
          <a:p>
            <a:r>
              <a:rPr lang="tr-TR" sz="2400" dirty="0" smtClean="0"/>
              <a:t>Planlamanın amacı</a:t>
            </a:r>
          </a:p>
          <a:p>
            <a:r>
              <a:rPr lang="tr-TR" sz="2400" dirty="0" smtClean="0"/>
              <a:t>Çiğneme kuvvetlerinin protez desteklerine etkisi</a:t>
            </a:r>
          </a:p>
          <a:p>
            <a:r>
              <a:rPr lang="tr-TR" sz="2400" dirty="0" smtClean="0"/>
              <a:t>Kennedy sınıflarına göre planlama düzeni ve prensipleri</a:t>
            </a:r>
          </a:p>
          <a:p>
            <a:r>
              <a:rPr lang="tr-TR" sz="2400" dirty="0" smtClean="0"/>
              <a:t>Örnek vakalar üzerinde uygulamalar</a:t>
            </a:r>
          </a:p>
          <a:p>
            <a:endParaRPr lang="tr-TR" sz="2400" b="1" dirty="0" smtClean="0"/>
          </a:p>
          <a:p>
            <a:endParaRPr lang="tr-TR" sz="20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dirty="0" smtClean="0"/>
              <a:t>  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7200" y="404664"/>
            <a:ext cx="6851104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tr-TR" altLang="tr-TR" sz="2800" b="1" dirty="0">
                <a:solidFill>
                  <a:schemeClr val="tx2"/>
                </a:solidFill>
              </a:rPr>
              <a:t>HAREKETLİ BÖLÜMLÜ PROTEZLERDE </a:t>
            </a:r>
          </a:p>
          <a:p>
            <a:pPr algn="ctr" eaLnBrk="1" hangingPunct="1">
              <a:lnSpc>
                <a:spcPct val="90000"/>
              </a:lnSpc>
            </a:pPr>
            <a:r>
              <a:rPr lang="tr-TR" altLang="tr-TR" sz="2800" b="1" dirty="0">
                <a:solidFill>
                  <a:schemeClr val="tx2"/>
                </a:solidFill>
              </a:rPr>
              <a:t>PLANLAMA</a:t>
            </a:r>
          </a:p>
        </p:txBody>
      </p:sp>
    </p:spTree>
    <p:extLst>
      <p:ext uri="{BB962C8B-B14F-4D97-AF65-F5344CB8AC3E}">
        <p14:creationId xmlns:p14="http://schemas.microsoft.com/office/powerpoint/2010/main" val="136651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tr-TR" altLang="tr-TR" sz="2800" dirty="0"/>
              <a:t/>
            </a:r>
            <a:br>
              <a:rPr lang="tr-TR" altLang="tr-TR" sz="2800" dirty="0"/>
            </a:br>
            <a:r>
              <a:rPr lang="tr-TR" altLang="tr-TR" sz="2800" dirty="0" smtClean="0"/>
              <a:t>PLANLAMAYI ANLAYABİLMEK İÇİN BİLİNMESİ GEREKENLER</a:t>
            </a:r>
            <a:r>
              <a:rPr lang="tr-TR" altLang="tr-TR" sz="2800" dirty="0"/>
              <a:t/>
            </a:r>
            <a:br>
              <a:rPr lang="tr-TR" alt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Hareketli bölümlü protez bileşenleri</a:t>
            </a:r>
          </a:p>
          <a:p>
            <a:r>
              <a:rPr lang="tr-TR" sz="2800" dirty="0" smtClean="0"/>
              <a:t>Biyomekanik kavramlar </a:t>
            </a:r>
          </a:p>
          <a:p>
            <a:pPr marL="0" indent="0">
              <a:buNone/>
            </a:pPr>
            <a:r>
              <a:rPr lang="tr-TR" sz="2800" dirty="0" smtClean="0"/>
              <a:t>    (Kaide hareketleri, biyomekanik prensipler)</a:t>
            </a:r>
          </a:p>
          <a:p>
            <a:r>
              <a:rPr lang="tr-TR" sz="2800" dirty="0" smtClean="0"/>
              <a:t>Desteklerin (diş ve doku) özellikleri</a:t>
            </a:r>
          </a:p>
          <a:p>
            <a:r>
              <a:rPr lang="tr-TR" sz="2800" dirty="0" smtClean="0"/>
              <a:t>Desteklere gelen kuvvetleri etkileyen faktörler</a:t>
            </a:r>
          </a:p>
          <a:p>
            <a:r>
              <a:rPr lang="tr-TR" sz="2800" dirty="0" smtClean="0"/>
              <a:t>Desteklere gelen kuvvetlerin kontrolü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001574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dirty="0" smtClean="0"/>
              <a:t>   PLANLAMANIN AMACI: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1500" dirty="0" smtClean="0"/>
              <a:t>      </a:t>
            </a:r>
            <a:r>
              <a:rPr lang="tr-TR" altLang="tr-TR" sz="2400" dirty="0" smtClean="0">
                <a:solidFill>
                  <a:schemeClr val="tx2"/>
                </a:solidFill>
              </a:rPr>
              <a:t>Protezin tutuculuk ve stabilizasyonuna etki eden kuvvetlerin, protez bileşenleri ile ağız hijyeninin devamlılığına engel olmayacak şekilde dengelenmesi ve böylece geriye kalan dokuların korunmasıdır.</a:t>
            </a:r>
          </a:p>
        </p:txBody>
      </p:sp>
      <p:pic>
        <p:nvPicPr>
          <p:cNvPr id="4100" name="Picture 4" descr="IMG_21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500438"/>
            <a:ext cx="3095625" cy="232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658" y="3500438"/>
            <a:ext cx="3897313" cy="272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2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200" smtClean="0"/>
              <a:t>HAREKETLİ BÖLÜMLÜ PROTEZ PLANLAMASI</a:t>
            </a:r>
          </a:p>
        </p:txBody>
      </p:sp>
      <p:sp>
        <p:nvSpPr>
          <p:cNvPr id="8195" name="İçerik Yer Tutucusu 2"/>
          <p:cNvSpPr>
            <a:spLocks noGrp="1"/>
          </p:cNvSpPr>
          <p:nvPr>
            <p:ph idx="1"/>
          </p:nvPr>
        </p:nvSpPr>
        <p:spPr>
          <a:xfrm>
            <a:off x="395288" y="2446338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tr-TR" altLang="tr-TR" sz="3200" dirty="0">
                <a:latin typeface="Mistral" panose="03090702030407020403" pitchFamily="66" charset="0"/>
              </a:rPr>
              <a:t>Geriye kalan dokuların korunması, </a:t>
            </a:r>
          </a:p>
          <a:p>
            <a:pPr marL="0" indent="0" algn="ctr">
              <a:buNone/>
            </a:pPr>
            <a:r>
              <a:rPr lang="tr-TR" altLang="tr-TR" sz="3200" dirty="0">
                <a:latin typeface="Mistral" panose="03090702030407020403" pitchFamily="66" charset="0"/>
              </a:rPr>
              <a:t>kaybedilenin titizlikle yerine konmasından daha değerlidir!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marL="0" indent="0" algn="r">
              <a:buFont typeface="Wingdings" panose="05000000000000000000" pitchFamily="2" charset="2"/>
              <a:buNone/>
            </a:pPr>
            <a:r>
              <a:rPr lang="tr-TR" altLang="tr-TR" dirty="0" smtClean="0"/>
              <a:t>    De Van</a:t>
            </a:r>
          </a:p>
        </p:txBody>
      </p:sp>
    </p:spTree>
    <p:extLst>
      <p:ext uri="{BB962C8B-B14F-4D97-AF65-F5344CB8AC3E}">
        <p14:creationId xmlns:p14="http://schemas.microsoft.com/office/powerpoint/2010/main" val="2477152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644900"/>
            <a:ext cx="8229600" cy="2270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1800" dirty="0" smtClean="0"/>
              <a:t>     </a:t>
            </a:r>
            <a:r>
              <a:rPr lang="tr-TR" altLang="tr-TR" sz="2000" dirty="0" smtClean="0"/>
              <a:t>Cl I, II,IV hareketli bölümlü protezlerde ise destek dişlere yakın olan protez kaidesi büyük oranda dişlerle desteklenirken, </a:t>
            </a:r>
            <a:r>
              <a:rPr lang="tr-TR" altLang="tr-TR" sz="2000" b="1" dirty="0" smtClean="0"/>
              <a:t>dişlerden uzaklaştıkça mukoza desteğinin etkinliği artar.</a:t>
            </a:r>
            <a:r>
              <a:rPr lang="tr-TR" altLang="tr-TR" sz="20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/>
              <a:t>     Kaide altındaki mukozanın </a:t>
            </a:r>
            <a:r>
              <a:rPr lang="tr-TR" altLang="tr-TR" sz="2000" dirty="0" err="1" smtClean="0"/>
              <a:t>reziliens</a:t>
            </a:r>
            <a:r>
              <a:rPr lang="tr-TR" altLang="tr-TR" sz="2000" dirty="0" smtClean="0"/>
              <a:t> derecesi, kaidenin uyumu ve genişliği ile çiğneme kuvvetinin miktarı gibi faktörler </a:t>
            </a:r>
            <a:r>
              <a:rPr lang="tr-TR" altLang="tr-TR" sz="2000" b="1" dirty="0" smtClean="0"/>
              <a:t>kaide hareketinin miktarını etkiler</a:t>
            </a:r>
            <a:r>
              <a:rPr lang="tr-TR" altLang="tr-TR" sz="2000" dirty="0" smtClean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/>
              <a:t>     Sonuçta, serbest sonlu protez kaidesine komşu olan 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destek dişte </a:t>
            </a:r>
            <a:r>
              <a:rPr lang="tr-TR" altLang="tr-TR" sz="2000" dirty="0" smtClean="0"/>
              <a:t>zarar verici 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devrilme hareketleri ve dişsiz </a:t>
            </a:r>
            <a:r>
              <a:rPr lang="tr-TR" altLang="tr-TR" sz="2000" b="1" dirty="0" err="1" smtClean="0">
                <a:solidFill>
                  <a:srgbClr val="FF0000"/>
                </a:solidFill>
              </a:rPr>
              <a:t>krette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 kemik </a:t>
            </a:r>
            <a:r>
              <a:rPr lang="tr-TR" altLang="tr-TR" sz="2000" b="1" dirty="0" err="1" smtClean="0">
                <a:solidFill>
                  <a:srgbClr val="FF0000"/>
                </a:solidFill>
              </a:rPr>
              <a:t>rezorpsiyonları</a:t>
            </a:r>
            <a:r>
              <a:rPr lang="tr-TR" altLang="tr-TR" sz="2000" b="1" dirty="0" smtClean="0">
                <a:solidFill>
                  <a:srgbClr val="FF0000"/>
                </a:solidFill>
              </a:rPr>
              <a:t> </a:t>
            </a:r>
            <a:r>
              <a:rPr lang="tr-TR" altLang="tr-TR" sz="2000" dirty="0" smtClean="0"/>
              <a:t>ortaya çıkar.</a:t>
            </a:r>
          </a:p>
        </p:txBody>
      </p:sp>
      <p:sp>
        <p:nvSpPr>
          <p:cNvPr id="6" name="3 Başlık"/>
          <p:cNvSpPr txBox="1">
            <a:spLocks/>
          </p:cNvSpPr>
          <p:nvPr/>
        </p:nvSpPr>
        <p:spPr bwMode="auto">
          <a:xfrm>
            <a:off x="1331913" y="-146050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tr-TR" sz="39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Serbest sonlu protezler</a:t>
            </a:r>
          </a:p>
        </p:txBody>
      </p:sp>
      <p:pic>
        <p:nvPicPr>
          <p:cNvPr id="24580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1268413"/>
            <a:ext cx="3606800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185863"/>
            <a:ext cx="33337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70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1362075"/>
          </a:xfrm>
        </p:spPr>
        <p:txBody>
          <a:bodyPr/>
          <a:lstStyle/>
          <a:p>
            <a:pPr eaLnBrk="1" hangingPunct="1"/>
            <a:r>
              <a:rPr lang="tr-TR" altLang="tr-TR" sz="3500" u="sng" smtClean="0"/>
              <a:t>PLANLAMA DÜZENİ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b="1" dirty="0" smtClean="0"/>
              <a:t> 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Dişsiz boşlukların değerlendirilmesi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Vakanın sınıflandırılması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Tırnak ve desteklerin (diş ve doku) belirlenmesi 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Direkt tutucuların belirlenmesi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İndirekt tutucuların belirlenmesi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Rehber düzlemlerin değerlendirilmesi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Ana bağlayıcının seçimi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Minör bağlayıcının yerleştirilmesi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smtClean="0">
                <a:solidFill>
                  <a:schemeClr val="tx2"/>
                </a:solidFill>
              </a:rPr>
              <a:t>Protez kaidesi ve suni dişlerin planlanması</a:t>
            </a:r>
          </a:p>
          <a:p>
            <a:pPr marL="495300" indent="-4953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altLang="tr-TR" sz="2800" dirty="0" err="1" smtClean="0">
                <a:solidFill>
                  <a:schemeClr val="tx2"/>
                </a:solidFill>
              </a:rPr>
              <a:t>Oklüzyonun</a:t>
            </a:r>
            <a:r>
              <a:rPr lang="tr-TR" altLang="tr-TR" sz="2800" dirty="0" smtClean="0">
                <a:solidFill>
                  <a:schemeClr val="tx2"/>
                </a:solidFill>
              </a:rPr>
              <a:t> değerlendirilmesi</a:t>
            </a:r>
          </a:p>
          <a:p>
            <a:pPr lvl="2" eaLnBrk="1" hangingPunct="1">
              <a:buClr>
                <a:schemeClr val="tx1"/>
              </a:buClr>
              <a:defRPr/>
            </a:pPr>
            <a:endParaRPr lang="tr-TR" altLang="tr-TR" sz="2800" b="1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tr-TR" sz="2600" b="1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tr-TR" altLang="tr-TR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9263"/>
            <a:ext cx="8435280" cy="4411662"/>
          </a:xfrm>
        </p:spPr>
        <p:txBody>
          <a:bodyPr/>
          <a:lstStyle/>
          <a:p>
            <a:pPr marL="0" indent="0">
              <a:buNone/>
            </a:pPr>
            <a:r>
              <a:rPr lang="tr-TR" sz="3600" b="1" dirty="0" smtClean="0"/>
              <a:t>Sınıf I</a:t>
            </a:r>
          </a:p>
          <a:p>
            <a:r>
              <a:rPr lang="tr-TR" sz="2000" dirty="0" err="1" smtClean="0"/>
              <a:t>Bilateral</a:t>
            </a:r>
            <a:r>
              <a:rPr lang="tr-TR" sz="2000" dirty="0" smtClean="0"/>
              <a:t> terminal destek dişler (</a:t>
            </a:r>
            <a:r>
              <a:rPr lang="tr-TR" sz="2000" dirty="0" err="1" smtClean="0"/>
              <a:t>diametrik</a:t>
            </a:r>
            <a:r>
              <a:rPr lang="tr-TR" sz="2000" dirty="0" smtClean="0"/>
              <a:t> veya </a:t>
            </a:r>
            <a:r>
              <a:rPr lang="tr-TR" sz="2000" dirty="0" err="1" smtClean="0"/>
              <a:t>diagonal</a:t>
            </a:r>
            <a:r>
              <a:rPr lang="tr-TR" sz="2000" dirty="0"/>
              <a:t> </a:t>
            </a:r>
            <a:r>
              <a:rPr lang="tr-TR" sz="2000" dirty="0" err="1" smtClean="0"/>
              <a:t>fulkrum</a:t>
            </a:r>
            <a:r>
              <a:rPr lang="tr-TR" sz="2000" dirty="0" smtClean="0"/>
              <a:t> ekseni)</a:t>
            </a:r>
          </a:p>
          <a:p>
            <a:r>
              <a:rPr lang="tr-TR" sz="2000" dirty="0" smtClean="0"/>
              <a:t>MO tırnaklar</a:t>
            </a:r>
          </a:p>
          <a:p>
            <a:r>
              <a:rPr lang="tr-TR" sz="2000" dirty="0" err="1" smtClean="0"/>
              <a:t>Bilateral</a:t>
            </a:r>
            <a:r>
              <a:rPr lang="tr-TR" sz="2000" dirty="0" smtClean="0"/>
              <a:t> esnek kroşeler</a:t>
            </a:r>
          </a:p>
          <a:p>
            <a:r>
              <a:rPr lang="tr-TR" sz="2000" dirty="0" err="1" smtClean="0"/>
              <a:t>Anterior</a:t>
            </a:r>
            <a:r>
              <a:rPr lang="tr-TR" sz="2000" dirty="0" smtClean="0"/>
              <a:t> modifikasyonda ilave kroşe yok</a:t>
            </a:r>
          </a:p>
          <a:p>
            <a:r>
              <a:rPr lang="tr-TR" sz="2000" dirty="0" smtClean="0"/>
              <a:t>Kaide hareketlerini azaltmak için </a:t>
            </a:r>
            <a:r>
              <a:rPr lang="tr-TR" sz="2000" dirty="0" err="1" smtClean="0"/>
              <a:t>anterior</a:t>
            </a:r>
            <a:r>
              <a:rPr lang="tr-TR" sz="2000" dirty="0" smtClean="0"/>
              <a:t> modifikasyonda köprü</a:t>
            </a:r>
          </a:p>
          <a:p>
            <a:r>
              <a:rPr lang="tr-TR" sz="2000" dirty="0" err="1" smtClean="0"/>
              <a:t>Bilateral</a:t>
            </a:r>
            <a:r>
              <a:rPr lang="tr-TR" sz="2000" dirty="0" smtClean="0"/>
              <a:t> </a:t>
            </a:r>
            <a:r>
              <a:rPr lang="tr-TR" sz="2000" dirty="0" err="1" smtClean="0"/>
              <a:t>anterior</a:t>
            </a:r>
            <a:r>
              <a:rPr lang="tr-TR" sz="2000" dirty="0" smtClean="0"/>
              <a:t> bölgede İT </a:t>
            </a:r>
            <a:r>
              <a:rPr lang="tr-TR" sz="2000" dirty="0" err="1" smtClean="0"/>
              <a:t>lar</a:t>
            </a:r>
            <a:r>
              <a:rPr lang="tr-TR" sz="2000" dirty="0" smtClean="0"/>
              <a:t>: </a:t>
            </a:r>
            <a:r>
              <a:rPr lang="tr-TR" sz="2000" b="1" dirty="0" err="1" smtClean="0"/>
              <a:t>Mezial</a:t>
            </a:r>
            <a:r>
              <a:rPr lang="tr-TR" sz="2000" b="1" dirty="0" smtClean="0"/>
              <a:t> ark stabilizasyonu</a:t>
            </a:r>
          </a:p>
          <a:p>
            <a:r>
              <a:rPr lang="tr-TR" sz="2000" dirty="0" smtClean="0"/>
              <a:t>Kısa rehber düzlemler</a:t>
            </a:r>
          </a:p>
          <a:p>
            <a:r>
              <a:rPr lang="tr-TR" sz="2000" dirty="0" smtClean="0"/>
              <a:t>Doku desteği için maksimum geniş kaideler ve fonksiyonel ölçü </a:t>
            </a:r>
          </a:p>
          <a:p>
            <a:r>
              <a:rPr lang="tr-TR" sz="2000" dirty="0" err="1" smtClean="0"/>
              <a:t>Rijit</a:t>
            </a:r>
            <a:r>
              <a:rPr lang="tr-TR" sz="2000" dirty="0" smtClean="0"/>
              <a:t> ana bağlayıcı</a:t>
            </a:r>
          </a:p>
          <a:p>
            <a:r>
              <a:rPr lang="tr-TR" sz="2000" dirty="0" err="1" smtClean="0"/>
              <a:t>Bilateral</a:t>
            </a:r>
            <a:r>
              <a:rPr lang="tr-TR" sz="2000" dirty="0" smtClean="0"/>
              <a:t> balanslı </a:t>
            </a:r>
            <a:r>
              <a:rPr lang="tr-TR" sz="2000" dirty="0" err="1" smtClean="0"/>
              <a:t>oklüzyon</a:t>
            </a:r>
            <a:endParaRPr lang="tr-TR" sz="2000" dirty="0" smtClean="0"/>
          </a:p>
          <a:p>
            <a:endParaRPr lang="tr-TR" sz="2800" dirty="0" smtClean="0"/>
          </a:p>
          <a:p>
            <a:endParaRPr lang="tr-TR" sz="3600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188640"/>
            <a:ext cx="2686216" cy="1916435"/>
          </a:xfrm>
          <a:prstGeom prst="rect">
            <a:avLst/>
          </a:prstGeom>
        </p:spPr>
      </p:pic>
      <p:cxnSp>
        <p:nvCxnSpPr>
          <p:cNvPr id="6" name="Düz Bağlayıcı 5"/>
          <p:cNvCxnSpPr/>
          <p:nvPr/>
        </p:nvCxnSpPr>
        <p:spPr>
          <a:xfrm>
            <a:off x="2195736" y="764704"/>
            <a:ext cx="261420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Resi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85639"/>
            <a:ext cx="2559248" cy="1919436"/>
          </a:xfrm>
          <a:prstGeom prst="rect">
            <a:avLst/>
          </a:prstGeom>
        </p:spPr>
      </p:pic>
      <p:cxnSp>
        <p:nvCxnSpPr>
          <p:cNvPr id="11" name="Düz Bağlayıcı 10"/>
          <p:cNvCxnSpPr/>
          <p:nvPr/>
        </p:nvCxnSpPr>
        <p:spPr>
          <a:xfrm>
            <a:off x="5021096" y="980728"/>
            <a:ext cx="261420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67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Sınıf </a:t>
            </a:r>
            <a:r>
              <a:rPr lang="tr-TR" sz="2800" b="1" dirty="0" smtClean="0"/>
              <a:t>II</a:t>
            </a:r>
            <a:endParaRPr lang="tr-TR" sz="2800" b="1" dirty="0"/>
          </a:p>
          <a:p>
            <a:r>
              <a:rPr lang="tr-TR" sz="1600" dirty="0" err="1" smtClean="0"/>
              <a:t>Bilateral</a:t>
            </a:r>
            <a:r>
              <a:rPr lang="tr-TR" sz="1600" dirty="0" smtClean="0"/>
              <a:t> planlama </a:t>
            </a:r>
          </a:p>
          <a:p>
            <a:r>
              <a:rPr lang="tr-TR" sz="1600" dirty="0" err="1" smtClean="0"/>
              <a:t>Unilateral</a:t>
            </a:r>
            <a:r>
              <a:rPr lang="tr-TR" sz="1600" dirty="0" smtClean="0"/>
              <a:t> planlama sadece hassas tutucu ile mümkün olabilir.</a:t>
            </a:r>
          </a:p>
          <a:p>
            <a:r>
              <a:rPr lang="tr-TR" sz="1600" dirty="0" smtClean="0"/>
              <a:t>Serbest sonlu tarafta ve karşıt arkın en gerisindeki </a:t>
            </a:r>
            <a:r>
              <a:rPr lang="tr-TR" sz="1600" dirty="0" err="1" smtClean="0"/>
              <a:t>molar</a:t>
            </a:r>
            <a:r>
              <a:rPr lang="tr-TR" sz="1600" dirty="0" smtClean="0"/>
              <a:t> </a:t>
            </a:r>
            <a:r>
              <a:rPr lang="tr-TR" sz="1600" dirty="0"/>
              <a:t>dişte terminal </a:t>
            </a:r>
            <a:r>
              <a:rPr lang="tr-TR" sz="1600" dirty="0" smtClean="0"/>
              <a:t>destekler (</a:t>
            </a:r>
            <a:r>
              <a:rPr lang="tr-TR" sz="1600" dirty="0" err="1" smtClean="0"/>
              <a:t>diagonal</a:t>
            </a:r>
            <a:r>
              <a:rPr lang="tr-TR" sz="1600" dirty="0" smtClean="0"/>
              <a:t> </a:t>
            </a:r>
            <a:r>
              <a:rPr lang="tr-TR" sz="1600" dirty="0" err="1" smtClean="0"/>
              <a:t>fulkrum</a:t>
            </a:r>
            <a:r>
              <a:rPr lang="tr-TR" sz="1600" dirty="0" smtClean="0"/>
              <a:t> ekseni)</a:t>
            </a:r>
          </a:p>
          <a:p>
            <a:r>
              <a:rPr lang="tr-TR" sz="1600" dirty="0" err="1" smtClean="0"/>
              <a:t>Posterior</a:t>
            </a:r>
            <a:r>
              <a:rPr lang="tr-TR" sz="1600" dirty="0" smtClean="0"/>
              <a:t> modifikasyon varlığında, modifikasyonun önündeki ilave destekle </a:t>
            </a:r>
            <a:r>
              <a:rPr lang="tr-TR" sz="1600" dirty="0" err="1" smtClean="0"/>
              <a:t>üçgensel</a:t>
            </a:r>
            <a:r>
              <a:rPr lang="tr-TR" sz="1600" dirty="0"/>
              <a:t> </a:t>
            </a:r>
            <a:r>
              <a:rPr lang="tr-TR" sz="1600" dirty="0" smtClean="0"/>
              <a:t>destek yerleşimi</a:t>
            </a:r>
          </a:p>
          <a:p>
            <a:r>
              <a:rPr lang="tr-TR" sz="1600" dirty="0" smtClean="0"/>
              <a:t>Serbest sonlu tarafta MO tırnak ve karşıt dişli arkta ilave tırnak desteği</a:t>
            </a:r>
            <a:endParaRPr lang="tr-TR" sz="1600" dirty="0"/>
          </a:p>
          <a:p>
            <a:r>
              <a:rPr lang="tr-TR" sz="1600" dirty="0" smtClean="0"/>
              <a:t>Serbest sonlu tarafta esnek kroşe, karşıt arkta en </a:t>
            </a:r>
            <a:r>
              <a:rPr lang="tr-TR" sz="1600" dirty="0" err="1" smtClean="0"/>
              <a:t>posterior</a:t>
            </a:r>
            <a:r>
              <a:rPr lang="tr-TR" sz="1600" dirty="0" smtClean="0"/>
              <a:t> dişte çevresel kroşe</a:t>
            </a:r>
          </a:p>
          <a:p>
            <a:r>
              <a:rPr lang="tr-TR" sz="1600" dirty="0" smtClean="0"/>
              <a:t>Modifikasyon boşluğunun önündeki destek dişte de esnek kroşe</a:t>
            </a:r>
            <a:endParaRPr lang="tr-TR" sz="1600" dirty="0"/>
          </a:p>
          <a:p>
            <a:r>
              <a:rPr lang="tr-TR" sz="1600" dirty="0" smtClean="0"/>
              <a:t>Karşıt arkta İT : </a:t>
            </a:r>
            <a:r>
              <a:rPr lang="tr-TR" sz="1600" b="1" dirty="0" smtClean="0"/>
              <a:t>Karşıt </a:t>
            </a:r>
            <a:r>
              <a:rPr lang="tr-TR" sz="1600" b="1" dirty="0"/>
              <a:t>ark stabilizasyonu</a:t>
            </a:r>
          </a:p>
          <a:p>
            <a:r>
              <a:rPr lang="tr-TR" sz="1600" dirty="0" smtClean="0"/>
              <a:t>Modifikasyon boşluğunu İT olarak kullanmak</a:t>
            </a:r>
          </a:p>
          <a:p>
            <a:r>
              <a:rPr lang="tr-TR" sz="1600" dirty="0" smtClean="0"/>
              <a:t>Kısa </a:t>
            </a:r>
            <a:r>
              <a:rPr lang="tr-TR" sz="1600" dirty="0"/>
              <a:t>rehber </a:t>
            </a:r>
            <a:r>
              <a:rPr lang="tr-TR" sz="1600" dirty="0" smtClean="0"/>
              <a:t>düzlemler</a:t>
            </a:r>
            <a:endParaRPr lang="tr-TR" sz="1600" dirty="0"/>
          </a:p>
          <a:p>
            <a:r>
              <a:rPr lang="tr-TR" sz="1600" dirty="0"/>
              <a:t>Doku desteği için maksimum geniş </a:t>
            </a:r>
            <a:r>
              <a:rPr lang="tr-TR" sz="1600" dirty="0" smtClean="0"/>
              <a:t>kaideler </a:t>
            </a:r>
            <a:r>
              <a:rPr lang="tr-TR" sz="1600" dirty="0"/>
              <a:t>ve fonksiyonel ölçü </a:t>
            </a:r>
          </a:p>
          <a:p>
            <a:r>
              <a:rPr lang="tr-TR" sz="1600" dirty="0" smtClean="0"/>
              <a:t>Serbest sonlu kaideler nedeniyle daha fazla kaide hareketi ve daha </a:t>
            </a:r>
            <a:r>
              <a:rPr lang="tr-TR" sz="1600" dirty="0" err="1" smtClean="0"/>
              <a:t>rijit</a:t>
            </a:r>
            <a:r>
              <a:rPr lang="tr-TR" sz="1600" dirty="0" smtClean="0"/>
              <a:t> </a:t>
            </a:r>
            <a:r>
              <a:rPr lang="tr-TR" sz="1600" dirty="0"/>
              <a:t>ana bağlayıcı</a:t>
            </a:r>
          </a:p>
          <a:p>
            <a:r>
              <a:rPr lang="tr-TR" sz="1600" dirty="0" err="1" smtClean="0"/>
              <a:t>Unilateral</a:t>
            </a:r>
            <a:r>
              <a:rPr lang="tr-TR" sz="1600" dirty="0" smtClean="0"/>
              <a:t> </a:t>
            </a:r>
            <a:r>
              <a:rPr lang="tr-TR" sz="1600" dirty="0"/>
              <a:t>balanslı </a:t>
            </a:r>
            <a:r>
              <a:rPr lang="tr-TR" sz="1600" dirty="0" err="1"/>
              <a:t>oklüzyon</a:t>
            </a:r>
            <a:endParaRPr lang="tr-TR" sz="16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117574"/>
            <a:ext cx="2511212" cy="1891160"/>
          </a:xfrm>
          <a:prstGeom prst="rect">
            <a:avLst/>
          </a:prstGeom>
        </p:spPr>
      </p:pic>
      <p:cxnSp>
        <p:nvCxnSpPr>
          <p:cNvPr id="9" name="Düz Bağlayıcı 8"/>
          <p:cNvCxnSpPr/>
          <p:nvPr/>
        </p:nvCxnSpPr>
        <p:spPr>
          <a:xfrm flipV="1">
            <a:off x="5148064" y="528471"/>
            <a:ext cx="2321642" cy="102832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Resi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117574"/>
            <a:ext cx="2520280" cy="1939281"/>
          </a:xfrm>
          <a:prstGeom prst="rect">
            <a:avLst/>
          </a:prstGeom>
        </p:spPr>
      </p:pic>
      <p:cxnSp>
        <p:nvCxnSpPr>
          <p:cNvPr id="13" name="Düz Bağlayıcı 12"/>
          <p:cNvCxnSpPr/>
          <p:nvPr/>
        </p:nvCxnSpPr>
        <p:spPr>
          <a:xfrm flipV="1">
            <a:off x="2051720" y="929568"/>
            <a:ext cx="2808312" cy="33919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38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1936</TotalTime>
  <Words>623</Words>
  <Application>Microsoft Office PowerPoint</Application>
  <PresentationFormat>Ekran Gösterisi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Mistral</vt:lpstr>
      <vt:lpstr>Wingdings</vt:lpstr>
      <vt:lpstr>Network</vt:lpstr>
      <vt:lpstr>PowerPoint Sunusu</vt:lpstr>
      <vt:lpstr>   </vt:lpstr>
      <vt:lpstr> PLANLAMAYI ANLAYABİLMEK İÇİN BİLİNMESİ GEREKENLER </vt:lpstr>
      <vt:lpstr>   PLANLAMANIN AMACI:</vt:lpstr>
      <vt:lpstr>HAREKETLİ BÖLÜMLÜ PROTEZ PLANLAMASI</vt:lpstr>
      <vt:lpstr>PowerPoint Sunusu</vt:lpstr>
      <vt:lpstr>PLANLAMA DÜZENİ</vt:lpstr>
      <vt:lpstr>PowerPoint Sunusu</vt:lpstr>
      <vt:lpstr>PowerPoint Sunusu</vt:lpstr>
      <vt:lpstr>PowerPoint Sunusu</vt:lpstr>
      <vt:lpstr>PowerPoint Sunusu</vt:lpstr>
      <vt:lpstr>Hareketli Bölümlü Protezlerde Planlama Düzeni</vt:lpstr>
      <vt:lpstr>PowerPoint Sunusu</vt:lpstr>
      <vt:lpstr>TEŞEKKÜRLER başarılar…</vt:lpstr>
    </vt:vector>
  </TitlesOfParts>
  <Company>Yüksel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PLANLAMANIN AMACI: protezin tutuculuk ve stabilizasyonuna etki eden kuvvetlerin, protez bileşenleri ile ağız hijyeninin devamlılığına engel olmayacak şekilde dengelenmesi ve böylece geriye kalan dokuların korunmasıdır.</dc:title>
  <dc:creator>Yüksel</dc:creator>
  <cp:lastModifiedBy>FUNDAAKALTAN</cp:lastModifiedBy>
  <cp:revision>187</cp:revision>
  <dcterms:created xsi:type="dcterms:W3CDTF">2006-09-23T08:01:55Z</dcterms:created>
  <dcterms:modified xsi:type="dcterms:W3CDTF">2020-01-17T10:47:17Z</dcterms:modified>
</cp:coreProperties>
</file>