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8" r:id="rId3"/>
    <p:sldId id="267" r:id="rId4"/>
    <p:sldId id="257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9" r:id="rId13"/>
    <p:sldId id="265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698F-E6C1-504F-AF4E-50A2634DC9D6}" type="datetime1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2036-4555-D749-AC4D-CC34D171AE4C}" type="datetime1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176A-9820-B24B-BA80-131B7EAD784C}" type="datetime1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6487-5B0C-084A-BE8E-3FA8358BC3A8}" type="datetime1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7576-AEC3-DA4D-8F2B-F3A747DC8362}" type="datetime1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7FB4-BF41-724B-A5FF-87950E014424}" type="datetime1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1BE9-17F0-A14B-BFD7-C7970FF25438}" type="datetime1">
              <a:rPr lang="tr-TR" smtClean="0"/>
              <a:t>20.03.2021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7F1E-F90B-3547-9366-AAD392BC1A69}" type="datetime1">
              <a:rPr lang="tr-TR" smtClean="0"/>
              <a:t>20.03.2021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1CCD-1528-D04C-8A46-D19B272E9861}" type="datetime1">
              <a:rPr lang="tr-TR" smtClean="0"/>
              <a:t>20.03.2021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84AF-1E3E-C34C-B64F-47FFA08AE844}" type="datetime1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DA49-B529-314C-B5E9-C985D408E676}" type="datetime1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E17F-39BA-CB44-87B9-2B5B9E237830}" type="datetime1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Sosyal </a:t>
            </a:r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Yapısı</a:t>
            </a:r>
            <a:b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Ders</a:t>
            </a:r>
            <a:endParaRPr lang="tr-TR" sz="5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EE8132-9261-C049-8D33-504D97ED4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52517D-B7A3-2C48-98D2-445272A63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Kurumlara örnek veriniz.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E5F48C5-59C1-1A41-A0AA-E8FD17F4E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838461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E9A48C-A0FC-3A44-9F6E-0470F34F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Toplumsal Yapı ile İlgili Temel Kavramlar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92C080-DC13-E344-82E0-6C10AD656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4"/>
            <a:ext cx="10515600" cy="4645046"/>
          </a:xfrm>
        </p:spPr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Toplumsal Kurumlar</a:t>
            </a:r>
          </a:p>
          <a:p>
            <a:pPr marL="0" indent="0" algn="ctr">
              <a:buNone/>
            </a:pPr>
            <a:endParaRPr lang="tr-T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Aile: İlk toplumsallaşma basamağı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Ekonomi: Toplumdaki dağıtım, bölüşüm vb. ilişkiler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Çok düzeyli bilgi ve beceriler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Siyaset: İktidar,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Din: Manevi ilişkiler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C731CB-FF0F-C14B-A793-A652EC66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800044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716B30-608E-9E46-9509-4DD741561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Yapı ile İlgili Temel Kavramlar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34EC88-056A-7946-A893-80F4A8560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Eylem </a:t>
            </a:r>
          </a:p>
          <a:p>
            <a:pPr marL="0" indent="0" algn="ctr">
              <a:buNone/>
            </a:pP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Bireyler içerisinde yaşadıkları toplumdan etkilenirler. Kendi istekleriyle bir eylemi gerçekleştirirken de arka planda o eylem veya davranışları düzenleyen toplumsal etkiler bulunur.</a:t>
            </a:r>
          </a:p>
          <a:p>
            <a:endParaRPr lang="tr-TR" dirty="0"/>
          </a:p>
          <a:p>
            <a:r>
              <a:rPr lang="tr-TR" dirty="0"/>
              <a:t>Bir toplumda anlamı olmayan bir hareket başka bir toplumda olumlu algılanabilirken başka bir toplumda olumsuz algılanabilir.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F5585F7-55A8-6B4D-A332-41B8FC56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384576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C5DB3A-5BB5-E743-BB59-7C85011C6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78" y="365125"/>
            <a:ext cx="10332522" cy="1325563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Yapı ile İlgili Temel Kavramlar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A7BFBC-915F-3D42-B285-90D91BC4C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Eylem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Sosyolojinin kurucu babalarından olan M.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farklı eylem biçimi tanımlamıştır.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Duygusal eylem: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Anlık ve kısa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duygulara dayalı olarak hareket edilmesidir. 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Geleneksel eylem: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Eylemin arkasında o toplumda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gelenekler rol oynar. </a:t>
            </a:r>
          </a:p>
          <a:p>
            <a:pPr marL="0" indent="0">
              <a:buNone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rasyonel eylem: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öngördüğu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eylemi din,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ahlâk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dolayı bilerek yapmasıdır. 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Amaca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rasyonel eylem: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öngörüp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planlayarak bir eylemde bulunmasıdır.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03B7868-C3F7-324A-9BC6-E79CB987D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864845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CD93F5-A438-2F48-9DE4-2F78E92D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Yapı ile İlgili Temel Kavramlar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F3179D-A1B6-4949-9502-7491D47E2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Değişme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Toplumun farklı kesimleri, grupları ve yapıları arasında yaşanan değişimlerdir.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hareketleri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Kesimler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Asimilasyon</a:t>
            </a:r>
          </a:p>
          <a:p>
            <a:pPr marL="0" indent="0">
              <a:buNone/>
            </a:pP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939D295-A3E8-8842-98AF-C56F70C28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40186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9E061A-5004-5B47-A90A-E9C91B7C5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Teknolojik Değişimler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C914C5-69BC-6E47-8291-4DA451BE1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çıkarttı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A59F179-BFE7-EE4B-A94A-AD68622F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078199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7CC1E0-ADC1-2749-9E37-0B3D6C5F1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Nüfus Hareketi ve Göçler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14DA83-EE96-0348-A958-5C0B85C6A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Hem iç göçler hem de dış göçler teması arttırmakta hem de bir değişimi meydana getirmektedir.</a:t>
            </a:r>
          </a:p>
          <a:p>
            <a:endParaRPr lang="tr-TR" dirty="0"/>
          </a:p>
          <a:p>
            <a:r>
              <a:rPr lang="tr-TR" dirty="0"/>
              <a:t>Özellikle kentleşme ve sanayileşme burada önemli derecede etkili olmuştur. (Türkiye için, iç göçler özelinde)</a:t>
            </a:r>
          </a:p>
          <a:p>
            <a:endParaRPr lang="tr-TR" dirty="0"/>
          </a:p>
          <a:p>
            <a:r>
              <a:rPr lang="tr-TR" dirty="0"/>
              <a:t>Türkiye için Almanya’ya çalışmaya giden vatandaşları da iyi bir örnektir. Kuşaklar arası fark doğurmuştur.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0FF3364-7C53-6A46-9144-CF3EF60E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172601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B7BDE0-B80F-F544-858A-D67A5E3B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Kültürel Etkileşim ve Temaslar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EBE69D-6C34-914F-AE71-866AA57CD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Kültürlerin birbiri ile etkileşime girmesi farklılıklar yaratabilir.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Etkileşimler; spor, siyaset, savaş, ticaret, eğitim, turizm gibi alanlarda olabilir.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karşıt düşüncelerin doğması, hayran olma, benzemeye çalışma vb. etkilere sebep olabilir.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0559262-EF03-F94B-88F1-6E585357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483267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C289A6-8A13-E041-AF1D-3C836CC3D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Asimilasyon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149BCD-5D35-8547-90B5-10923AC14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etmesi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gitmesidir.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sanayileşme ve coğrafi keşifler sonrasında sömürge döneminde gerçekleştirilmiştir.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Afrika’da,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İngiltere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Fransa,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Belçika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asimilasyon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kendilerine ait yerel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kaybetmis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5DE08C2-0516-ED4D-8A35-554A4DB56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895703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1EDF40-C724-BD41-9D5D-3447B204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Tabakalaşma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B85BC3-A32D-E441-81BB-6B83A9379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Toplumlar farklı düzeylerde tabakalardan oluşmaktadır.</a:t>
            </a:r>
          </a:p>
          <a:p>
            <a:endParaRPr lang="tr-TR" dirty="0"/>
          </a:p>
          <a:p>
            <a:r>
              <a:rPr lang="tr-TR" dirty="0"/>
              <a:t>Gerek eşitlik tartışmaları içerisinde gerekse ortaya bir düzen çıkarmak için </a:t>
            </a:r>
            <a:r>
              <a:rPr lang="tr-TR" dirty="0" err="1"/>
              <a:t>tabakalaşmanın</a:t>
            </a:r>
            <a:r>
              <a:rPr lang="tr-TR" dirty="0"/>
              <a:t> kökenleri her zaman araştırılmıştır.</a:t>
            </a:r>
          </a:p>
          <a:p>
            <a:endParaRPr lang="tr-TR" dirty="0"/>
          </a:p>
          <a:p>
            <a:r>
              <a:rPr lang="tr-TR" dirty="0"/>
              <a:t>İki sosyoloğun yaklaşımlarını inceleyeceğiz.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 K. </a:t>
            </a:r>
            <a:r>
              <a:rPr lang="tr-TR" dirty="0" err="1"/>
              <a:t>Marx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M. </a:t>
            </a:r>
            <a:r>
              <a:rPr lang="tr-TR" dirty="0" err="1"/>
              <a:t>Weber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EE059D7-DE64-084A-849D-6231F8C5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83527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0A5E47-DB00-6948-8E5E-210A5FBE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ABA2E5-C513-C144-ADF1-BE7F5D151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/>
              <a:t>Toplumsal Yapı kavramı neyi ifade etmektedir?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Birbirinden farklı toplumları </a:t>
            </a:r>
            <a:r>
              <a:rPr lang="tr-TR" dirty="0" err="1"/>
              <a:t>oluşturan</a:t>
            </a:r>
            <a:r>
              <a:rPr lang="tr-TR" dirty="0"/>
              <a:t> unsurlar nelerdir? 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Bir toplum nelerden meydana gelir? 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Toplumsal kurumların işleyişi bunlara bağlı olarak nasıl yorumlanabilir?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EFBCCB4-7408-CF42-BE48-28DCB96B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971321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2F67E8-3A60-AB44-B458-7D082C0DF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Tabakalaşma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K.Marx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4F98B6-C881-0A4D-A7ED-163309E10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Avrupa’yı derinden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kitlelerin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yoksulluğun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pençesinde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boğuştuğu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işsizliğin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kapitalizmin giderek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eşitsizliğe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doğal gözleyen kişidir.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kapitalizmin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top-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sınıfın merkezî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kazanacağını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Proleterya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sınıfı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Burjuvazi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İşveren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sınıfı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7B8A555-9C56-FD4B-973A-7FC5563F4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015127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D396C5-C642-CC49-A878-7E5B20D6A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Tabakalaşma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K.Marx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56BDBE-049C-0842-BEC4-831CA567C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Marx’a</a:t>
            </a:r>
            <a:r>
              <a:rPr lang="tr-TR" dirty="0"/>
              <a:t> göre bu iki sınıfı birbirinden ayıran üretim </a:t>
            </a:r>
            <a:r>
              <a:rPr lang="tr-TR"/>
              <a:t>araçlarının sahipliğidir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/>
              <a:t>Bir yanda </a:t>
            </a:r>
            <a:r>
              <a:rPr lang="tr-TR" dirty="0" err="1"/>
              <a:t>üretim</a:t>
            </a:r>
            <a:r>
              <a:rPr lang="tr-TR" dirty="0"/>
              <a:t> </a:t>
            </a:r>
            <a:r>
              <a:rPr lang="tr-TR" dirty="0" err="1"/>
              <a:t>araçlarının</a:t>
            </a:r>
            <a:r>
              <a:rPr lang="tr-TR" dirty="0"/>
              <a:t> </a:t>
            </a:r>
            <a:r>
              <a:rPr lang="tr-TR" dirty="0" err="1"/>
              <a:t>mülkiyetine</a:t>
            </a:r>
            <a:r>
              <a:rPr lang="tr-TR" dirty="0"/>
              <a:t> sahip </a:t>
            </a:r>
            <a:r>
              <a:rPr lang="tr-TR" dirty="0" err="1"/>
              <a:t>işveren</a:t>
            </a:r>
            <a:r>
              <a:rPr lang="tr-TR" dirty="0"/>
              <a:t> sınıfı, </a:t>
            </a:r>
            <a:r>
              <a:rPr lang="tr-TR" dirty="0" err="1"/>
              <a:t>diğer</a:t>
            </a:r>
            <a:r>
              <a:rPr lang="tr-TR" dirty="0"/>
              <a:t> yanda </a:t>
            </a:r>
            <a:r>
              <a:rPr lang="tr-TR" dirty="0" err="1"/>
              <a:t>üretim</a:t>
            </a:r>
            <a:r>
              <a:rPr lang="tr-TR" dirty="0"/>
              <a:t> </a:t>
            </a:r>
            <a:r>
              <a:rPr lang="tr-TR" dirty="0" err="1"/>
              <a:t>araçlarının</a:t>
            </a:r>
            <a:r>
              <a:rPr lang="tr-TR" dirty="0"/>
              <a:t> </a:t>
            </a:r>
            <a:r>
              <a:rPr lang="tr-TR" dirty="0" err="1"/>
              <a:t>mülkiyetine</a:t>
            </a:r>
            <a:r>
              <a:rPr lang="tr-TR" dirty="0"/>
              <a:t> sahip olmayan </a:t>
            </a:r>
            <a:r>
              <a:rPr lang="tr-TR" dirty="0" err="1"/>
              <a:t>emeği</a:t>
            </a:r>
            <a:r>
              <a:rPr lang="tr-TR" dirty="0"/>
              <a:t> ile </a:t>
            </a:r>
            <a:r>
              <a:rPr lang="tr-TR" dirty="0" err="1"/>
              <a:t>büyük</a:t>
            </a:r>
            <a:r>
              <a:rPr lang="tr-TR" dirty="0"/>
              <a:t> yoksulluk </a:t>
            </a:r>
            <a:r>
              <a:rPr lang="tr-TR" dirty="0" err="1"/>
              <a:t>içinde</a:t>
            </a:r>
            <a:r>
              <a:rPr lang="tr-TR" dirty="0"/>
              <a:t> hayatını devam ettirmeye </a:t>
            </a:r>
            <a:r>
              <a:rPr lang="tr-TR" dirty="0" err="1"/>
              <a:t>çalışan</a:t>
            </a:r>
            <a:r>
              <a:rPr lang="tr-TR" dirty="0"/>
              <a:t> </a:t>
            </a:r>
            <a:r>
              <a:rPr lang="tr-TR" dirty="0" err="1"/>
              <a:t>işçi</a:t>
            </a:r>
            <a:r>
              <a:rPr lang="tr-TR" dirty="0"/>
              <a:t> sınıfı bulunmaktadır.</a:t>
            </a:r>
            <a:endParaRPr lang="tr-TR" dirty="0">
              <a:effectLst/>
            </a:endParaRPr>
          </a:p>
          <a:p>
            <a:r>
              <a:rPr lang="tr-TR" dirty="0" err="1"/>
              <a:t>Marx’a</a:t>
            </a:r>
            <a:r>
              <a:rPr lang="tr-TR" dirty="0"/>
              <a:t> göre toplumda </a:t>
            </a:r>
            <a:r>
              <a:rPr lang="tr-TR" dirty="0" err="1"/>
              <a:t>eşitsizliği</a:t>
            </a:r>
            <a:r>
              <a:rPr lang="tr-TR" dirty="0"/>
              <a:t> belirleyen unsur </a:t>
            </a:r>
            <a:r>
              <a:rPr lang="tr-TR" dirty="0" err="1"/>
              <a:t>üretim</a:t>
            </a:r>
            <a:r>
              <a:rPr lang="tr-TR" dirty="0"/>
              <a:t> </a:t>
            </a:r>
            <a:r>
              <a:rPr lang="tr-TR" dirty="0" err="1"/>
              <a:t>araçlarının</a:t>
            </a:r>
            <a:r>
              <a:rPr lang="tr-TR" dirty="0"/>
              <a:t>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mülkiyeti</a:t>
            </a:r>
            <a:r>
              <a:rPr lang="tr-TR" dirty="0"/>
              <a:t> olduğu için </a:t>
            </a:r>
            <a:r>
              <a:rPr lang="tr-TR" dirty="0" err="1"/>
              <a:t>üretim</a:t>
            </a:r>
            <a:r>
              <a:rPr lang="tr-TR" dirty="0"/>
              <a:t> </a:t>
            </a:r>
            <a:r>
              <a:rPr lang="tr-TR" dirty="0" err="1"/>
              <a:t>araçlarının</a:t>
            </a:r>
            <a:r>
              <a:rPr lang="tr-TR" dirty="0"/>
              <a:t> </a:t>
            </a:r>
            <a:r>
              <a:rPr lang="tr-TR" dirty="0" err="1"/>
              <a:t>mülkiyetinin</a:t>
            </a:r>
            <a:r>
              <a:rPr lang="tr-TR" dirty="0"/>
              <a:t> </a:t>
            </a:r>
            <a:r>
              <a:rPr lang="tr-TR" dirty="0" err="1"/>
              <a:t>kaldırılacağı</a:t>
            </a:r>
            <a:r>
              <a:rPr lang="tr-TR" dirty="0"/>
              <a:t>, her </a:t>
            </a:r>
            <a:r>
              <a:rPr lang="tr-TR" dirty="0" err="1"/>
              <a:t>şeyin</a:t>
            </a:r>
            <a:r>
              <a:rPr lang="tr-TR" dirty="0"/>
              <a:t> devletin </a:t>
            </a:r>
            <a:r>
              <a:rPr lang="tr-TR" dirty="0" err="1"/>
              <a:t>olacağı</a:t>
            </a:r>
            <a:r>
              <a:rPr lang="tr-TR" dirty="0"/>
              <a:t> ve </a:t>
            </a:r>
            <a:r>
              <a:rPr lang="tr-TR" dirty="0" err="1"/>
              <a:t>çalışanların</a:t>
            </a:r>
            <a:r>
              <a:rPr lang="tr-TR" dirty="0"/>
              <a:t> benzer </a:t>
            </a:r>
            <a:r>
              <a:rPr lang="tr-TR" dirty="0" err="1"/>
              <a:t>ücretler</a:t>
            </a:r>
            <a:r>
              <a:rPr lang="tr-TR" dirty="0"/>
              <a:t> </a:t>
            </a:r>
            <a:r>
              <a:rPr lang="tr-TR" dirty="0" err="1"/>
              <a:t>alacağı</a:t>
            </a:r>
            <a:r>
              <a:rPr lang="tr-TR" dirty="0"/>
              <a:t> bir sistem, toplumda var olan </a:t>
            </a:r>
            <a:r>
              <a:rPr lang="tr-TR" dirty="0" err="1"/>
              <a:t>eşitsizliği</a:t>
            </a:r>
            <a:r>
              <a:rPr lang="tr-TR" dirty="0"/>
              <a:t> kaldırabilecekti. </a:t>
            </a:r>
            <a:endParaRPr lang="tr-TR" dirty="0">
              <a:effectLst/>
            </a:endParaRP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F84703E-0D6E-2242-8B2D-55C85B8D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385137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41C57A-4B70-A643-9028-C8F5E6D92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Tabakalaşma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K.Marx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1514E5-9FD9-F447-9619-914A321C8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Marx’ın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hareketleri bir devrime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açmadı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yanında Sosyalizm/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Komünizm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yasaklandığı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kamulaştırıldığı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kalkmadı.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Sosyalist/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Komünist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sınıfı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politbüro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isimlerle tanımlanan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sınıf,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zenginliği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elinde toplayan/ kullanan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grup olarak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Teoride sınıfsız bir toplum idealiyle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toplumlarda bile reelde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konusuydu.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5323292-DAA1-A244-8460-AF65D36D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680541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20F70C-0033-BB43-8644-C74B6C41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Tabakalaşma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-M.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E4D183-1D21-BB46-86CD-B7386B326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bilimler alanına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katkılarda bu-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düşünürlerden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Weber’dir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birkac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değinir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sınıf kavramını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Marx’tan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olarak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tabakalaşmayı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kavramını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Weber’in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çıkarttığı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kavramı,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tabakalaşmayı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anlamada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sunar.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64CEEB8-C8D0-6F4D-995F-9687EEE3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297101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19CEB4-9BF5-5E42-BF27-94AA7845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Tabakalaşma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-M.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504B3E-4C8E-7045-8AA8-BB6D848CD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Sınıf: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sınıf kavramını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Marx’ın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anlamdan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Kavram,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konumu ve bu konuma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saygı”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tanımlanabilir.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 ve bundan kaynaklanan toplumsal prestijin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vurgular.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372BABB-6E08-394F-8C45-88477867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867348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CD6889-B6CA-1642-A265-E7D164E04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Tabakalaşma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-M.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E0B8CA-20CE-6D49-BB7E-2B6C34959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Statüyü etkileyen unsurlar;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Meslek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Zenginlik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Ten rengi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/>
              <a:t>Etnisite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Din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Cinsiyet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Aile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A4500BD-5BF1-0440-8D07-218FA1F85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6505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C49C7B-82F7-EF43-90F5-8244960B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Hareketlilik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4412DD-45B8-3F46-8E1A-27B1CA08F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toplumda birbirinden </a:t>
            </a:r>
            <a:r>
              <a:rPr lang="tr-TR" dirty="0" err="1"/>
              <a:t>çok</a:t>
            </a:r>
            <a:r>
              <a:rPr lang="tr-TR" dirty="0"/>
              <a:t> farklı pozisyonlar ve konumlar arasındaki </a:t>
            </a:r>
            <a:r>
              <a:rPr lang="tr-TR" dirty="0" err="1"/>
              <a:t>hareketliliği</a:t>
            </a:r>
            <a:r>
              <a:rPr lang="tr-TR" dirty="0"/>
              <a:t> ifade eder. </a:t>
            </a:r>
          </a:p>
          <a:p>
            <a:r>
              <a:rPr lang="tr-TR" dirty="0"/>
              <a:t>Tarım toplumlarında bu unsur sınırlı iken sanayi toplumlarında artış yaşanmıştır.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itchFamily="2" charset="2"/>
              <a:buChar char="§"/>
            </a:pPr>
            <a:r>
              <a:rPr lang="tr-TR" dirty="0"/>
              <a:t>2 Tip toplumsal hareketten bahsedilebilir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Dikey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Yatay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B4293BA-846A-AC44-B291-7771E118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608716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3498D9-F91E-814B-A0AC-1832D2240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Dikey Hareketi Sağlayan Unsurlar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B4CD21-874B-454E-BB84-7269DFC6F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/>
              <a:t>Eğitim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Göçler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Bireysel rekabeti teşvik eden ortam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Savaş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Eşitliğin öncül bir değer olması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4C1D516-9FC2-314B-A484-A04FE1488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686425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8B129D-FB16-534A-8C3F-FB5A55A71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Yatay Hareket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7B4E21-2589-5E4F-8F97-29A125EA9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Benzer prestije sahip pozisyonlar ve konumlar arasındaki hareketliliktir. </a:t>
            </a:r>
          </a:p>
          <a:p>
            <a:endParaRPr lang="tr-TR" dirty="0"/>
          </a:p>
          <a:p>
            <a:r>
              <a:rPr lang="tr-TR" dirty="0" err="1"/>
              <a:t>Günümüzde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yaygın toplumsal hareketlilik </a:t>
            </a:r>
            <a:r>
              <a:rPr lang="tr-TR" dirty="0" err="1"/>
              <a:t>şeklidir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 err="1"/>
              <a:t>Kişinin</a:t>
            </a:r>
            <a:r>
              <a:rPr lang="tr-TR" dirty="0"/>
              <a:t> prestijinde farklılık </a:t>
            </a:r>
            <a:r>
              <a:rPr lang="tr-TR" dirty="0" err="1"/>
              <a:t>yaratmadığı</a:t>
            </a:r>
            <a:r>
              <a:rPr lang="tr-TR" dirty="0"/>
              <a:t> hareketlilik </a:t>
            </a:r>
            <a:r>
              <a:rPr lang="tr-TR" dirty="0" err="1"/>
              <a:t>türüdür</a:t>
            </a:r>
            <a:r>
              <a:rPr lang="tr-TR" dirty="0"/>
              <a:t>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Örn</a:t>
            </a:r>
            <a:r>
              <a:rPr lang="tr-TR" dirty="0"/>
              <a:t>: Küçük esnafın işçi olması, uzmanın farklı bir kuruma geçmesi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873BA55-A60A-044B-993A-D1609D54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579519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F199A0-917D-4C45-825D-C80688A3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Coğrafi Hareketler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A606BE-4147-C045-91FA-D2F33B94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coğrafi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yapılan hareketliliktir.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etkileri olan hareketlilik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Coğrafi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hareketliliğin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yapıya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etkileri olmaktadır. Bunlardan bazıları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dikey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hareketliliği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edilen yerlerde,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coğrafi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yakınlığa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bütünleşmeleri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arttırır.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D921C0C-A2AD-B149-89EA-E883E4360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20380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C9AB30-7D99-7A4F-9C9B-7037D8B17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F557D3-BFBF-014B-96B9-4E4127BE2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 hem geleneksel bir imparatorluk dönemine sahip hem de modern ulus devlet kuruluşunu gerçekleştirebilmiş bir ülkedir.</a:t>
            </a:r>
          </a:p>
          <a:p>
            <a:endParaRPr lang="tr-TR" dirty="0"/>
          </a:p>
          <a:p>
            <a:r>
              <a:rPr lang="tr-TR" dirty="0"/>
              <a:t>Söz konusu arka plan </a:t>
            </a:r>
            <a:r>
              <a:rPr lang="tr-TR" dirty="0" err="1"/>
              <a:t>Türkiye’de</a:t>
            </a:r>
            <a:r>
              <a:rPr lang="tr-TR" dirty="0"/>
              <a:t> toplumsal, ekonomik, siyasal, </a:t>
            </a:r>
            <a:r>
              <a:rPr lang="tr-TR" dirty="0" err="1"/>
              <a:t>kültürel</a:t>
            </a:r>
            <a:r>
              <a:rPr lang="tr-TR" dirty="0"/>
              <a:t> alanlarda önemli etkiler oluşturmuştur.</a:t>
            </a:r>
          </a:p>
          <a:p>
            <a:endParaRPr lang="tr-TR" dirty="0"/>
          </a:p>
          <a:p>
            <a:r>
              <a:rPr lang="tr-TR" dirty="0"/>
              <a:t>Bu durum farklı kesimler arası </a:t>
            </a:r>
            <a:r>
              <a:rPr lang="tr-TR" dirty="0" err="1"/>
              <a:t>genis</a:t>
            </a:r>
            <a:r>
              <a:rPr lang="tr-TR" dirty="0"/>
              <a:t>̧ </a:t>
            </a:r>
            <a:r>
              <a:rPr lang="tr-TR" dirty="0" err="1"/>
              <a:t>ilişkiler</a:t>
            </a:r>
            <a:r>
              <a:rPr lang="tr-TR" dirty="0"/>
              <a:t> </a:t>
            </a:r>
            <a:r>
              <a:rPr lang="tr-TR" dirty="0" err="1"/>
              <a:t>ağı</a:t>
            </a:r>
            <a:r>
              <a:rPr lang="tr-TR" dirty="0"/>
              <a:t>, farklı kurumsal yapılar, toplumsal alanda </a:t>
            </a:r>
            <a:r>
              <a:rPr lang="tr-TR" dirty="0" err="1"/>
              <a:t>yaşanan</a:t>
            </a:r>
            <a:r>
              <a:rPr lang="tr-TR" dirty="0"/>
              <a:t> </a:t>
            </a:r>
            <a:r>
              <a:rPr lang="tr-TR" dirty="0" err="1"/>
              <a:t>değişimler</a:t>
            </a:r>
            <a:r>
              <a:rPr lang="tr-TR" dirty="0"/>
              <a:t>, bireysel </a:t>
            </a:r>
            <a:r>
              <a:rPr lang="tr-TR" dirty="0" err="1"/>
              <a:t>davranışı</a:t>
            </a:r>
            <a:r>
              <a:rPr lang="tr-TR" dirty="0"/>
              <a:t> etkile- yen toplumsal eylem </a:t>
            </a:r>
            <a:r>
              <a:rPr lang="tr-TR" dirty="0" err="1"/>
              <a:t>türleri</a:t>
            </a:r>
            <a:r>
              <a:rPr lang="tr-TR" dirty="0"/>
              <a:t> gibi birtakım olguları şekillendirmiştir.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885C4E6-E80D-4C44-B468-5769A52D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653199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D55FA7-3CA8-0343-9CA6-C9ED2E8A4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Coğrafi Hareketler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1999DE-E192-5F48-9CD9-8BE6B288C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Gidilen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uyum sorunları-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sosyal gerilimlerin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vasıflı olması, kayıt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ekonomiyi de arttırır.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çatışmalar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Almanya’ya çalışmaya giden Türk vatandaşları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Savaş nedeniyle Türkiye’ye gelen Suriyeliler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A98B7B-C74E-D24D-90BC-8010703DE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983355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1.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8D23FE4-72FB-B748-A4CA-ED308C57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F171E54-A0D0-CB4B-94C4-E56CDA78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24206"/>
            <a:ext cx="10358926" cy="15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Kongar, E. (2014). </a:t>
            </a:r>
            <a:r>
              <a:rPr kumimoji="0" lang="tr-TR" altLang="tr-T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Toplumsal Değişme Kuramları ve Türkiye Gerçeği.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İstanbul: Remzi Kitabevi.</a:t>
            </a:r>
          </a:p>
          <a:p>
            <a:pPr>
              <a:lnSpc>
                <a:spcPct val="100000"/>
              </a:lnSpc>
            </a:pPr>
            <a:r>
              <a:rPr kumimoji="0" lang="tr-TR" altLang="tr-T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Zencirkıran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M. (2019). </a:t>
            </a:r>
            <a:r>
              <a:rPr kumimoji="0" lang="tr-TR" altLang="tr-T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Türkiye'nin Toplumsal Yapısı</a:t>
            </a:r>
            <a:r>
              <a:rPr kumimoji="0" lang="tr-TR" altLang="tr-TR" sz="2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tr-TR" altLang="tr-T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kumimoji="0" lang="tr-TR" altLang="tr-T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Eskişehir</a:t>
            </a:r>
            <a:r>
              <a:rPr kumimoji="0" lang="tr-TR" altLang="tr-T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Anadolu Üniversitesi Açık Öğretim Fakültesi Yayını2739.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3F8BC4-E95B-2C47-B8EA-9E07ED68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Toplumsal Yapı ile İlgili Temel Kavramlar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1BCB18-BD5D-6644-9E7E-BE7251F6B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/>
              <a:t>Toplum belirli </a:t>
            </a:r>
            <a:r>
              <a:rPr lang="tr-TR" dirty="0" err="1"/>
              <a:t>coğrafyada</a:t>
            </a:r>
            <a:r>
              <a:rPr lang="tr-TR" dirty="0"/>
              <a:t> </a:t>
            </a:r>
            <a:r>
              <a:rPr lang="tr-TR" dirty="0" err="1"/>
              <a:t>yaşayan</a:t>
            </a:r>
            <a:r>
              <a:rPr lang="tr-TR" dirty="0"/>
              <a:t>, aralarında ortak duygu </a:t>
            </a:r>
            <a:r>
              <a:rPr lang="tr-TR" dirty="0" err="1"/>
              <a:t>birliği</a:t>
            </a:r>
            <a:r>
              <a:rPr lang="tr-TR" dirty="0"/>
              <a:t> olan insanlardan </a:t>
            </a:r>
            <a:r>
              <a:rPr lang="tr-TR" dirty="0" err="1"/>
              <a:t>oluşur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/>
              <a:t>Bir diğer unsur aidiyettir. Bu durum aynı coğrafyada ortak bir duygu birliğine sahip ve aidiyet hissi taşıyan insanların bazen enformel bazen de resmî kurumlar/gruplar </a:t>
            </a:r>
            <a:r>
              <a:rPr lang="tr-TR" dirty="0" err="1"/>
              <a:t>aracılığıyla</a:t>
            </a:r>
            <a:r>
              <a:rPr lang="tr-TR" dirty="0"/>
              <a:t> etkileşimlerinin sağlandığı bir birlikteliği yani toplumu meydana getirir.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B1E6039-CA65-1648-A256-D3202CF6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409215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BE741D-7F22-A545-B759-DB775D6A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Yapı ile İlgili Temel Kavramlar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BA66EB-2EC6-334F-81EC-72F29F70F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Toplumsallaşma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Beraber yaşayarak oluşturulan kültür ve bilinç toplumsallaşma yolu ile bir sonraki nesillere aktarılır.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bir toplum için önemli olan değerlerin, tutumların, davranışların sonraki nesillerce bilinmesini sağlar.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aşamada toplumsallaşma araçlarından bahsedilebilir.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6544A35-56FB-C94A-9114-A5EAC1D5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22151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5806FF-E924-1F49-B703-CA7AB2E7A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Soru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8A536E-7F13-8044-B90A-B304D1942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algn="ctr"/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Toplumsallaşma araçları nelerdir?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22DB785-2CE2-E446-8AE3-67C08FC3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86407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888FDC-B725-CE4D-8F3B-DDD25C324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Toplumsallaşma Araçları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7CB55A-AA04-934A-A3E8-9284ACC58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toplum içerisinde en küçük ve en önemli toplumsallaşma birimidir.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ekonomik durumu,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yer, ideolojisi, etnik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kökeni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dinî görüşü,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statüsu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mesleği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toplumsallaşma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örüntüleri oluşturabilmektedir.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Okullar: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Ailelerin farklı toplumsallaşma örüntülere karşın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o toplum/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tutumları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modellerini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 olma özelliği taşımaktadır.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Kreşler: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kentleşmenin artışı ile birlikte kreşlerde erken yaşlardan itibaren toplumsallaşmanın içerisinde yer almaya başlamıştır.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A6C30DF-0E1C-084C-A73F-440CBBA37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47050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2138B2-82E4-8B43-8BEF-CE2C6AF6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Toplumsallaşma Araçları -2-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C51AB7-12EE-5A41-94A9-2680B40A0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Geniş bir etki yelpazesine sahiptir. Devletin sahip olduğu yapı ve ideoloji tüm toplumsallaşma sürecini etkiler.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Demokrasi veya sosyalizm ile yönetilen bir devlet)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 toplumsallaşma aracıdır. Kurumsal değerler insanları etkilemekte ve çalışanlarda çalıştıkları kurumun değerlerini benimseme eğilimindedir.</a:t>
            </a:r>
          </a:p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Kulüpler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Topluluklar, Sivil Toplum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1980’li yıllar sonrası etkinliği artmıştır. Bu yapılar da aynı zamanda belirli kural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insanlara aktarmaktadır.</a:t>
            </a:r>
          </a:p>
          <a:p>
            <a:endParaRPr lang="tr-TR" b="1" dirty="0"/>
          </a:p>
          <a:p>
            <a:endParaRPr lang="tr-TR" b="1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44F4086-966F-D94A-87F5-804BCE78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858410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1AB2E7-F806-754E-9074-40D3DE7CB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Toplumsal Yapı ile İlgili Temel Kavramlar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A594CA-F007-9848-AA91-70A71B0BB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Yapı</a:t>
            </a:r>
          </a:p>
          <a:p>
            <a:pPr marL="0" indent="0" algn="ctr">
              <a:buNone/>
            </a:pP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kesimler, gruplar, kurumlar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toplumsal yapıyı oluşturmaktadır.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yapı bireysel bir çaba ile değil toplumsal kurumlar aracılığı ile yönetilir.</a:t>
            </a:r>
          </a:p>
          <a:p>
            <a:pPr marL="0" indent="0" algn="ctr">
              <a:buNone/>
            </a:pP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9C3504B-BDF8-8B49-B5AF-856B5259D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78252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2263</Words>
  <Application>Microsoft Macintosh PowerPoint</Application>
  <PresentationFormat>Geniş ekran</PresentationFormat>
  <Paragraphs>230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Wingdings</vt:lpstr>
      <vt:lpstr>Office Teması</vt:lpstr>
      <vt:lpstr>Türkiye’nin Sosyal Yapısı 1. Ders</vt:lpstr>
      <vt:lpstr>Giriş </vt:lpstr>
      <vt:lpstr>Giriş</vt:lpstr>
      <vt:lpstr>Toplumsal Yapı ile İlgili Temel Kavramlar</vt:lpstr>
      <vt:lpstr>Toplumsal Yapı ile İlgili Temel Kavramlar</vt:lpstr>
      <vt:lpstr>Soru</vt:lpstr>
      <vt:lpstr>Toplumsallaşma Araçları</vt:lpstr>
      <vt:lpstr>Toplumsallaşma Araçları -2-</vt:lpstr>
      <vt:lpstr>Toplumsal Yapı ile İlgili Temel Kavramlar</vt:lpstr>
      <vt:lpstr>Soru</vt:lpstr>
      <vt:lpstr>Toplumsal Yapı ile İlgili Temel Kavramlar</vt:lpstr>
      <vt:lpstr>Toplumsal Yapı ile İlgili Temel Kavramlar</vt:lpstr>
      <vt:lpstr>Toplumsal Yapı ile İlgili Temel Kavramlar</vt:lpstr>
      <vt:lpstr>Toplumsal Yapı ile İlgili Temel Kavramlar</vt:lpstr>
      <vt:lpstr>Teknolojik Değişimler</vt:lpstr>
      <vt:lpstr>Nüfus Hareketi ve Göçler</vt:lpstr>
      <vt:lpstr>Kültürel Etkileşim ve Temaslar</vt:lpstr>
      <vt:lpstr>Asimilasyon</vt:lpstr>
      <vt:lpstr>Toplumsal Tabakalaşma</vt:lpstr>
      <vt:lpstr>Toplumsal Tabakalaşma -K.Marx-</vt:lpstr>
      <vt:lpstr>Toplumsal Tabakalaşma -K.Marx-</vt:lpstr>
      <vt:lpstr>Toplumsal Tabakalaşma -K.Marx-</vt:lpstr>
      <vt:lpstr>Toplumsal Tabakalaşma -M. Weber-</vt:lpstr>
      <vt:lpstr>Toplumsal Tabakalaşma -M. Weber-</vt:lpstr>
      <vt:lpstr>Toplumsal Tabakalaşma -M. Weber-</vt:lpstr>
      <vt:lpstr>Toplumsal Hareketlilik</vt:lpstr>
      <vt:lpstr>Dikey Hareketi Sağlayan Unsurlar</vt:lpstr>
      <vt:lpstr>Yatay Hareket</vt:lpstr>
      <vt:lpstr>Coğrafi Hareketler</vt:lpstr>
      <vt:lpstr>Coğrafi Hareketler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19</cp:revision>
  <dcterms:created xsi:type="dcterms:W3CDTF">2020-10-04T15:36:28Z</dcterms:created>
  <dcterms:modified xsi:type="dcterms:W3CDTF">2021-03-20T20:54:49Z</dcterms:modified>
</cp:coreProperties>
</file>