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8" r:id="rId3"/>
    <p:sldId id="267" r:id="rId4"/>
    <p:sldId id="257" r:id="rId5"/>
    <p:sldId id="259" r:id="rId6"/>
    <p:sldId id="260" r:id="rId7"/>
    <p:sldId id="261" r:id="rId8"/>
    <p:sldId id="268" r:id="rId9"/>
    <p:sldId id="262" r:id="rId10"/>
    <p:sldId id="263" r:id="rId11"/>
    <p:sldId id="264" r:id="rId12"/>
    <p:sldId id="269" r:id="rId13"/>
    <p:sldId id="265" r:id="rId14"/>
    <p:sldId id="266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83" r:id="rId29"/>
    <p:sldId id="284" r:id="rId30"/>
    <p:sldId id="285" r:id="rId31"/>
    <p:sldId id="286" r:id="rId32"/>
    <p:sldId id="287" r:id="rId3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 snapToGrid="0" snapToObjects="1">
      <p:cViewPr varScale="1">
        <p:scale>
          <a:sx n="107" d="100"/>
          <a:sy n="107" d="100"/>
        </p:scale>
        <p:origin x="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>
            <a:extLst>
              <a:ext uri="{FF2B5EF4-FFF2-40B4-BE49-F238E27FC236}">
                <a16:creationId xmlns:a16="http://schemas.microsoft.com/office/drawing/2014/main" id="{F844EC74-778B-A549-A90B-EB1814358A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6BFA516-C0B9-2041-B640-8D1DEC20AA2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64A42A-AF7F-4C46-96DD-E12C3BC41CD2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484D64-CF60-0746-AC4A-FB27A9B4FFE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709911C2-D3B5-F748-BD5D-519DC8E066E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1315-E71E-784D-9B36-B6835AA090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79928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tr-TR"/>
              <a:t>Ankara Üniversitesi AYAŞ MYO 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D8F6C-185F-434D-8E62-ED91820FADA6}" type="datetimeFigureOut">
              <a:rPr lang="tr-TR" smtClean="0"/>
              <a:t>20.03.2021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tr-TR"/>
              <a:t>Abdullah Gökhan YAŞA</a:t>
            </a: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CB019B-26ED-4D40-8386-B3274965CD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8513512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96B63A-0F5B-B046-859F-2D546C4ED4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F63B5C5-338D-E64D-B535-C082B973AE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7C970E-19A3-4448-87A9-29DE0C148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D5698F-E6C1-504F-AF4E-50A2634DC9D6}" type="datetime1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6DDAAB-432A-5941-9A9F-106C3AE2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36B1D6-DFA7-654F-843A-0C0DADAAA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339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250DF8-A048-7F4A-A20E-D0F348F27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6161BEC-7BCE-1D49-8BE9-3BA5ED938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51F5A7D-C2E2-A445-A540-AABA94059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02036-4555-D749-AC4D-CC34D171AE4C}" type="datetime1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FAEA0F6-EF4E-CA47-9508-85FDC76F2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394524E-289D-A74D-8A55-8CC93C3FE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612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E972A15-78C9-7747-ABA1-F47C8A622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8BC245D-0F8C-684E-B27A-4023DE0B5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F94EDE5-CBDA-4B4A-8781-0F2B35BF7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0176A-9820-B24B-BA80-131B7EAD784C}" type="datetime1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DCA2747-AD29-014A-8746-E1EB2F6CB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2203F5-FE23-134B-A79D-2F177892A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0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17D9BF3-3073-0041-B998-759ABDE5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7CDF91-7DB5-184C-8C84-529DC8A727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C4B4302-B95A-C54B-A4C7-9261C273C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26487-5B0C-084A-BE8E-3FA8358BC3A8}" type="datetime1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9A0D5B3-A4F3-0A48-B79E-C6F73C69D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1DA2C-8BE5-D440-8878-EC17EA88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49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B311B58-7243-7440-A3C5-7AE328411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835A1AB-7C60-614F-BE3D-67F7544C3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067ED0-F8D0-524A-A29E-9F16C25F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7576-AEC3-DA4D-8F2B-F3A747DC8362}" type="datetime1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6C7EEE-B318-3243-A068-A8BDF0FAC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52BC829-5127-7F41-A20F-01F168CDE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3F8AC6E-A165-BD4E-ACE7-00A944F22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9CAC31-22BB-DC45-A5EC-F7D2C06B01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BC89076-A0FB-3B40-958A-C9A2817DD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7DB8FDA-1F5C-194C-B41D-FF2A47794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07FB4-BF41-724B-A5FF-87950E014424}" type="datetime1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475302-08C4-444F-AA78-860986BAC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6AB3BEB-05B7-C94E-8DC0-669E5CF12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361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0A95960-2C91-304B-ACC4-DCA0AB42D5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51264FD-E70A-D74E-9AAB-334154C0A2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F44DCF2-18B9-664D-8EB7-65F52D18D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17B19A9-CACD-DB4D-A89E-456FC22B23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8AF8A554-47DA-DC42-87BB-D5A9AE73BA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87E66A9-2AFD-1149-B604-2A0BF8547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61BE9-17F0-A14B-BFD7-C7970FF25438}" type="datetime1">
              <a:rPr lang="tr-TR" smtClean="0"/>
              <a:t>20.03.2021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DCCECD2D-11BA-9749-BB53-4AB5C6868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1F185F-349D-9F4A-85F0-4C7C79BAC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871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F4DA28-1B1D-8D48-A1A7-C1D0FB73E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7F14F5F-451B-3D4B-A42D-CAD6322BF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27F1E-F90B-3547-9366-AAD392BC1A69}" type="datetime1">
              <a:rPr lang="tr-TR" smtClean="0"/>
              <a:t>20.03.2021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22F3C0D-14B2-0A47-AC0F-464E7BEC1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3DEBB3C-458F-514B-A12D-80A16D429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641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86EB449-A4B4-5645-A9CA-830A3B873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21CCD-1528-D04C-8A46-D19B272E9861}" type="datetime1">
              <a:rPr lang="tr-TR" smtClean="0"/>
              <a:t>20.03.2021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DE43159-F5AF-F749-B108-8ADDE94A5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8139AB7-EFC8-6646-B285-1D07CB7C2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7854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DD68DA-CA1E-D048-90E4-B971F1F4A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12D4DE-2953-BF42-9DDB-65DEE3097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52C4011E-3670-EB4B-BE09-5220DA208F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EFE5AA5-33A3-1044-BB81-10291567D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F84AF-1E3E-C34C-B64F-47FFA08AE844}" type="datetime1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7ECBC22-A75B-6942-9D5F-C5542D7B9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CCBBA43-4DD5-5240-87B1-503EA829E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524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67EEF2C-D95D-054F-B27B-2F90B7467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A4B12692-9BA4-794B-8B0F-AA638F256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70C683-6FC9-6942-9CF1-7E21CD1255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43ECFB-E1F6-B141-A1F2-ED4194B7C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8DA49-B529-314C-B5E9-C985D408E676}" type="datetime1">
              <a:rPr lang="tr-TR" smtClean="0"/>
              <a:t>20.03.2021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99F7CC-C951-2947-BE67-FF5F8A30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209DD75-1994-C346-8114-3A3926F78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338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EFFA4795-F9D0-1946-A4F4-698C912BC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668EB99-81AB-6A43-A027-73EE0C17A1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471B9CA-596C-2541-A852-6FDFE578E5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DE17F-39BA-CB44-87B9-2B5B9E237830}" type="datetime1">
              <a:rPr lang="tr-TR" smtClean="0"/>
              <a:t>20.03.2021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59BF90-1C7B-2A4B-A246-30225F1CEB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/>
              <a:t>A. Gökhan YAŞA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9EF630F-0711-7843-9E2A-C350B995F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6A153-2B3F-CC41-B776-1AE104712AE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6955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134">
            <a:extLst>
              <a:ext uri="{FF2B5EF4-FFF2-40B4-BE49-F238E27FC236}">
                <a16:creationId xmlns:a16="http://schemas.microsoft.com/office/drawing/2014/main" id="{ACBE1851-2230-47A9-B000-CE9046EA61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46854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522741D-FB8F-A145-98A0-4201905232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4276" y="803705"/>
            <a:ext cx="4208656" cy="3034857"/>
          </a:xfrm>
        </p:spPr>
        <p:txBody>
          <a:bodyPr anchor="b">
            <a:normAutofit/>
          </a:bodyPr>
          <a:lstStyle/>
          <a:p>
            <a:pPr algn="r"/>
            <a:r>
              <a:rPr lang="tr-TR" sz="54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Türkiye’nin Sosyal </a:t>
            </a:r>
            <a: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Yapısı</a:t>
            </a:r>
            <a:br>
              <a:rPr lang="tr-TR" sz="54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2000" dirty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Ders</a:t>
            </a:r>
            <a:endParaRPr lang="tr-TR" sz="54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47" name="Straight Connector 136">
            <a:extLst>
              <a:ext uri="{FF2B5EF4-FFF2-40B4-BE49-F238E27FC236}">
                <a16:creationId xmlns:a16="http://schemas.microsoft.com/office/drawing/2014/main" id="{23B93832-6514-44F4-849B-5EE2C8A233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6679" y="3928939"/>
            <a:ext cx="3931920" cy="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Resim 4">
            <a:extLst>
              <a:ext uri="{FF2B5EF4-FFF2-40B4-BE49-F238E27FC236}">
                <a16:creationId xmlns:a16="http://schemas.microsoft.com/office/drawing/2014/main" id="{F4EE7BD4-9B19-3F4C-8E73-65B351C9DDE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1269"/>
          <a:stretch/>
        </p:blipFill>
        <p:spPr>
          <a:xfrm>
            <a:off x="6096000" y="734366"/>
            <a:ext cx="5459470" cy="5390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6610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E8132-9261-C049-8D33-504D97ED4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Soru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752517D-B7A3-2C48-98D2-445272A63F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Kurumlara örnek veriniz.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E5F48C5-59C1-1A41-A0AA-E8FD17F4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8384615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E9A48C-A0FC-3A44-9F6E-0470F34F6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Toplumsal Yapı ile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92C080-DC13-E344-82E0-6C10AD656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67544"/>
            <a:ext cx="10515600" cy="4645046"/>
          </a:xfrm>
        </p:spPr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Toplumsal Kurumlar</a:t>
            </a:r>
          </a:p>
          <a:p>
            <a:pPr marL="0" indent="0" algn="ctr">
              <a:buNone/>
            </a:pPr>
            <a:endParaRPr lang="tr-TR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Aile: İlk toplumsallaşma basamağı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Ekonomi: Toplumdaki dağıtım, bölüşüm vb. ilişkiler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Eğitim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Çok düzeyli bilgi ve beceriler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Siyaset: İktidar,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Din: Manevi ilişkiler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9C731CB-FF0F-C14B-A793-A652EC661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800044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716B30-608E-9E46-9509-4DD741561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 ile İlgili Temel Kavramlar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34EC88-056A-7946-A893-80F4A8560E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Eylem </a:t>
            </a:r>
          </a:p>
          <a:p>
            <a:pPr marL="0" indent="0" algn="ctr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Bireyler içerisinde yaşadıkları toplumdan etkilenirler. Kendi istekleriyle bir eylemi gerçekleştirirken de arka planda o eylem veya davranışları düzenleyen toplumsal etkiler bulunur.</a:t>
            </a:r>
          </a:p>
          <a:p>
            <a:endParaRPr lang="tr-TR" dirty="0"/>
          </a:p>
          <a:p>
            <a:r>
              <a:rPr lang="tr-TR" dirty="0"/>
              <a:t>Bir toplumda anlamı olmayan bir hareket başka bir toplumda olumlu algılanabilirken başka bir toplumda olumsuz algılanabilir.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F5585F7-55A8-6B4D-A332-41B8FC56E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3845768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1C5DB3A-5BB5-E743-BB59-7C85011C6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278" y="365125"/>
            <a:ext cx="10332522" cy="1325563"/>
          </a:xfrm>
        </p:spPr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 ile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3A7BFBC-915F-3D42-B285-90D91BC4C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Eylem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Sosyolojinin kurucu babalarından olan M.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farklı eylem biçimi tanımlamıştır.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Duygusal eylem: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Anlık ve kısa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duygulara dayalı olarak hareket edilmesidir. 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Geleneksel eylem: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Eylemin arkasında o toplumda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hâkim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olan gelenekler rol oynar. </a:t>
            </a:r>
          </a:p>
          <a:p>
            <a:pPr marL="0" indent="0">
              <a:buNone/>
            </a:pP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rasyonel eylem: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sonucunu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öngördüğu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bir eylemi din,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inanc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ahlâk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dolayı bilerek yapmasıdır. 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Amaca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yönelik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rasyonel eylem: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süreçleri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öngörüp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planlayarak bir eylemde bulunmasıdır. 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03B7868-C3F7-324A-9BC6-E79CB987D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864845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DCD93F5-A438-2F48-9DE4-2F78E92D8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 ile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F3179D-A1B6-4949-9502-7491D47E2A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Değişme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Toplumun farklı kesimleri, grupları ve yapıları arasında yaşanan değişimlerdir.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Teknolojik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Nüfus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hareketleri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göçler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Kesimler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Asimilasyon</a:t>
            </a:r>
          </a:p>
          <a:p>
            <a:pPr marL="0" indent="0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939D295-A3E8-8842-98AF-C56F70C28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401865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69E061A-5004-5B47-A90A-E9C91B7C54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Teknolojik Değişimler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C914C5-69BC-6E47-8291-4DA451BE1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İletişim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Tüketim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alışkanlıklarını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İlişki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kurma/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biçimlerini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değiştirdi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A59F179-BFE7-EE4B-A94A-AD68622F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078199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7CC1E0-ADC1-2749-9E37-0B3D6C5F1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Nüfus Hareketi ve Göçler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14DA83-EE96-0348-A958-5C0B85C6A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Hem iç göçler hem de dış göçler teması arttırmakta hem de bir değişimi meydana getirmektedir.</a:t>
            </a:r>
          </a:p>
          <a:p>
            <a:endParaRPr lang="tr-TR" dirty="0"/>
          </a:p>
          <a:p>
            <a:r>
              <a:rPr lang="tr-TR" dirty="0"/>
              <a:t>Özellikle kentleşme ve sanayileşme burada önemli derecede etkili olmuştur. (Türkiye için, iç göçler özelinde)</a:t>
            </a:r>
          </a:p>
          <a:p>
            <a:endParaRPr lang="tr-TR" dirty="0"/>
          </a:p>
          <a:p>
            <a:r>
              <a:rPr lang="tr-TR" dirty="0"/>
              <a:t>Türkiye için Almanya’ya çalışmaya giden vatandaşları da iyi bir örnektir. Kuşaklar arası fark doğurmuştur.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0FF3364-7C53-6A46-9144-CF3EF60EA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172601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B7BDE0-B80F-F544-858A-D67A5E3B4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Kültürel Etkileşim ve Temaslar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DEBE69D-6C34-914F-AE71-866AA57CD2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Kültürlerin birbiri ile etkileşime girmesi farklılıklar yaratabilir.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Etkileşimler; spor, siyaset, savaş, ticaret, eğitim, turizm gibi alanlarda olabilir.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karşıt düşüncelerin doğması, hayran olma, benzemeye çalışma vb. etkilere sebep olabilir.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0559262-EF03-F94B-88F1-6E5853575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4832679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C289A6-8A13-E041-AF1D-3C836CC3D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Asimilasyon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E149BCD-5D35-8547-90B5-10923AC14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diğer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ülkeyi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etmesi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kültüründe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zorla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değişime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gitmesidir.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sanayileşme ve coğrafi keşifler sonrasında sömürge döneminde gerçekleştirilmiştir.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Afrika’da,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geçmişte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İngiltere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Fransa,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Belçika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gibi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tarafından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işgal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ve asimilasyon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kendilerine ait yerel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kaybetmis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sayıda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bulunmaktadır.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5DE08C2-0516-ED4D-8A35-554A4DB56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895703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21EDF40-C724-BD41-9D5D-3447B204E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1B85BC3-A32D-E441-81BB-6B83A9379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Toplumlar farklı düzeylerde tabakalardan oluşmaktadır.</a:t>
            </a:r>
          </a:p>
          <a:p>
            <a:endParaRPr lang="tr-TR" dirty="0"/>
          </a:p>
          <a:p>
            <a:r>
              <a:rPr lang="tr-TR" dirty="0"/>
              <a:t>Gerek eşitlik tartışmaları içerisinde gerekse ortaya bir düzen çıkarmak için </a:t>
            </a:r>
            <a:r>
              <a:rPr lang="tr-TR" dirty="0" err="1"/>
              <a:t>tabakalaşmanın</a:t>
            </a:r>
            <a:r>
              <a:rPr lang="tr-TR" dirty="0"/>
              <a:t> kökenleri her zaman araştırılmıştır.</a:t>
            </a:r>
          </a:p>
          <a:p>
            <a:endParaRPr lang="tr-TR" dirty="0"/>
          </a:p>
          <a:p>
            <a:r>
              <a:rPr lang="tr-TR" dirty="0"/>
              <a:t>İki sosyoloğun yaklaşımlarını inceleyeceğiz.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 K. </a:t>
            </a:r>
            <a:r>
              <a:rPr lang="tr-TR" dirty="0" err="1"/>
              <a:t>Marx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M. </a:t>
            </a:r>
            <a:r>
              <a:rPr lang="tr-TR" dirty="0" err="1"/>
              <a:t>Weber</a:t>
            </a: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EE059D7-DE64-084A-849D-6231F8C57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835279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0A5E47-DB00-6948-8E5E-210A5FBE2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 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ABA2E5-C513-C144-ADF1-BE7F5D151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/>
              <a:t>Toplumsal Yapı kavramı neyi ifade etmektedir?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Birbirinden farklı toplumları </a:t>
            </a:r>
            <a:r>
              <a:rPr lang="tr-TR" dirty="0" err="1"/>
              <a:t>oluşturan</a:t>
            </a:r>
            <a:r>
              <a:rPr lang="tr-TR" dirty="0"/>
              <a:t> unsurlar nelerdir? 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Bir toplum nelerden meydana gelir? 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Toplumsal kurumların işleyişi bunlara bağlı olarak nasıl yorumlanabilir?</a:t>
            </a:r>
          </a:p>
          <a:p>
            <a:pPr>
              <a:buFont typeface="Wingdings" pitchFamily="2" charset="2"/>
              <a:buChar char="Ø"/>
            </a:pPr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EFBCCB4-7408-CF42-BE48-28DCB96B1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9713212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2F67E8-3A60-AB44-B458-7D082C0D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K.Marx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84F98B6-C881-0A4D-A7ED-163309E10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Sanayileşmenin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Avrupa’yı derinden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etkilediği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kitlelerin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yoksulluğun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pençesinde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boğuştuğu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işsizliğin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yaygın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insanların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ücretlere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ağır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koşullarında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dönemde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yaşamıştır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kapitalizmin giderek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yaygınlaştığı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eşitsizliğe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süreci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doğal gözleyen kişidir.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kapitalizmin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gelişmesiyle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birlikte top-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iki sınıfın merkezî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kazanacağını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lirtir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Proleterya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sınıfı 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Burjuvazi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İşveren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sınıfı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7B8A555-9C56-FD4B-973A-7FC5563F44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0151278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D396C5-C642-CC49-A878-7E5B20D6A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K.Marx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56BDBE-049C-0842-BEC4-831CA567C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/>
              <a:t>Marx’a</a:t>
            </a:r>
            <a:r>
              <a:rPr lang="tr-TR" dirty="0"/>
              <a:t> göre bu iki sınıfı birbirinden ayıran üretim </a:t>
            </a:r>
            <a:r>
              <a:rPr lang="tr-TR"/>
              <a:t>araçlarının sahipliğidir</a:t>
            </a:r>
            <a:r>
              <a:rPr lang="tr-TR" dirty="0"/>
              <a:t>.</a:t>
            </a:r>
          </a:p>
          <a:p>
            <a:endParaRPr lang="tr-TR" dirty="0"/>
          </a:p>
          <a:p>
            <a:r>
              <a:rPr lang="tr-TR" dirty="0"/>
              <a:t>Bir yanda </a:t>
            </a:r>
            <a:r>
              <a:rPr lang="tr-TR" dirty="0" err="1"/>
              <a:t>üretim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mülkiyetine</a:t>
            </a:r>
            <a:r>
              <a:rPr lang="tr-TR" dirty="0"/>
              <a:t> sahip </a:t>
            </a:r>
            <a:r>
              <a:rPr lang="tr-TR" dirty="0" err="1"/>
              <a:t>işveren</a:t>
            </a:r>
            <a:r>
              <a:rPr lang="tr-TR" dirty="0"/>
              <a:t> sınıfı, </a:t>
            </a:r>
            <a:r>
              <a:rPr lang="tr-TR" dirty="0" err="1"/>
              <a:t>diğer</a:t>
            </a:r>
            <a:r>
              <a:rPr lang="tr-TR" dirty="0"/>
              <a:t> yanda </a:t>
            </a:r>
            <a:r>
              <a:rPr lang="tr-TR" dirty="0" err="1"/>
              <a:t>üretim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mülkiyetine</a:t>
            </a:r>
            <a:r>
              <a:rPr lang="tr-TR" dirty="0"/>
              <a:t> sahip olmayan </a:t>
            </a:r>
            <a:r>
              <a:rPr lang="tr-TR" dirty="0" err="1"/>
              <a:t>emeği</a:t>
            </a:r>
            <a:r>
              <a:rPr lang="tr-TR" dirty="0"/>
              <a:t> ile </a:t>
            </a:r>
            <a:r>
              <a:rPr lang="tr-TR" dirty="0" err="1"/>
              <a:t>büyük</a:t>
            </a:r>
            <a:r>
              <a:rPr lang="tr-TR" dirty="0"/>
              <a:t> yoksulluk </a:t>
            </a:r>
            <a:r>
              <a:rPr lang="tr-TR" dirty="0" err="1"/>
              <a:t>içinde</a:t>
            </a:r>
            <a:r>
              <a:rPr lang="tr-TR" dirty="0"/>
              <a:t> hayatını devam ettirmeye </a:t>
            </a:r>
            <a:r>
              <a:rPr lang="tr-TR" dirty="0" err="1"/>
              <a:t>çalışan</a:t>
            </a:r>
            <a:r>
              <a:rPr lang="tr-TR" dirty="0"/>
              <a:t> </a:t>
            </a:r>
            <a:r>
              <a:rPr lang="tr-TR" dirty="0" err="1"/>
              <a:t>işçi</a:t>
            </a:r>
            <a:r>
              <a:rPr lang="tr-TR" dirty="0"/>
              <a:t> sınıfı bulunmaktadır.</a:t>
            </a:r>
            <a:endParaRPr lang="tr-TR" dirty="0">
              <a:effectLst/>
            </a:endParaRPr>
          </a:p>
          <a:p>
            <a:r>
              <a:rPr lang="tr-TR" dirty="0" err="1"/>
              <a:t>Marx’a</a:t>
            </a:r>
            <a:r>
              <a:rPr lang="tr-TR" dirty="0"/>
              <a:t> göre toplumda </a:t>
            </a:r>
            <a:r>
              <a:rPr lang="tr-TR" dirty="0" err="1"/>
              <a:t>eşitsizliği</a:t>
            </a:r>
            <a:r>
              <a:rPr lang="tr-TR" dirty="0"/>
              <a:t> belirleyen unsur </a:t>
            </a:r>
            <a:r>
              <a:rPr lang="tr-TR" dirty="0" err="1"/>
              <a:t>üretim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özel</a:t>
            </a:r>
            <a:r>
              <a:rPr lang="tr-TR" dirty="0"/>
              <a:t> </a:t>
            </a:r>
            <a:r>
              <a:rPr lang="tr-TR" dirty="0" err="1"/>
              <a:t>mülkiyeti</a:t>
            </a:r>
            <a:r>
              <a:rPr lang="tr-TR" dirty="0"/>
              <a:t> olduğu için </a:t>
            </a:r>
            <a:r>
              <a:rPr lang="tr-TR" dirty="0" err="1"/>
              <a:t>üretim</a:t>
            </a:r>
            <a:r>
              <a:rPr lang="tr-TR" dirty="0"/>
              <a:t> </a:t>
            </a:r>
            <a:r>
              <a:rPr lang="tr-TR" dirty="0" err="1"/>
              <a:t>araçlarının</a:t>
            </a:r>
            <a:r>
              <a:rPr lang="tr-TR" dirty="0"/>
              <a:t> </a:t>
            </a:r>
            <a:r>
              <a:rPr lang="tr-TR" dirty="0" err="1"/>
              <a:t>mülkiyetinin</a:t>
            </a:r>
            <a:r>
              <a:rPr lang="tr-TR" dirty="0"/>
              <a:t> </a:t>
            </a:r>
            <a:r>
              <a:rPr lang="tr-TR" dirty="0" err="1"/>
              <a:t>kaldırılacağı</a:t>
            </a:r>
            <a:r>
              <a:rPr lang="tr-TR" dirty="0"/>
              <a:t>, her </a:t>
            </a:r>
            <a:r>
              <a:rPr lang="tr-TR" dirty="0" err="1"/>
              <a:t>şeyin</a:t>
            </a:r>
            <a:r>
              <a:rPr lang="tr-TR" dirty="0"/>
              <a:t> devletin </a:t>
            </a:r>
            <a:r>
              <a:rPr lang="tr-TR" dirty="0" err="1"/>
              <a:t>olacağı</a:t>
            </a:r>
            <a:r>
              <a:rPr lang="tr-TR" dirty="0"/>
              <a:t> ve </a:t>
            </a:r>
            <a:r>
              <a:rPr lang="tr-TR" dirty="0" err="1"/>
              <a:t>çalışanların</a:t>
            </a:r>
            <a:r>
              <a:rPr lang="tr-TR" dirty="0"/>
              <a:t> benzer </a:t>
            </a:r>
            <a:r>
              <a:rPr lang="tr-TR" dirty="0" err="1"/>
              <a:t>ücretler</a:t>
            </a:r>
            <a:r>
              <a:rPr lang="tr-TR" dirty="0"/>
              <a:t> </a:t>
            </a:r>
            <a:r>
              <a:rPr lang="tr-TR" dirty="0" err="1"/>
              <a:t>alacağı</a:t>
            </a:r>
            <a:r>
              <a:rPr lang="tr-TR" dirty="0"/>
              <a:t> bir sistem, toplumda var olan </a:t>
            </a:r>
            <a:r>
              <a:rPr lang="tr-TR" dirty="0" err="1"/>
              <a:t>eşitsizliği</a:t>
            </a:r>
            <a:r>
              <a:rPr lang="tr-TR" dirty="0"/>
              <a:t> kaldırabilecekti. </a:t>
            </a:r>
            <a:endParaRPr lang="tr-TR" dirty="0">
              <a:effectLst/>
            </a:endParaRP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F84703E-0D6E-2242-8B2D-55C85B8D2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3851378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B41C57A-4B70-A643-9028-C8F5E6D92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K.Marx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1514E5-9FD9-F447-9619-914A321C89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belirttiği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şekilde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işçi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hareketleri bir devrime yol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açmadı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Bunun yanında Sosyalizm/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Komünizm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özel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yasaklandığı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üretim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araçlarının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mülkiyetinin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kamulaştırıldığı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ortadan kalkmadı.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Sosyalist/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Komünist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oluşturan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politbüro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vb. isimlerle tanımlanan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yönetici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bürokrat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gücu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zenginliği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elinde toplayan/ kullanan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küçük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grup olarak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çıktı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Teoride sınıfsız bir toplum idealiyle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yönetimlerde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ülkelerde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 toplumlarda bile reelde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söz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konusuydu.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5323292-DAA1-A244-8460-AF65D36D8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6805418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20F70C-0033-BB43-8644-C74B6C41ED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-M.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6E4D183-1D21-BB46-86CD-B7386B326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Sosyal bilimler alanına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katkılarda bu-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düşünürlerden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biri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Weber’dir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toplumda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birkac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faktöre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değinir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sınıf kavramını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Marx’tan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olarak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kavramını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Weber’in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çıkarttığı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kavramı,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günümüzde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tabakalaşmayı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anlamada 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çerçeve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sunar.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64CEEB8-C8D0-6F4D-995F-9687EEE31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2971017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19CEB4-9BF5-5E42-BF27-94AA7845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-M.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504B3E-4C8E-7045-8AA8-BB6D848CD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Sınıf: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sınıf kavramını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Marx’ın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kullandığı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anlamdan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bağlamda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̈: Kavram, “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kişinin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konumu ve bu konuma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gösterilen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saygı”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şeklinde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tanımlanabilir.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üye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olma ve bundan kaynaklanan toplumsal prestijin de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tabakalaşmaya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olduğunu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vurgular.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372BABB-6E08-394F-8C45-884778675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86734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D6889-B6CA-1642-A265-E7D164E0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Tabakalaşma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-M.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0E0B8CA-20CE-6D49-BB7E-2B6C349594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Statüyü etkileyen unsurlar;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Meslek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Zenginlik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Ten rengi</a:t>
            </a:r>
          </a:p>
          <a:p>
            <a:pPr>
              <a:buFont typeface="Wingdings" pitchFamily="2" charset="2"/>
              <a:buChar char="Ø"/>
            </a:pPr>
            <a:r>
              <a:rPr lang="tr-TR" dirty="0" err="1"/>
              <a:t>Etnisite</a:t>
            </a:r>
            <a:endParaRPr lang="tr-TR" dirty="0"/>
          </a:p>
          <a:p>
            <a:pPr>
              <a:buFont typeface="Wingdings" pitchFamily="2" charset="2"/>
              <a:buChar char="Ø"/>
            </a:pPr>
            <a:r>
              <a:rPr lang="tr-TR" dirty="0"/>
              <a:t>Din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Cinsiyet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Aile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A4500BD-5BF1-0440-8D07-218FA1F85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65057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C49C7B-82F7-EF43-90F5-8244960B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Hareketlilik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4412DD-45B8-3F46-8E1A-27B1CA08F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 toplumda birbirinden </a:t>
            </a:r>
            <a:r>
              <a:rPr lang="tr-TR" dirty="0" err="1"/>
              <a:t>çok</a:t>
            </a:r>
            <a:r>
              <a:rPr lang="tr-TR" dirty="0"/>
              <a:t> farklı pozisyonlar ve konumlar arasındaki </a:t>
            </a:r>
            <a:r>
              <a:rPr lang="tr-TR" dirty="0" err="1"/>
              <a:t>hareketliliği</a:t>
            </a:r>
            <a:r>
              <a:rPr lang="tr-TR" dirty="0"/>
              <a:t> ifade eder. </a:t>
            </a:r>
          </a:p>
          <a:p>
            <a:r>
              <a:rPr lang="tr-TR" dirty="0"/>
              <a:t>Tarım toplumlarında bu unsur sınırlı iken sanayi toplumlarında artış yaşanmıştır.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§"/>
            </a:pPr>
            <a:r>
              <a:rPr lang="tr-TR" dirty="0"/>
              <a:t>2 Tip toplumsal hareketten bahsedilebilir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Dikey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Yatay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2B4293BA-846A-AC44-B291-7771E1183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60871667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3498D9-F91E-814B-A0AC-1832D2240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Dikey Hareketi Sağlayan Unsurlar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B4CD21-874B-454E-BB84-7269DFC6F6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/>
              <a:t>Eğitim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Göçler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Bireysel rekabeti teşvik eden ortam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Savaş</a:t>
            </a:r>
          </a:p>
          <a:p>
            <a:pPr>
              <a:buFont typeface="Wingdings" pitchFamily="2" charset="2"/>
              <a:buChar char="Ø"/>
            </a:pPr>
            <a:r>
              <a:rPr lang="tr-TR" dirty="0"/>
              <a:t>Eşitliğin öncül bir değer olması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4C1D516-9FC2-314B-A484-A04FE1488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686425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D8B129D-FB16-534A-8C3F-FB5A55A71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Yatay Hareket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27B4E21-2589-5E4F-8F97-29A125EA9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Benzer prestije sahip pozisyonlar ve konumlar arasındaki hareketliliktir. </a:t>
            </a:r>
          </a:p>
          <a:p>
            <a:endParaRPr lang="tr-TR" dirty="0"/>
          </a:p>
          <a:p>
            <a:r>
              <a:rPr lang="tr-TR" dirty="0" err="1"/>
              <a:t>Günümüzde</a:t>
            </a:r>
            <a:r>
              <a:rPr lang="tr-TR" dirty="0"/>
              <a:t> </a:t>
            </a:r>
            <a:r>
              <a:rPr lang="tr-TR" dirty="0" err="1"/>
              <a:t>çok</a:t>
            </a:r>
            <a:r>
              <a:rPr lang="tr-TR" dirty="0"/>
              <a:t> yaygın toplumsal hareketlilik </a:t>
            </a:r>
            <a:r>
              <a:rPr lang="tr-TR" dirty="0" err="1"/>
              <a:t>şeklidir</a:t>
            </a:r>
            <a:r>
              <a:rPr lang="tr-TR" dirty="0"/>
              <a:t>. </a:t>
            </a:r>
          </a:p>
          <a:p>
            <a:endParaRPr lang="tr-TR" dirty="0"/>
          </a:p>
          <a:p>
            <a:r>
              <a:rPr lang="tr-TR" dirty="0" err="1"/>
              <a:t>Kişinin</a:t>
            </a:r>
            <a:r>
              <a:rPr lang="tr-TR" dirty="0"/>
              <a:t> prestijinde farklılık </a:t>
            </a:r>
            <a:r>
              <a:rPr lang="tr-TR" dirty="0" err="1"/>
              <a:t>yaratmadığı</a:t>
            </a:r>
            <a:r>
              <a:rPr lang="tr-TR" dirty="0"/>
              <a:t> hareketlilik </a:t>
            </a:r>
            <a:r>
              <a:rPr lang="tr-TR" dirty="0" err="1"/>
              <a:t>türüdür</a:t>
            </a:r>
            <a:r>
              <a:rPr lang="tr-TR" dirty="0"/>
              <a:t>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err="1"/>
              <a:t>Örn</a:t>
            </a:r>
            <a:r>
              <a:rPr lang="tr-TR" dirty="0"/>
              <a:t>: Küçük esnafın işçi olması, uzmanın farklı bir kuruma geçmesi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873BA55-A60A-044B-993A-D1609D540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57951925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BF199A0-917D-4C45-825D-C80688A3D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Coğrafi Hareketler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A606BE-4147-C045-91FA-D2F33B94B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yapılan hareketliliktir.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büyük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etkileri olan hareketlilik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şeklidir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hareketliliğin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toplumsal yapıya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etkileri olmaktadır. Bunlardan bazıları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şunlardır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değişmeye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 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dikey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hareketliliği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edilen yerlerde,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coğrafi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yakınlığa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dayalı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bütünleşmeleri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arttırır. 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ED921C0C-A2AD-B149-89EA-E883E4360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203809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CC9AB30-7D99-7A4F-9C9B-7037D8B17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F557D3-BFBF-014B-96B9-4E4127BE2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Türkiye hem geleneksel bir imparatorluk dönemine sahip hem de modern ulus devlet kuruluşunu gerçekleştirebilmiş bir ülkedir.</a:t>
            </a:r>
          </a:p>
          <a:p>
            <a:endParaRPr lang="tr-TR" dirty="0"/>
          </a:p>
          <a:p>
            <a:r>
              <a:rPr lang="tr-TR" dirty="0"/>
              <a:t>Söz konusu arka plan </a:t>
            </a:r>
            <a:r>
              <a:rPr lang="tr-TR" dirty="0" err="1"/>
              <a:t>Türkiye’de</a:t>
            </a:r>
            <a:r>
              <a:rPr lang="tr-TR" dirty="0"/>
              <a:t> toplumsal, ekonomik, siyasal, </a:t>
            </a:r>
            <a:r>
              <a:rPr lang="tr-TR" dirty="0" err="1"/>
              <a:t>kültürel</a:t>
            </a:r>
            <a:r>
              <a:rPr lang="tr-TR" dirty="0"/>
              <a:t> alanlarda önemli etkiler oluşturmuştur.</a:t>
            </a:r>
          </a:p>
          <a:p>
            <a:endParaRPr lang="tr-TR" dirty="0"/>
          </a:p>
          <a:p>
            <a:r>
              <a:rPr lang="tr-TR" dirty="0"/>
              <a:t>Bu durum farklı kesimler arası </a:t>
            </a:r>
            <a:r>
              <a:rPr lang="tr-TR" dirty="0" err="1"/>
              <a:t>genis</a:t>
            </a:r>
            <a:r>
              <a:rPr lang="tr-TR" dirty="0"/>
              <a:t>̧ </a:t>
            </a:r>
            <a:r>
              <a:rPr lang="tr-TR" dirty="0" err="1"/>
              <a:t>ilişkiler</a:t>
            </a:r>
            <a:r>
              <a:rPr lang="tr-TR" dirty="0"/>
              <a:t> </a:t>
            </a:r>
            <a:r>
              <a:rPr lang="tr-TR" dirty="0" err="1"/>
              <a:t>ağı</a:t>
            </a:r>
            <a:r>
              <a:rPr lang="tr-TR" dirty="0"/>
              <a:t>, farklı kurumsal yapılar, toplumsal alanda </a:t>
            </a:r>
            <a:r>
              <a:rPr lang="tr-TR" dirty="0" err="1"/>
              <a:t>yaşanan</a:t>
            </a:r>
            <a:r>
              <a:rPr lang="tr-TR" dirty="0"/>
              <a:t> </a:t>
            </a:r>
            <a:r>
              <a:rPr lang="tr-TR" dirty="0" err="1"/>
              <a:t>değişimler</a:t>
            </a:r>
            <a:r>
              <a:rPr lang="tr-TR" dirty="0"/>
              <a:t>, bireysel </a:t>
            </a:r>
            <a:r>
              <a:rPr lang="tr-TR" dirty="0" err="1"/>
              <a:t>davranışı</a:t>
            </a:r>
            <a:r>
              <a:rPr lang="tr-TR" dirty="0"/>
              <a:t> etkile- yen toplumsal eylem </a:t>
            </a:r>
            <a:r>
              <a:rPr lang="tr-TR" dirty="0" err="1"/>
              <a:t>türleri</a:t>
            </a:r>
            <a:r>
              <a:rPr lang="tr-TR" dirty="0"/>
              <a:t> gibi birtakım olguları şekillendirmiştir.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885C4E6-E80D-4C44-B468-5769A52D2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165319963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D55FA7-3CA8-0343-9CA6-C9ED2E8A4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Coğrafi Hareketler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E1999DE-E192-5F48-9CD9-8BE6B288C2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Gidilen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bölgelerde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sorunları-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nın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yaşanması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sosyal gerilimlerin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çıkmasına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neden olur.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Göc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eden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kişilerin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bir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bölümünün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düşük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vasıflı olması, kayıt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dışı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ekonomiyi de arttırır.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İlk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sonraki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kuşak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arasında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kültürel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çatışmalar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ortaya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çıkar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Örnek: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Almanya’ya çalışmaya giden Türk vatandaşları</a:t>
            </a:r>
          </a:p>
          <a:p>
            <a:pPr>
              <a:buFont typeface="Wingdings" pitchFamily="2" charset="2"/>
              <a:buChar char="Ø"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Savaş nedeniyle Türkiye’ye gelen Suriyeliler</a:t>
            </a:r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01A98B7B-C74E-D24D-90BC-8010703DE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9833551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CCF99D-D78D-A04B-91B5-6D0EB9118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827386C-DB4E-8C4E-8734-1808FA53F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dirty="0"/>
              <a:t>1. Dersin Sonu</a:t>
            </a:r>
          </a:p>
          <a:p>
            <a:pPr marL="0" indent="0" algn="ctr">
              <a:buNone/>
            </a:pPr>
            <a:r>
              <a:rPr lang="tr-TR" b="1" dirty="0"/>
              <a:t>Teşekkürler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48D23FE4-72FB-B748-A4CA-ED308C575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0508000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51EAFE-B65B-6149-AB03-163E0020D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KAYNAKÇA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F171E54-A0D0-CB4B-94C4-E56CDA78A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503D413-2802-1544-A739-B5E985D60BF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3224206"/>
            <a:ext cx="10358926" cy="1554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304704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100000"/>
              </a:lnSpc>
            </a:pP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Kongar, E. (2014). </a:t>
            </a:r>
            <a:r>
              <a:rPr kumimoji="0" lang="tr-TR" altLang="tr-T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Toplumsal Değişme Kuramları ve Türkiye Gerçeği.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İstanbul: Remzi Kitabevi.</a:t>
            </a:r>
          </a:p>
          <a:p>
            <a:pPr>
              <a:lnSpc>
                <a:spcPct val="100000"/>
              </a:lnSpc>
            </a:pPr>
            <a:r>
              <a:rPr kumimoji="0" lang="tr-TR" altLang="tr-TR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Zencirkıran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M. (2019). </a:t>
            </a:r>
            <a:r>
              <a:rPr kumimoji="0" lang="tr-TR" altLang="tr-T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Türkiye'nin Toplumsal Yapısı</a:t>
            </a:r>
            <a:r>
              <a:rPr kumimoji="0" lang="tr-TR" altLang="tr-TR" sz="2000" b="0" i="1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kumimoji="0" lang="tr-TR" altLang="tr-TR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0000"/>
              </a:lnSpc>
            </a:pPr>
            <a:r>
              <a:rPr kumimoji="0" lang="tr-TR" altLang="tr-TR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Eskişehir</a:t>
            </a:r>
            <a:r>
              <a:rPr kumimoji="0" lang="tr-TR" altLang="tr-T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Anadolu Üniversitesi Açık Öğretim Fakültesi Yayını2739.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552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3F8BC4-E95B-2C47-B8EA-9E07ED68E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Toplumsal Yapı ile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71BCB18-BD5D-6644-9E7E-BE7251F6B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/>
              <a:t>Toplum belirli </a:t>
            </a:r>
            <a:r>
              <a:rPr lang="tr-TR" dirty="0" err="1"/>
              <a:t>coğrafyada</a:t>
            </a:r>
            <a:r>
              <a:rPr lang="tr-TR" dirty="0"/>
              <a:t> </a:t>
            </a:r>
            <a:r>
              <a:rPr lang="tr-TR" dirty="0" err="1"/>
              <a:t>yaşayan</a:t>
            </a:r>
            <a:r>
              <a:rPr lang="tr-TR" dirty="0"/>
              <a:t>, aralarında ortak duygu </a:t>
            </a:r>
            <a:r>
              <a:rPr lang="tr-TR" dirty="0" err="1"/>
              <a:t>birliği</a:t>
            </a:r>
            <a:r>
              <a:rPr lang="tr-TR" dirty="0"/>
              <a:t> olan insanlardan </a:t>
            </a:r>
            <a:r>
              <a:rPr lang="tr-TR" dirty="0" err="1"/>
              <a:t>oluşur</a:t>
            </a:r>
            <a:r>
              <a:rPr lang="tr-TR" dirty="0"/>
              <a:t>. </a:t>
            </a:r>
          </a:p>
          <a:p>
            <a:endParaRPr lang="tr-TR" dirty="0"/>
          </a:p>
          <a:p>
            <a:r>
              <a:rPr lang="tr-TR" dirty="0"/>
              <a:t>Bir diğer unsur aidiyettir. Bu durum aynı coğrafyada ortak bir duygu birliğine sahip ve aidiyet hissi taşıyan insanların bazen enformel bazen de resmî kurumlar/gruplar </a:t>
            </a:r>
            <a:r>
              <a:rPr lang="tr-TR" dirty="0" err="1"/>
              <a:t>aracılığıyla</a:t>
            </a:r>
            <a:r>
              <a:rPr lang="tr-TR" dirty="0"/>
              <a:t> etkileşimlerinin sağlandığı bir birlikteliği yani toplumu meydana getirir.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B1E6039-CA65-1648-A256-D3202CF65B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409215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BE741D-7F22-A545-B759-DB775D6A7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 ile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BA66EB-2EC6-334F-81EC-72F29F70F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Toplumsallaşma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Beraber yaşayarak oluşturulan kültür ve bilinç toplumsallaşma yolu ile bir sonraki nesillere aktarılır.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durum bir toplum için önemli olan değerlerin, tutumların, davranışların sonraki nesillerce bilinmesini sağlar.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aşamada toplumsallaşma araçlarından bahsedilebilir.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6544A35-56FB-C94A-9114-A5EAC1D5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221519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5806FF-E924-1F49-B703-CA7AB2E7A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Soru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8A536E-7F13-8044-B90A-B304D1942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pPr algn="ctr"/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tr-TR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Toplumsallaşma araçları nelerdir?</a:t>
            </a: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22DB785-2CE2-E446-8AE3-67C08FC3D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2864077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888FDC-B725-CE4D-8F3B-DDD25C324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Toplumsallaşma Araçları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7CB55A-AA04-934A-A3E8-9284ACC58D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toplum içerisinde en küçük ve en önemli toplumsallaşma birimidir. 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Ailenin ekonomik durumu,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yaşadığı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yer, ideolojisi, etnik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kökeni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dinî görüşü, toplumsal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statüsu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mesleği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farklı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toplumsallaşma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örüntüleri oluşturabilmektedir.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Okullar: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Ailelerin farklı toplumsallaşma örüntülere karşın daha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o toplum/ devlet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için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önemli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tutumları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davranıs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̧ modellerini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öğreten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kurum olma özelliği taşımaktadır.</a:t>
            </a:r>
          </a:p>
          <a:p>
            <a:pPr marL="0" indent="0">
              <a:buNone/>
            </a:pP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Kreşler: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kentleşmenin artışı ile birlikte kreşlerde erken yaşlardan itibaren toplumsallaşmanın içerisinde yer almaya başlamıştır.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A6C30DF-0E1C-084C-A73F-440CBBA3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470509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F2138B2-82E4-8B43-8BEF-CE2C6AF6D7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Toplumsallaşma Araçları -2-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C51AB7-12EE-5A41-94A9-2680B40A0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Geniş bir etki yelpazesine sahiptir. Devletin sahip olduğu yapı ve ideoloji tüm toplumsallaşma sürecini etkiler.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Demokrasi veya sosyalizm ile yönetilen bir devlet)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Çalışma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hayatı: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Geç toplumsallaşma aracıdır. Kurumsal değerler insanları etkilemekte ve çalışanlarda çalıştıkları kurumun değerlerini benimseme eğilimindedir.</a:t>
            </a:r>
          </a:p>
          <a:p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Kulüpler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Topluluklar, Sivil Toplum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Örgütleri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 1980’li yıllar sonrası etkinliği artmıştır. Bu yapılar da aynı zamanda belirli kural ve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değerleri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insanlara aktarmaktadır.</a:t>
            </a:r>
          </a:p>
          <a:p>
            <a:endParaRPr lang="tr-TR" b="1" dirty="0"/>
          </a:p>
          <a:p>
            <a:endParaRPr lang="tr-TR" b="1" dirty="0"/>
          </a:p>
          <a:p>
            <a:endParaRPr lang="tr-TR" dirty="0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44F4086-966F-D94A-87F5-804BCE78A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858410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D1AB2E7-F806-754E-9074-40D3DE7CB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Toplumsal Yapı ile İlgili Temel Kavramlar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CA594CA-F007-9848-AA91-70A71B0BBB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</a:t>
            </a:r>
          </a:p>
          <a:p>
            <a:pPr marL="0" indent="0" algn="ctr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kesimler, gruplar, kurumlar arasındaki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ilişkiler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bütünu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̈ toplumsal yapıyı oluşturmaktadır.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Toplumsal yapı bireysel bir çaba ile değil toplumsal kurumlar aracılığı ile yönetilir.</a:t>
            </a:r>
          </a:p>
          <a:p>
            <a:pPr marL="0" indent="0" algn="ctr">
              <a:buNone/>
            </a:pPr>
            <a:endParaRPr lang="tr-TR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99C3504B-BDF8-8B49-B5AF-856B5259D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A. Gökhan YAŞA</a:t>
            </a:r>
          </a:p>
        </p:txBody>
      </p:sp>
    </p:spTree>
    <p:extLst>
      <p:ext uri="{BB962C8B-B14F-4D97-AF65-F5344CB8AC3E}">
        <p14:creationId xmlns:p14="http://schemas.microsoft.com/office/powerpoint/2010/main" val="3782520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</TotalTime>
  <Words>2263</Words>
  <Application>Microsoft Macintosh PowerPoint</Application>
  <PresentationFormat>Geniş ekran</PresentationFormat>
  <Paragraphs>230</Paragraphs>
  <Slides>32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32</vt:i4>
      </vt:variant>
    </vt:vector>
  </HeadingPairs>
  <TitlesOfParts>
    <vt:vector size="38" baseType="lpstr">
      <vt:lpstr>Arial</vt:lpstr>
      <vt:lpstr>Calibri</vt:lpstr>
      <vt:lpstr>Calibri Light</vt:lpstr>
      <vt:lpstr>Times New Roman</vt:lpstr>
      <vt:lpstr>Wingdings</vt:lpstr>
      <vt:lpstr>Office Teması</vt:lpstr>
      <vt:lpstr>Türkiye’nin Sosyal Yapısı 1. Ders</vt:lpstr>
      <vt:lpstr>Giriş </vt:lpstr>
      <vt:lpstr>Giriş</vt:lpstr>
      <vt:lpstr>Toplumsal Yapı ile İlgili Temel Kavramlar</vt:lpstr>
      <vt:lpstr>Toplumsal Yapı ile İlgili Temel Kavramlar</vt:lpstr>
      <vt:lpstr>Soru</vt:lpstr>
      <vt:lpstr>Toplumsallaşma Araçları</vt:lpstr>
      <vt:lpstr>Toplumsallaşma Araçları -2-</vt:lpstr>
      <vt:lpstr>Toplumsal Yapı ile İlgili Temel Kavramlar</vt:lpstr>
      <vt:lpstr>Soru</vt:lpstr>
      <vt:lpstr>Toplumsal Yapı ile İlgili Temel Kavramlar</vt:lpstr>
      <vt:lpstr>Toplumsal Yapı ile İlgili Temel Kavramlar</vt:lpstr>
      <vt:lpstr>Toplumsal Yapı ile İlgili Temel Kavramlar</vt:lpstr>
      <vt:lpstr>Toplumsal Yapı ile İlgili Temel Kavramlar</vt:lpstr>
      <vt:lpstr>Teknolojik Değişimler</vt:lpstr>
      <vt:lpstr>Nüfus Hareketi ve Göçler</vt:lpstr>
      <vt:lpstr>Kültürel Etkileşim ve Temaslar</vt:lpstr>
      <vt:lpstr>Asimilasyon</vt:lpstr>
      <vt:lpstr>Toplumsal Tabakalaşma</vt:lpstr>
      <vt:lpstr>Toplumsal Tabakalaşma -K.Marx-</vt:lpstr>
      <vt:lpstr>Toplumsal Tabakalaşma -K.Marx-</vt:lpstr>
      <vt:lpstr>Toplumsal Tabakalaşma -K.Marx-</vt:lpstr>
      <vt:lpstr>Toplumsal Tabakalaşma -M. Weber-</vt:lpstr>
      <vt:lpstr>Toplumsal Tabakalaşma -M. Weber-</vt:lpstr>
      <vt:lpstr>Toplumsal Tabakalaşma -M. Weber-</vt:lpstr>
      <vt:lpstr>Toplumsal Hareketlilik</vt:lpstr>
      <vt:lpstr>Dikey Hareketi Sağlayan Unsurlar</vt:lpstr>
      <vt:lpstr>Yatay Hareket</vt:lpstr>
      <vt:lpstr>Coğrafi Hareketler</vt:lpstr>
      <vt:lpstr>Coğrafi Hareketler</vt:lpstr>
      <vt:lpstr>SON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Türkiye’nin Toplumsal Yapısı</dc:title>
  <dc:creator>ABDULLAH GÖKHAN YAŞA</dc:creator>
  <cp:lastModifiedBy>ABDULLAH GÖKHAN YAŞA</cp:lastModifiedBy>
  <cp:revision>19</cp:revision>
  <dcterms:created xsi:type="dcterms:W3CDTF">2020-10-04T15:36:28Z</dcterms:created>
  <dcterms:modified xsi:type="dcterms:W3CDTF">2021-03-20T20:54:49Z</dcterms:modified>
</cp:coreProperties>
</file>