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7" r:id="rId11"/>
    <p:sldId id="269" r:id="rId12"/>
    <p:sldId id="273" r:id="rId13"/>
    <p:sldId id="274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5501" autoAdjust="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-352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1EC91D-288F-463E-8760-5EC464DB5E2B}" type="datetimeFigureOut">
              <a:rPr lang="tr-TR" smtClean="0"/>
              <a:t>2.5.2019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9E81C-41FA-48CE-B578-5CFEB02258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4614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2292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1393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4580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2.5.2019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414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2.5.2019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801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2.5.2019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89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2.5.2019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1449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2.5.2019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8915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2.5.2019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7588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2.5.2019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0586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2.5.2019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186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52893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2.5.2019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484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2.5.2019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2089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2.5.2019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724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776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2.5.2019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3134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2.5.2019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1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2.5.2019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009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2.5.2019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0504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2.5.2019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5142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2.5.2019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8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94643-5151-4422-B7F1-5F3E2C0CDEBF}" type="datetimeFigureOut">
              <a:rPr lang="tr-TR" smtClean="0"/>
              <a:t>2.5.2019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7514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94643-5151-4422-B7F1-5F3E2C0CDEB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2.5.2019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1030E-F569-4BE3-A9AF-7868F3626FE2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25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Polymer </a:t>
            </a:r>
            <a:r>
              <a:rPr lang="tr-TR" dirty="0" err="1" smtClean="0"/>
              <a:t>Technology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/>
              <a:t>Chapter</a:t>
            </a:r>
            <a:r>
              <a:rPr lang="tr-TR" sz="4000" dirty="0" smtClean="0"/>
              <a:t> 12</a:t>
            </a:r>
            <a:endParaRPr lang="tr-TR" sz="4000" dirty="0" smtClean="0"/>
          </a:p>
          <a:p>
            <a:r>
              <a:rPr lang="en-US" sz="4000" dirty="0"/>
              <a:t>Polymer Processing and Rheology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83880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Polymer Processing and Rheology</a:t>
            </a:r>
            <a:br>
              <a:rPr lang="en-US" dirty="0"/>
            </a:br>
            <a:r>
              <a:rPr lang="en-US" sz="2700" dirty="0"/>
              <a:t>Molding</a:t>
            </a:r>
            <a:br>
              <a:rPr lang="en-US" sz="2700" dirty="0"/>
            </a:br>
            <a:r>
              <a:rPr lang="tr-TR" sz="2700" dirty="0" smtClean="0"/>
              <a:t>INJECTION</a:t>
            </a:r>
            <a:r>
              <a:rPr lang="en-US" sz="2700" dirty="0" smtClean="0"/>
              <a:t> </a:t>
            </a:r>
            <a:r>
              <a:rPr lang="en-US" sz="2700" dirty="0"/>
              <a:t>MOLDING</a:t>
            </a:r>
            <a:endParaRPr lang="tr-TR" sz="27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3. </a:t>
            </a:r>
            <a:r>
              <a:rPr lang="en-US" sz="2400" dirty="0" smtClean="0">
                <a:solidFill>
                  <a:srgbClr val="FF0000"/>
                </a:solidFill>
              </a:rPr>
              <a:t>Injection </a:t>
            </a:r>
            <a:r>
              <a:rPr lang="en-US" sz="2400" dirty="0" smtClean="0">
                <a:solidFill>
                  <a:srgbClr val="FF0000"/>
                </a:solidFill>
              </a:rPr>
              <a:t>Molding</a:t>
            </a:r>
            <a:r>
              <a:rPr lang="tr-TR" sz="2400" dirty="0" smtClean="0"/>
              <a:t>:</a:t>
            </a:r>
            <a:r>
              <a:rPr lang="en-US" sz="2400" dirty="0" smtClean="0"/>
              <a:t> </a:t>
            </a:r>
            <a:r>
              <a:rPr lang="tr-TR" sz="2400" dirty="0" smtClean="0"/>
              <a:t>A </a:t>
            </a:r>
            <a:r>
              <a:rPr lang="tr-TR" sz="2400" dirty="0" err="1" smtClean="0"/>
              <a:t>typical</a:t>
            </a:r>
            <a:r>
              <a:rPr lang="tr-TR" sz="2400" dirty="0" smtClean="0"/>
              <a:t> </a:t>
            </a:r>
            <a:r>
              <a:rPr lang="en-US" sz="2400" dirty="0" smtClean="0"/>
              <a:t>injection-molding </a:t>
            </a:r>
            <a:r>
              <a:rPr lang="en-US" sz="2400" dirty="0"/>
              <a:t>operation </a:t>
            </a:r>
            <a:r>
              <a:rPr lang="en-US" sz="2400" dirty="0" smtClean="0"/>
              <a:t>u</a:t>
            </a:r>
            <a:r>
              <a:rPr lang="tr-TR" sz="2400" dirty="0" err="1" smtClean="0"/>
              <a:t>tilizes</a:t>
            </a:r>
            <a:r>
              <a:rPr lang="en-US" sz="2400" dirty="0" smtClean="0"/>
              <a:t> </a:t>
            </a:r>
            <a:r>
              <a:rPr lang="en-US" sz="2400" dirty="0"/>
              <a:t>a reciprocating screw to melt a </a:t>
            </a:r>
            <a:r>
              <a:rPr lang="tr-TR" sz="2400" dirty="0" err="1" smtClean="0"/>
              <a:t>certain</a:t>
            </a:r>
            <a:r>
              <a:rPr lang="en-US" sz="2400" dirty="0" smtClean="0"/>
              <a:t> </a:t>
            </a:r>
            <a:r>
              <a:rPr lang="en-US" sz="2400" dirty="0"/>
              <a:t>volume of feed introduced through the hopper.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amount of </a:t>
            </a:r>
            <a:r>
              <a:rPr lang="tr-TR" sz="2400" dirty="0" err="1" smtClean="0"/>
              <a:t>plastic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can</a:t>
            </a:r>
            <a:r>
              <a:rPr lang="en-US" sz="2400" dirty="0" smtClean="0"/>
              <a:t>  </a:t>
            </a:r>
            <a:r>
              <a:rPr lang="en-US" sz="2400" dirty="0"/>
              <a:t>be </a:t>
            </a:r>
            <a:r>
              <a:rPr lang="en-US" sz="2400" dirty="0" smtClean="0"/>
              <a:t>molded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may vary with a particular machine from a few grams to a few </a:t>
            </a:r>
            <a:r>
              <a:rPr lang="en-US" sz="2400" dirty="0" smtClean="0"/>
              <a:t>kilograms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en-US" sz="2400" dirty="0"/>
          </a:p>
          <a:p>
            <a:r>
              <a:rPr lang="en-US" sz="2400" dirty="0"/>
              <a:t>A mold </a:t>
            </a:r>
            <a:r>
              <a:rPr lang="tr-TR" sz="2400" dirty="0" err="1" smtClean="0"/>
              <a:t>with</a:t>
            </a:r>
            <a:r>
              <a:rPr lang="tr-TR" sz="2400" dirty="0" smtClean="0"/>
              <a:t> a </a:t>
            </a:r>
            <a:r>
              <a:rPr lang="tr-TR" sz="2400" dirty="0" err="1" smtClean="0"/>
              <a:t>specific</a:t>
            </a:r>
            <a:r>
              <a:rPr lang="tr-TR" sz="2400" dirty="0" smtClean="0"/>
              <a:t> </a:t>
            </a:r>
            <a:r>
              <a:rPr lang="tr-TR" sz="2400" dirty="0" err="1" smtClean="0"/>
              <a:t>shape</a:t>
            </a:r>
            <a:r>
              <a:rPr lang="tr-TR" sz="2400" dirty="0" smtClean="0"/>
              <a:t> </a:t>
            </a:r>
            <a:r>
              <a:rPr lang="tr-TR" sz="2400" dirty="0" err="1" smtClean="0"/>
              <a:t>needs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en-US" sz="2400" dirty="0" smtClean="0"/>
              <a:t> </a:t>
            </a:r>
            <a:r>
              <a:rPr lang="en-US" sz="2400" dirty="0"/>
              <a:t>be used to </a:t>
            </a:r>
            <a:r>
              <a:rPr lang="tr-TR" sz="2400" dirty="0" err="1" smtClean="0"/>
              <a:t>obtain</a:t>
            </a:r>
            <a:r>
              <a:rPr lang="en-US" sz="2400" dirty="0" smtClean="0"/>
              <a:t> </a:t>
            </a:r>
            <a:r>
              <a:rPr lang="en-US" sz="2400" dirty="0"/>
              <a:t>a single part </a:t>
            </a:r>
            <a:r>
              <a:rPr lang="tr-TR" sz="2400" dirty="0" err="1" smtClean="0"/>
              <a:t>like</a:t>
            </a:r>
            <a:r>
              <a:rPr lang="en-US" sz="2400" dirty="0" smtClean="0"/>
              <a:t> </a:t>
            </a:r>
            <a:r>
              <a:rPr lang="en-US" sz="2400" dirty="0"/>
              <a:t>a computer keyboard or several smaller parts </a:t>
            </a:r>
            <a:r>
              <a:rPr lang="en-US" sz="2400" dirty="0" smtClean="0"/>
              <a:t>simultaneously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en-US" sz="2400" dirty="0"/>
          </a:p>
          <a:p>
            <a:r>
              <a:rPr lang="en-US" sz="2400" dirty="0"/>
              <a:t>The thick section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instrument</a:t>
            </a:r>
            <a:r>
              <a:rPr lang="tr-TR" sz="2400" dirty="0" smtClean="0"/>
              <a:t>, </a:t>
            </a:r>
            <a:r>
              <a:rPr lang="en-US" sz="2400" dirty="0" smtClean="0"/>
              <a:t>through </a:t>
            </a:r>
            <a:r>
              <a:rPr lang="en-US" sz="2400" dirty="0"/>
              <a:t>which the molten </a:t>
            </a:r>
            <a:r>
              <a:rPr lang="tr-TR" sz="2400" dirty="0" err="1" smtClean="0"/>
              <a:t>plastic</a:t>
            </a:r>
            <a:r>
              <a:rPr lang="en-US" sz="2400" dirty="0" smtClean="0"/>
              <a:t> </a:t>
            </a:r>
            <a:r>
              <a:rPr lang="en-US" sz="2400" dirty="0"/>
              <a:t>is forced from the </a:t>
            </a:r>
            <a:r>
              <a:rPr lang="en-US" sz="2400" dirty="0" smtClean="0"/>
              <a:t>nozzle</a:t>
            </a:r>
            <a:r>
              <a:rPr lang="tr-TR" sz="2400" dirty="0" smtClean="0"/>
              <a:t>,</a:t>
            </a:r>
            <a:r>
              <a:rPr lang="en-US" sz="2400" dirty="0" smtClean="0"/>
              <a:t> is </a:t>
            </a:r>
            <a:r>
              <a:rPr lang="en-US" sz="2400" dirty="0"/>
              <a:t>called the </a:t>
            </a:r>
            <a:r>
              <a:rPr lang="en-US" sz="2400" dirty="0" err="1"/>
              <a:t>sprue</a:t>
            </a:r>
            <a:r>
              <a:rPr lang="en-US" sz="2400" dirty="0"/>
              <a:t>. </a:t>
            </a:r>
          </a:p>
          <a:p>
            <a:r>
              <a:rPr lang="tr-TR" sz="2400" dirty="0" err="1" smtClean="0"/>
              <a:t>Then</a:t>
            </a:r>
            <a:r>
              <a:rPr lang="tr-TR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molten</a:t>
            </a:r>
            <a:r>
              <a:rPr lang="tr-TR" sz="2400" dirty="0" smtClean="0"/>
              <a:t> </a:t>
            </a:r>
            <a:r>
              <a:rPr lang="tr-TR" sz="2400" dirty="0" err="1" smtClean="0"/>
              <a:t>state</a:t>
            </a:r>
            <a:r>
              <a:rPr lang="tr-TR" sz="2400" dirty="0" smtClean="0"/>
              <a:t> is </a:t>
            </a:r>
            <a:r>
              <a:rPr lang="en-US" sz="2400" dirty="0" smtClean="0"/>
              <a:t>pushed </a:t>
            </a:r>
            <a:r>
              <a:rPr lang="en-US" sz="2400" dirty="0"/>
              <a:t>through </a:t>
            </a:r>
            <a:r>
              <a:rPr lang="en-US" sz="2400" dirty="0" smtClean="0"/>
              <a:t>runners. </a:t>
            </a:r>
            <a:endParaRPr lang="tr-TR" sz="2400" dirty="0" smtClean="0"/>
          </a:p>
          <a:p>
            <a:r>
              <a:rPr lang="tr-TR" sz="2400" dirty="0" err="1" smtClean="0"/>
              <a:t>When</a:t>
            </a:r>
            <a:r>
              <a:rPr lang="en-US" sz="2400" dirty="0" smtClean="0"/>
              <a:t> </a:t>
            </a:r>
            <a:r>
              <a:rPr lang="en-US" sz="2400" dirty="0"/>
              <a:t>the mold is totally filled, it is cooled and opened to release the molded assembly. </a:t>
            </a:r>
          </a:p>
          <a:p>
            <a:r>
              <a:rPr lang="tr-TR" sz="2400" dirty="0" err="1" smtClean="0"/>
              <a:t>Then</a:t>
            </a:r>
            <a:r>
              <a:rPr lang="tr-TR" sz="2400" dirty="0" smtClean="0"/>
              <a:t>, </a:t>
            </a:r>
            <a:r>
              <a:rPr lang="tr-TR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molded parts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plastics</a:t>
            </a:r>
            <a:r>
              <a:rPr lang="tr-TR" sz="2400" dirty="0" smtClean="0"/>
              <a:t> </a:t>
            </a:r>
            <a:r>
              <a:rPr lang="en-US" sz="2400" dirty="0" smtClean="0"/>
              <a:t>are broken </a:t>
            </a:r>
            <a:r>
              <a:rPr lang="en-US" sz="2400" dirty="0"/>
              <a:t>from their </a:t>
            </a:r>
            <a:r>
              <a:rPr lang="en-US" sz="2400" dirty="0" smtClean="0"/>
              <a:t>attachment</a:t>
            </a:r>
            <a:r>
              <a:rPr lang="tr-TR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573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2787" y="348094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Polymer Processing and Rheology</a:t>
            </a:r>
            <a:br>
              <a:rPr lang="en-US" dirty="0"/>
            </a:br>
            <a:r>
              <a:rPr lang="en-US" sz="2700" dirty="0"/>
              <a:t>Molding</a:t>
            </a:r>
            <a:br>
              <a:rPr lang="en-US" sz="2700" dirty="0"/>
            </a:br>
            <a:r>
              <a:rPr lang="en-US" sz="2700" dirty="0"/>
              <a:t>Reaction injection molding </a:t>
            </a:r>
            <a:endParaRPr lang="tr-TR" sz="27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722593"/>
            <a:ext cx="1084293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4</a:t>
            </a:r>
            <a:r>
              <a:rPr lang="tr-TR" sz="2400" dirty="0" smtClean="0">
                <a:solidFill>
                  <a:srgbClr val="FF0000"/>
                </a:solidFill>
              </a:rPr>
              <a:t>. </a:t>
            </a:r>
            <a:r>
              <a:rPr lang="en-US" sz="2400" dirty="0" smtClean="0">
                <a:solidFill>
                  <a:srgbClr val="FF0000"/>
                </a:solidFill>
              </a:rPr>
              <a:t>Reaction Injection Molding</a:t>
            </a:r>
            <a:r>
              <a:rPr lang="tr-TR" sz="2400" dirty="0" smtClean="0"/>
              <a:t>:</a:t>
            </a:r>
            <a:r>
              <a:rPr lang="en-US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smtClean="0"/>
              <a:t>r</a:t>
            </a:r>
            <a:r>
              <a:rPr lang="en-US" sz="2400" dirty="0" err="1" smtClean="0"/>
              <a:t>eaction</a:t>
            </a:r>
            <a:r>
              <a:rPr lang="en-US" sz="2400" dirty="0" smtClean="0"/>
              <a:t> injection molding</a:t>
            </a:r>
            <a:r>
              <a:rPr lang="tr-TR" sz="2400" dirty="0" smtClean="0"/>
              <a:t> </a:t>
            </a:r>
            <a:r>
              <a:rPr lang="en-US" sz="2400" dirty="0" smtClean="0"/>
              <a:t>is a relatively new process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was</a:t>
            </a:r>
            <a:r>
              <a:rPr lang="tr-TR" sz="2400" dirty="0" smtClean="0"/>
              <a:t> </a:t>
            </a:r>
            <a:r>
              <a:rPr lang="en-US" sz="2400" dirty="0" smtClean="0"/>
              <a:t>developed in Germany during the late 1960s</a:t>
            </a:r>
            <a:r>
              <a:rPr lang="tr-TR" sz="2400" dirty="0" smtClean="0"/>
              <a:t>.</a:t>
            </a:r>
          </a:p>
          <a:p>
            <a:pPr marL="0" indent="0">
              <a:buNone/>
            </a:pP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molding</a:t>
            </a:r>
            <a:r>
              <a:rPr lang="tr-TR" sz="2400" dirty="0" smtClean="0"/>
              <a:t> </a:t>
            </a:r>
            <a:r>
              <a:rPr lang="tr-TR" sz="2400" dirty="0" err="1" smtClean="0"/>
              <a:t>operation</a:t>
            </a:r>
            <a:r>
              <a:rPr lang="tr-TR" sz="2400" dirty="0" smtClean="0"/>
              <a:t>, </a:t>
            </a:r>
            <a:r>
              <a:rPr lang="en-US" sz="2400" dirty="0" smtClean="0"/>
              <a:t>the p</a:t>
            </a:r>
            <a:r>
              <a:rPr lang="tr-TR" sz="2400" dirty="0" err="1" smtClean="0"/>
              <a:t>lastic</a:t>
            </a:r>
            <a:r>
              <a:rPr lang="tr-TR" sz="2400" dirty="0" smtClean="0"/>
              <a:t> can be</a:t>
            </a:r>
            <a:r>
              <a:rPr lang="en-US" sz="2400" dirty="0" smtClean="0"/>
              <a:t> simultaneously synthesized and molded into the fin</a:t>
            </a:r>
            <a:r>
              <a:rPr lang="tr-TR" sz="2400" dirty="0" smtClean="0"/>
              <a:t>al</a:t>
            </a:r>
            <a:r>
              <a:rPr lang="en-US" sz="2400" dirty="0" smtClean="0"/>
              <a:t> product. </a:t>
            </a:r>
            <a:endParaRPr lang="tr-TR" sz="2400" dirty="0" smtClean="0"/>
          </a:p>
          <a:p>
            <a:r>
              <a:rPr lang="en-US" sz="2400" dirty="0" smtClean="0"/>
              <a:t>At the </a:t>
            </a:r>
            <a:r>
              <a:rPr lang="tr-TR" sz="2400" dirty="0" err="1" smtClean="0"/>
              <a:t>beginning</a:t>
            </a:r>
            <a:r>
              <a:rPr lang="en-US" sz="2400" dirty="0" smtClean="0"/>
              <a:t> of the </a:t>
            </a:r>
            <a:r>
              <a:rPr lang="tr-TR" sz="2400" dirty="0" err="1" smtClean="0"/>
              <a:t>molding</a:t>
            </a:r>
            <a:r>
              <a:rPr lang="tr-TR" sz="2400" dirty="0" smtClean="0"/>
              <a:t> </a:t>
            </a:r>
            <a:r>
              <a:rPr lang="tr-TR" sz="2400" dirty="0" err="1" smtClean="0"/>
              <a:t>operation</a:t>
            </a:r>
            <a:r>
              <a:rPr lang="en-US" sz="2400" dirty="0" smtClean="0"/>
              <a:t>, exact quantities of monomers </a:t>
            </a:r>
            <a:r>
              <a:rPr lang="tr-TR" sz="2400" dirty="0" err="1" smtClean="0"/>
              <a:t>with</a:t>
            </a:r>
            <a:r>
              <a:rPr lang="en-US" sz="2400" dirty="0" smtClean="0"/>
              <a:t> catalyst and other additives are </a:t>
            </a:r>
            <a:r>
              <a:rPr lang="tr-TR" sz="2400" dirty="0" err="1" smtClean="0"/>
              <a:t>introduced</a:t>
            </a:r>
            <a:r>
              <a:rPr lang="en-US" sz="2400" dirty="0" smtClean="0"/>
              <a:t> into a mixing unit and </a:t>
            </a:r>
            <a:r>
              <a:rPr lang="tr-TR" sz="2400" dirty="0" err="1" smtClean="0"/>
              <a:t>they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en-US" sz="2400" dirty="0" smtClean="0"/>
              <a:t> forced into the mold, </a:t>
            </a:r>
            <a:r>
              <a:rPr lang="tr-TR" sz="2400" dirty="0" smtClean="0"/>
              <a:t>in </a:t>
            </a:r>
            <a:r>
              <a:rPr lang="tr-TR" sz="2400" dirty="0" err="1" smtClean="0"/>
              <a:t>which</a:t>
            </a:r>
            <a:r>
              <a:rPr lang="en-US" sz="2400" dirty="0" smtClean="0"/>
              <a:t> the polymerization </a:t>
            </a:r>
            <a:r>
              <a:rPr lang="tr-TR" sz="2400" dirty="0" err="1" smtClean="0"/>
              <a:t>reactions</a:t>
            </a:r>
            <a:r>
              <a:rPr lang="tr-TR" sz="2400" dirty="0" smtClean="0"/>
              <a:t> </a:t>
            </a:r>
            <a:r>
              <a:rPr lang="tr-TR" sz="2400" dirty="0" err="1" smtClean="0"/>
              <a:t>take</a:t>
            </a:r>
            <a:r>
              <a:rPr lang="tr-TR" sz="2400" dirty="0" smtClean="0"/>
              <a:t> </a:t>
            </a:r>
            <a:r>
              <a:rPr lang="tr-TR" sz="2400" dirty="0" err="1" smtClean="0"/>
              <a:t>place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Different</a:t>
            </a:r>
            <a:r>
              <a:rPr lang="tr-TR" sz="2400" dirty="0" smtClean="0"/>
              <a:t> </a:t>
            </a:r>
            <a:r>
              <a:rPr lang="tr-TR" sz="2400" dirty="0" err="1" smtClean="0"/>
              <a:t>from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en-US" sz="2400" dirty="0" smtClean="0"/>
              <a:t> injection molding</a:t>
            </a:r>
            <a:r>
              <a:rPr lang="tr-TR" sz="2400" dirty="0" smtClean="0"/>
              <a:t> </a:t>
            </a:r>
            <a:r>
              <a:rPr lang="tr-TR" sz="2400" dirty="0" err="1" smtClean="0"/>
              <a:t>opeartion</a:t>
            </a:r>
            <a:r>
              <a:rPr lang="en-US" sz="2400" dirty="0" smtClean="0"/>
              <a:t>, temperatures and clamping pressures in </a:t>
            </a:r>
            <a:r>
              <a:rPr lang="tr-TR" sz="2400" dirty="0" smtClean="0"/>
              <a:t>t</a:t>
            </a:r>
            <a:r>
              <a:rPr lang="en-US" sz="2400" dirty="0" smtClean="0"/>
              <a:t>he reaction injection molding </a:t>
            </a:r>
            <a:r>
              <a:rPr lang="tr-TR" sz="2400" dirty="0" err="1" smtClean="0"/>
              <a:t>opeartion</a:t>
            </a:r>
            <a:r>
              <a:rPr lang="tr-TR" sz="2400" dirty="0" smtClean="0"/>
              <a:t> </a:t>
            </a:r>
            <a:r>
              <a:rPr lang="en-US" sz="2400" dirty="0" smtClean="0"/>
              <a:t>are relatively low,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en-US" sz="2400" dirty="0" smtClean="0"/>
              <a:t>allow</a:t>
            </a:r>
            <a:r>
              <a:rPr lang="tr-TR" sz="2400" dirty="0" smtClean="0"/>
              <a:t>s</a:t>
            </a:r>
            <a:r>
              <a:rPr lang="en-US" sz="2400" dirty="0" smtClean="0"/>
              <a:t> the use of inexpensive aluminum tooling</a:t>
            </a:r>
            <a:r>
              <a:rPr lang="tr-TR" sz="2400" dirty="0" smtClean="0"/>
              <a:t> </a:t>
            </a:r>
            <a:r>
              <a:rPr lang="tr-TR" sz="2400" dirty="0" err="1" smtClean="0"/>
              <a:t>within</a:t>
            </a:r>
            <a:r>
              <a:rPr lang="tr-TR" sz="2400" dirty="0" smtClean="0"/>
              <a:t> </a:t>
            </a:r>
            <a:r>
              <a:rPr lang="tr-TR" sz="2400" dirty="0" err="1" smtClean="0"/>
              <a:t>t</a:t>
            </a:r>
            <a:r>
              <a:rPr lang="tr-TR" sz="2400" dirty="0" err="1" smtClean="0"/>
              <a:t>he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 </a:t>
            </a:r>
            <a:r>
              <a:rPr lang="tr-TR" sz="2400" dirty="0" err="1" smtClean="0"/>
              <a:t>injection</a:t>
            </a:r>
            <a:r>
              <a:rPr lang="tr-TR" sz="2400" dirty="0" smtClean="0"/>
              <a:t> </a:t>
            </a:r>
            <a:r>
              <a:rPr lang="tr-TR" sz="2400" dirty="0" err="1" smtClean="0"/>
              <a:t>molding</a:t>
            </a:r>
            <a:r>
              <a:rPr lang="tr-TR" sz="2400" dirty="0" smtClean="0"/>
              <a:t> </a:t>
            </a:r>
            <a:r>
              <a:rPr lang="tr-TR" sz="2400" dirty="0" err="1" smtClean="0"/>
              <a:t>instrument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Other advantages </a:t>
            </a:r>
            <a:r>
              <a:rPr lang="en-US" sz="2400" dirty="0"/>
              <a:t>of </a:t>
            </a:r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reaction injection molding </a:t>
            </a:r>
            <a:r>
              <a:rPr lang="tr-TR" sz="2400" dirty="0" err="1" smtClean="0"/>
              <a:t>opeartion</a:t>
            </a:r>
            <a:r>
              <a:rPr lang="tr-TR" sz="2400" dirty="0" smtClean="0"/>
              <a:t> </a:t>
            </a:r>
            <a:r>
              <a:rPr lang="tr-TR" sz="2400" dirty="0" err="1" smtClean="0"/>
              <a:t>contain</a:t>
            </a:r>
            <a:r>
              <a:rPr lang="en-US" sz="2400" dirty="0" smtClean="0"/>
              <a:t> low energy consumption</a:t>
            </a:r>
            <a:r>
              <a:rPr lang="tr-TR" sz="2400" dirty="0" smtClean="0"/>
              <a:t>, </a:t>
            </a:r>
            <a:r>
              <a:rPr lang="en-US" sz="2400" dirty="0" smtClean="0"/>
              <a:t>rapid start-up time, and its suitability for the </a:t>
            </a:r>
            <a:r>
              <a:rPr lang="tr-TR" sz="2400" dirty="0" err="1" smtClean="0"/>
              <a:t>production</a:t>
            </a:r>
            <a:r>
              <a:rPr lang="en-US" sz="2400" dirty="0" smtClean="0"/>
              <a:t> of large </a:t>
            </a:r>
            <a:r>
              <a:rPr lang="tr-TR" sz="2400" dirty="0" err="1" smtClean="0"/>
              <a:t>shapes</a:t>
            </a:r>
            <a:r>
              <a:rPr lang="en-US" sz="2400" dirty="0" smtClean="0"/>
              <a:t> </a:t>
            </a:r>
            <a:r>
              <a:rPr lang="tr-TR" sz="2400" dirty="0" err="1" smtClean="0"/>
              <a:t>like</a:t>
            </a:r>
            <a:r>
              <a:rPr lang="en-US" sz="2400" dirty="0" smtClean="0"/>
              <a:t> automotive bumpers. </a:t>
            </a:r>
          </a:p>
          <a:p>
            <a:r>
              <a:rPr lang="en-US" sz="2400" dirty="0" smtClean="0"/>
              <a:t>Disadvantages include the risk of worker exposure to noxious, high-vapor-pressure reagents such as </a:t>
            </a:r>
            <a:r>
              <a:rPr lang="en-US" sz="2400" dirty="0" err="1" smtClean="0"/>
              <a:t>diisocyanates</a:t>
            </a:r>
            <a:r>
              <a:rPr lang="en-US" sz="2400" dirty="0" smtClean="0"/>
              <a:t>, which are used in the RIM production of polyurethane.</a:t>
            </a:r>
          </a:p>
          <a:p>
            <a:pPr marL="0" indent="0">
              <a:buNone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85782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Robert O. </a:t>
            </a:r>
            <a:r>
              <a:rPr lang="tr-TR" dirty="0" err="1" smtClean="0"/>
              <a:t>Ebewele</a:t>
            </a:r>
            <a:r>
              <a:rPr lang="tr-TR" dirty="0" smtClean="0"/>
              <a:t>, «</a:t>
            </a:r>
            <a:r>
              <a:rPr lang="tr-TR" dirty="0"/>
              <a:t>POLYMER SCIENCE AND TECHNOLOGY», CRC </a:t>
            </a:r>
            <a:r>
              <a:rPr lang="tr-TR" dirty="0" err="1" smtClean="0"/>
              <a:t>Press</a:t>
            </a:r>
            <a:r>
              <a:rPr lang="tr-TR" dirty="0" smtClean="0"/>
              <a:t>, 2000.</a:t>
            </a:r>
          </a:p>
          <a:p>
            <a:r>
              <a:rPr lang="en-US" dirty="0"/>
              <a:t>Fried, Joel </a:t>
            </a:r>
            <a:r>
              <a:rPr lang="en-US" dirty="0" smtClean="0"/>
              <a:t>R.</a:t>
            </a:r>
            <a:r>
              <a:rPr lang="tr-TR" dirty="0" smtClean="0"/>
              <a:t>, «</a:t>
            </a:r>
            <a:r>
              <a:rPr lang="en-US" dirty="0" smtClean="0"/>
              <a:t>Polymer </a:t>
            </a:r>
            <a:r>
              <a:rPr lang="en-US" dirty="0"/>
              <a:t>science and </a:t>
            </a:r>
            <a:r>
              <a:rPr lang="en-US" dirty="0" smtClean="0"/>
              <a:t>technology</a:t>
            </a:r>
            <a:r>
              <a:rPr lang="tr-TR" dirty="0" smtClean="0"/>
              <a:t>», </a:t>
            </a:r>
            <a:r>
              <a:rPr lang="tr-TR" dirty="0" err="1" smtClean="0"/>
              <a:t>Prentice</a:t>
            </a:r>
            <a:r>
              <a:rPr lang="tr-TR" dirty="0" smtClean="0"/>
              <a:t> </a:t>
            </a:r>
            <a:r>
              <a:rPr lang="tr-TR" dirty="0" err="1" smtClean="0"/>
              <a:t>Hall</a:t>
            </a:r>
            <a:r>
              <a:rPr lang="tr-TR" dirty="0" smtClean="0"/>
              <a:t>, </a:t>
            </a:r>
            <a:r>
              <a:rPr lang="en-US" dirty="0" smtClean="0"/>
              <a:t>Third edition</a:t>
            </a:r>
            <a:r>
              <a:rPr lang="tr-TR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7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Polymer </a:t>
            </a:r>
            <a:r>
              <a:rPr lang="tr-TR" dirty="0" err="1"/>
              <a:t>Processing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Rheology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Polymer</a:t>
            </a:r>
            <a:r>
              <a:rPr lang="tr-TR" sz="2400" dirty="0" smtClean="0"/>
              <a:t> can be </a:t>
            </a:r>
            <a:r>
              <a:rPr lang="tr-TR" sz="2400" dirty="0" err="1" smtClean="0"/>
              <a:t>processed</a:t>
            </a:r>
            <a:r>
              <a:rPr lang="tr-TR" sz="2400" dirty="0"/>
              <a:t> </a:t>
            </a:r>
            <a:r>
              <a:rPr lang="tr-TR" sz="2400" dirty="0" err="1" smtClean="0"/>
              <a:t>by</a:t>
            </a:r>
            <a:r>
              <a:rPr lang="tr-TR" sz="2400" dirty="0" smtClean="0"/>
              <a:t> </a:t>
            </a:r>
            <a:r>
              <a:rPr lang="tr-TR" sz="2400" dirty="0" err="1" smtClean="0"/>
              <a:t>varying</a:t>
            </a:r>
            <a:r>
              <a:rPr lang="tr-TR" sz="2400" dirty="0" smtClean="0"/>
              <a:t> </a:t>
            </a:r>
            <a:r>
              <a:rPr lang="tr-TR" sz="2400" dirty="0" err="1" smtClean="0"/>
              <a:t>methods</a:t>
            </a:r>
            <a:r>
              <a:rPr lang="tr-TR" sz="2400" dirty="0" smtClean="0"/>
              <a:t> </a:t>
            </a:r>
            <a:r>
              <a:rPr lang="tr-TR" sz="2400" dirty="0" err="1" smtClean="0"/>
              <a:t>such</a:t>
            </a:r>
            <a:r>
              <a:rPr lang="tr-TR" sz="2400" dirty="0" smtClean="0"/>
              <a:t> as </a:t>
            </a:r>
            <a:r>
              <a:rPr lang="en-US" sz="2400" dirty="0" smtClean="0">
                <a:solidFill>
                  <a:srgbClr val="FF0000"/>
                </a:solidFill>
              </a:rPr>
              <a:t>extrusion</a:t>
            </a:r>
            <a:r>
              <a:rPr lang="en-US" sz="2400" dirty="0">
                <a:solidFill>
                  <a:srgbClr val="FF0000"/>
                </a:solidFill>
              </a:rPr>
              <a:t>, molding, spinning, </a:t>
            </a:r>
            <a:r>
              <a:rPr lang="en-US" sz="2400" dirty="0" err="1">
                <a:solidFill>
                  <a:srgbClr val="FF0000"/>
                </a:solidFill>
              </a:rPr>
              <a:t>calendering</a:t>
            </a:r>
            <a:r>
              <a:rPr lang="en-US" sz="2400" dirty="0">
                <a:solidFill>
                  <a:srgbClr val="FF0000"/>
                </a:solidFill>
              </a:rPr>
              <a:t>, and coating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tr-TR" sz="2400" dirty="0" err="1" smtClean="0"/>
              <a:t>Among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specified</a:t>
            </a:r>
            <a:r>
              <a:rPr lang="tr-TR" sz="2400" dirty="0" smtClean="0"/>
              <a:t> </a:t>
            </a:r>
            <a:r>
              <a:rPr lang="tr-TR" sz="2400" dirty="0" err="1" smtClean="0"/>
              <a:t>methods</a:t>
            </a:r>
            <a:r>
              <a:rPr lang="tr-TR" sz="2400" dirty="0" smtClean="0"/>
              <a:t>,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extrusion is perhaps the most widely </a:t>
            </a:r>
            <a:r>
              <a:rPr lang="en-US" sz="2400" dirty="0" smtClean="0"/>
              <a:t>used</a:t>
            </a:r>
            <a:r>
              <a:rPr lang="tr-TR" sz="2400" dirty="0" smtClean="0"/>
              <a:t> </a:t>
            </a:r>
            <a:r>
              <a:rPr lang="tr-TR" sz="2400" dirty="0" err="1" smtClean="0"/>
              <a:t>technique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process</a:t>
            </a:r>
            <a:r>
              <a:rPr lang="tr-TR" sz="2400" dirty="0" smtClean="0"/>
              <a:t> </a:t>
            </a:r>
            <a:r>
              <a:rPr lang="tr-TR" sz="2400" dirty="0" err="1" smtClean="0"/>
              <a:t>th</a:t>
            </a:r>
            <a:r>
              <a:rPr lang="tr-TR" sz="2400" dirty="0" err="1" smtClean="0"/>
              <a:t>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plastics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smtClean="0"/>
              <a:t>Main </a:t>
            </a:r>
            <a:r>
              <a:rPr lang="tr-TR" sz="2400" dirty="0"/>
              <a:t>a</a:t>
            </a:r>
            <a:r>
              <a:rPr lang="en-US" sz="2400" dirty="0" err="1" smtClean="0"/>
              <a:t>pplications</a:t>
            </a:r>
            <a:r>
              <a:rPr lang="en-US" sz="2400" dirty="0" smtClean="0"/>
              <a:t> </a:t>
            </a:r>
            <a:r>
              <a:rPr lang="en-US" sz="2400" dirty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extrusion </a:t>
            </a:r>
            <a:r>
              <a:rPr lang="tr-TR" sz="2400" dirty="0" err="1" smtClean="0"/>
              <a:t>process</a:t>
            </a:r>
            <a:r>
              <a:rPr lang="tr-TR" sz="2400" dirty="0" smtClean="0"/>
              <a:t> </a:t>
            </a:r>
            <a:r>
              <a:rPr lang="tr-TR" sz="2400" dirty="0" err="1" smtClean="0"/>
              <a:t>contain</a:t>
            </a:r>
            <a:r>
              <a:rPr lang="en-US" sz="2400" dirty="0" smtClean="0"/>
              <a:t> </a:t>
            </a:r>
            <a:r>
              <a:rPr lang="en-US" sz="2400" dirty="0"/>
              <a:t>the continuous production of plastic pipe, sheet, and rods. </a:t>
            </a:r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/>
              <a:t>m</a:t>
            </a:r>
            <a:r>
              <a:rPr lang="en-US" sz="2400" dirty="0" err="1" smtClean="0"/>
              <a:t>olding</a:t>
            </a:r>
            <a:r>
              <a:rPr lang="en-US" sz="2400" dirty="0" smtClean="0"/>
              <a:t> </a:t>
            </a:r>
            <a:r>
              <a:rPr lang="tr-TR" sz="2400" dirty="0" err="1" smtClean="0"/>
              <a:t>process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normally a batch </a:t>
            </a:r>
            <a:r>
              <a:rPr lang="en-US" sz="2400" dirty="0" smtClean="0"/>
              <a:t>process</a:t>
            </a:r>
            <a:r>
              <a:rPr lang="tr-TR" sz="2400" dirty="0" smtClean="0"/>
              <a:t>, </a:t>
            </a:r>
            <a:r>
              <a:rPr lang="en-US" sz="2400" dirty="0" smtClean="0"/>
              <a:t>u</a:t>
            </a:r>
            <a:r>
              <a:rPr lang="tr-TR" sz="2400" dirty="0" err="1" smtClean="0"/>
              <a:t>tilized</a:t>
            </a:r>
            <a:r>
              <a:rPr lang="en-US" sz="2400" dirty="0" smtClean="0"/>
              <a:t> </a:t>
            </a:r>
            <a:r>
              <a:rPr lang="en-US" sz="2400" dirty="0"/>
              <a:t>to </a:t>
            </a:r>
            <a:r>
              <a:rPr lang="tr-TR" sz="2400" dirty="0" err="1" smtClean="0"/>
              <a:t>process</a:t>
            </a:r>
            <a:r>
              <a:rPr lang="en-US" sz="2400" dirty="0" smtClean="0"/>
              <a:t> </a:t>
            </a:r>
            <a:r>
              <a:rPr lang="en-US" sz="2400" dirty="0"/>
              <a:t>plastic parts as diverse as the cap to a ballpoint pen and a fiber-reinforced </a:t>
            </a:r>
            <a:r>
              <a:rPr lang="en-US" sz="2400" dirty="0" smtClean="0"/>
              <a:t>bathtub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molding</a:t>
            </a:r>
            <a:r>
              <a:rPr lang="tr-TR" sz="2400" dirty="0" smtClean="0"/>
              <a:t> </a:t>
            </a:r>
            <a:r>
              <a:rPr lang="tr-TR" sz="2400" dirty="0" err="1" smtClean="0"/>
              <a:t>process</a:t>
            </a:r>
            <a:r>
              <a:rPr lang="tr-TR" sz="2400" dirty="0" smtClean="0"/>
              <a:t> </a:t>
            </a:r>
            <a:r>
              <a:rPr lang="tr-TR" sz="2400" dirty="0" err="1" smtClean="0"/>
              <a:t>acn</a:t>
            </a:r>
            <a:r>
              <a:rPr lang="tr-TR" sz="2400" dirty="0" smtClean="0"/>
              <a:t> be </a:t>
            </a:r>
            <a:r>
              <a:rPr lang="tr-TR" sz="2400" dirty="0" err="1" smtClean="0"/>
              <a:t>divided</a:t>
            </a:r>
            <a:r>
              <a:rPr lang="tr-TR" sz="2400" dirty="0" smtClean="0"/>
              <a:t> </a:t>
            </a:r>
            <a:r>
              <a:rPr lang="tr-TR" sz="2400" dirty="0" err="1" smtClean="0"/>
              <a:t>into</a:t>
            </a:r>
            <a:r>
              <a:rPr lang="tr-TR" sz="2400" dirty="0" smtClean="0"/>
              <a:t> </a:t>
            </a:r>
            <a:r>
              <a:rPr lang="tr-TR" sz="2400" dirty="0" err="1" smtClean="0"/>
              <a:t>two</a:t>
            </a:r>
            <a:r>
              <a:rPr lang="tr-TR" sz="2400" dirty="0" smtClean="0"/>
              <a:t> </a:t>
            </a:r>
            <a:r>
              <a:rPr lang="tr-TR" sz="2400" dirty="0" err="1" smtClean="0"/>
              <a:t>subgroups</a:t>
            </a:r>
            <a:r>
              <a:rPr lang="tr-TR" sz="2400" dirty="0" smtClean="0"/>
              <a:t>: </a:t>
            </a:r>
            <a:r>
              <a:rPr lang="tr-TR" sz="2400" dirty="0" err="1" smtClean="0"/>
              <a:t>the</a:t>
            </a:r>
            <a:r>
              <a:rPr lang="en-US" sz="2400" dirty="0" smtClean="0"/>
              <a:t> injection</a:t>
            </a:r>
            <a:r>
              <a:rPr lang="tr-TR" sz="2400" dirty="0" smtClean="0"/>
              <a:t> </a:t>
            </a:r>
            <a:r>
              <a:rPr lang="tr-TR" sz="2400" dirty="0" err="1" smtClean="0"/>
              <a:t>molding</a:t>
            </a:r>
            <a:r>
              <a:rPr lang="tr-TR" sz="2400" dirty="0"/>
              <a:t> </a:t>
            </a:r>
            <a:r>
              <a:rPr lang="tr-TR" sz="2400" dirty="0" err="1" smtClean="0"/>
              <a:t>operation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en-US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compression</a:t>
            </a:r>
            <a:r>
              <a:rPr lang="tr-TR" sz="2400" dirty="0" smtClean="0"/>
              <a:t> </a:t>
            </a:r>
            <a:r>
              <a:rPr lang="en-US" sz="2400" dirty="0" smtClean="0"/>
              <a:t>molding operation. </a:t>
            </a:r>
            <a:endParaRPr lang="tr-TR" sz="2400" dirty="0" smtClean="0"/>
          </a:p>
          <a:p>
            <a:r>
              <a:rPr lang="en-US" sz="2400" dirty="0" smtClean="0"/>
              <a:t>Other </a:t>
            </a:r>
            <a:r>
              <a:rPr lang="tr-TR" sz="2400" dirty="0" err="1" smtClean="0"/>
              <a:t>commercial</a:t>
            </a:r>
            <a:r>
              <a:rPr lang="tr-TR" sz="2400" dirty="0" smtClean="0"/>
              <a:t> </a:t>
            </a:r>
            <a:r>
              <a:rPr lang="tr-TR" sz="2400" dirty="0" err="1" smtClean="0"/>
              <a:t>techniques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process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plastics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en-US" sz="2400" dirty="0" smtClean="0"/>
              <a:t> </a:t>
            </a:r>
            <a:r>
              <a:rPr lang="en-US" sz="2400" dirty="0"/>
              <a:t>the fiber spinning of </a:t>
            </a:r>
            <a:r>
              <a:rPr lang="en-US" sz="2400" dirty="0" smtClean="0"/>
              <a:t>textiles, </a:t>
            </a:r>
            <a:r>
              <a:rPr lang="en-US" sz="2400" dirty="0"/>
              <a:t>the </a:t>
            </a:r>
            <a:r>
              <a:rPr lang="en-US" sz="2400" dirty="0" err="1"/>
              <a:t>calendering</a:t>
            </a:r>
            <a:r>
              <a:rPr lang="en-US" sz="2400" dirty="0"/>
              <a:t> of plastic sheet, and the deposition of organic coatings on plastic sheet.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57880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Polymer </a:t>
            </a:r>
            <a:r>
              <a:rPr lang="tr-TR" dirty="0" err="1"/>
              <a:t>Processing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 smtClean="0"/>
              <a:t>Rheology</a:t>
            </a:r>
            <a:r>
              <a:rPr lang="tr-TR" dirty="0"/>
              <a:t/>
            </a:r>
            <a:br>
              <a:rPr lang="tr-TR" dirty="0"/>
            </a:br>
            <a:r>
              <a:rPr lang="tr-TR" sz="2400" dirty="0"/>
              <a:t>Extrusion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 smtClean="0"/>
              <a:t>extruder</a:t>
            </a:r>
            <a:r>
              <a:rPr lang="tr-TR" sz="2400" dirty="0" smtClean="0"/>
              <a:t>, </a:t>
            </a:r>
            <a:r>
              <a:rPr lang="tr-TR" sz="2400" dirty="0" err="1" smtClean="0"/>
              <a:t>used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extrusion</a:t>
            </a:r>
            <a:r>
              <a:rPr lang="tr-TR" sz="2400" dirty="0" smtClean="0"/>
              <a:t> </a:t>
            </a:r>
            <a:r>
              <a:rPr lang="tr-TR" sz="2400" dirty="0" err="1" smtClean="0"/>
              <a:t>operation</a:t>
            </a:r>
            <a:r>
              <a:rPr lang="tr-TR" sz="2400" dirty="0" smtClean="0"/>
              <a:t>, </a:t>
            </a:r>
            <a:r>
              <a:rPr lang="tr-TR" sz="2400" dirty="0" smtClean="0"/>
              <a:t>is </a:t>
            </a:r>
            <a:r>
              <a:rPr lang="tr-TR" sz="2400" dirty="0" err="1" smtClean="0"/>
              <a:t>composed</a:t>
            </a:r>
            <a:r>
              <a:rPr lang="tr-TR" sz="2400" dirty="0" smtClean="0"/>
              <a:t> of</a:t>
            </a:r>
            <a:r>
              <a:rPr lang="en-US" sz="2400" dirty="0" smtClean="0"/>
              <a:t> </a:t>
            </a:r>
            <a:r>
              <a:rPr lang="en-US" sz="2400" dirty="0"/>
              <a:t>a </a:t>
            </a:r>
            <a:r>
              <a:rPr lang="en-US" sz="2400" dirty="0" smtClean="0">
                <a:solidFill>
                  <a:srgbClr val="FF0000"/>
                </a:solidFill>
              </a:rPr>
              <a:t>hopper</a:t>
            </a:r>
            <a:r>
              <a:rPr lang="tr-TR" sz="2400" dirty="0" smtClean="0">
                <a:solidFill>
                  <a:srgbClr val="FF0000"/>
                </a:solidFill>
              </a:rPr>
              <a:t>, holding</a:t>
            </a:r>
            <a:r>
              <a:rPr lang="en-US" sz="2400" dirty="0" smtClean="0"/>
              <a:t> </a:t>
            </a:r>
            <a:r>
              <a:rPr lang="en-US" sz="2400" dirty="0"/>
              <a:t>the resin stock </a:t>
            </a:r>
            <a:r>
              <a:rPr lang="en-US" sz="2400" dirty="0" smtClean="0"/>
              <a:t>in </a:t>
            </a:r>
            <a:r>
              <a:rPr lang="en-US" sz="2400" dirty="0"/>
              <a:t>the form of small pellets or </a:t>
            </a:r>
            <a:r>
              <a:rPr lang="en-US" sz="2400" dirty="0" smtClean="0"/>
              <a:t>powder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and the extruder barrel, which </a:t>
            </a:r>
            <a:r>
              <a:rPr lang="tr-TR" sz="2400" dirty="0" smtClean="0"/>
              <a:t>is </a:t>
            </a:r>
            <a:r>
              <a:rPr lang="tr-TR" sz="2400" dirty="0" err="1" smtClean="0"/>
              <a:t>composed</a:t>
            </a:r>
            <a:r>
              <a:rPr lang="tr-TR" sz="2400" dirty="0" smtClean="0"/>
              <a:t> of </a:t>
            </a:r>
            <a:r>
              <a:rPr lang="en-US" sz="2400" dirty="0" smtClean="0"/>
              <a:t>three </a:t>
            </a:r>
            <a:r>
              <a:rPr lang="tr-TR" sz="2400" dirty="0" smtClean="0"/>
              <a:t>main </a:t>
            </a:r>
            <a:r>
              <a:rPr lang="en-US" sz="2400" dirty="0" smtClean="0"/>
              <a:t>sections </a:t>
            </a:r>
            <a:r>
              <a:rPr lang="en-US" sz="2400" dirty="0"/>
              <a:t>on the basis of function.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tr-TR" sz="2400" dirty="0" err="1" smtClean="0"/>
              <a:t>mentioned</a:t>
            </a:r>
            <a:r>
              <a:rPr lang="tr-TR" sz="2400" dirty="0" smtClean="0"/>
              <a:t> </a:t>
            </a:r>
            <a:r>
              <a:rPr lang="tr-TR" sz="2400" dirty="0" err="1" smtClean="0"/>
              <a:t>sections</a:t>
            </a:r>
            <a:r>
              <a:rPr lang="tr-TR" sz="2400" dirty="0" smtClean="0"/>
              <a:t> </a:t>
            </a:r>
            <a:r>
              <a:rPr lang="en-US" sz="2400" dirty="0" smtClean="0"/>
              <a:t>are </a:t>
            </a:r>
            <a:r>
              <a:rPr lang="en-US" sz="2400" dirty="0"/>
              <a:t>the </a:t>
            </a:r>
            <a:r>
              <a:rPr lang="en-US" sz="2400" dirty="0">
                <a:solidFill>
                  <a:srgbClr val="FF0000"/>
                </a:solidFill>
              </a:rPr>
              <a:t>feed, compression, </a:t>
            </a:r>
            <a:r>
              <a:rPr lang="en-US" sz="2400" dirty="0"/>
              <a:t>and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metering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/>
              <a:t>sections</a:t>
            </a:r>
            <a:r>
              <a:rPr lang="tr-TR" sz="2400" dirty="0" smtClean="0"/>
              <a:t> as </a:t>
            </a:r>
            <a:r>
              <a:rPr lang="tr-TR" sz="2400" dirty="0" err="1" smtClean="0"/>
              <a:t>show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figure</a:t>
            </a:r>
            <a:r>
              <a:rPr lang="tr-TR" sz="2400" dirty="0" smtClean="0"/>
              <a:t> </a:t>
            </a:r>
            <a:r>
              <a:rPr lang="tr-TR" sz="2400" dirty="0" err="1" smtClean="0"/>
              <a:t>below</a:t>
            </a:r>
            <a:r>
              <a:rPr lang="tr-TR" sz="2400" dirty="0" smtClean="0"/>
              <a:t>.</a:t>
            </a:r>
            <a:endParaRPr lang="tr-TR" sz="24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1361" y="3719111"/>
            <a:ext cx="7132751" cy="2733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049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Polymer </a:t>
            </a:r>
            <a:r>
              <a:rPr lang="tr-TR" dirty="0" err="1"/>
              <a:t>Processing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 smtClean="0"/>
              <a:t>Rheology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sz="2400" dirty="0" smtClean="0"/>
              <a:t>Extrusion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725081"/>
            <a:ext cx="10515600" cy="4351338"/>
          </a:xfrm>
        </p:spPr>
        <p:txBody>
          <a:bodyPr>
            <a:noAutofit/>
          </a:bodyPr>
          <a:lstStyle/>
          <a:p>
            <a:r>
              <a:rPr lang="en-US" sz="2400" dirty="0" smtClean="0"/>
              <a:t>In </a:t>
            </a:r>
            <a:r>
              <a:rPr lang="en-US" sz="2400" dirty="0"/>
              <a:t>the feed </a:t>
            </a:r>
            <a:r>
              <a:rPr lang="en-US" sz="2400" dirty="0" smtClean="0"/>
              <a:t>section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extruder</a:t>
            </a:r>
            <a:r>
              <a:rPr lang="en-US" sz="2400" dirty="0" smtClean="0"/>
              <a:t>, </a:t>
            </a:r>
            <a:r>
              <a:rPr lang="en-US" sz="2400" dirty="0"/>
              <a:t>the solid feed </a:t>
            </a:r>
            <a:r>
              <a:rPr lang="tr-TR" sz="2400" dirty="0" smtClean="0"/>
              <a:t>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solid</a:t>
            </a:r>
            <a:r>
              <a:rPr lang="tr-TR" sz="2400" dirty="0" smtClean="0"/>
              <a:t> form </a:t>
            </a:r>
            <a:r>
              <a:rPr lang="en-US" sz="2400" dirty="0" smtClean="0"/>
              <a:t>is </a:t>
            </a:r>
            <a:r>
              <a:rPr lang="en-US" sz="2400" dirty="0"/>
              <a:t>conveyed by the rotating screw from the hopper to the compression zone </a:t>
            </a:r>
            <a:r>
              <a:rPr lang="tr-TR" sz="2400" dirty="0" smtClean="0"/>
              <a:t>in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/>
              <a:t>the </a:t>
            </a:r>
            <a:r>
              <a:rPr lang="tr-TR" sz="2400" dirty="0" err="1" smtClean="0"/>
              <a:t>plastic</a:t>
            </a:r>
            <a:r>
              <a:rPr lang="en-US" sz="2400" dirty="0" smtClean="0"/>
              <a:t> </a:t>
            </a:r>
            <a:r>
              <a:rPr lang="tr-TR" sz="2400" dirty="0" err="1" smtClean="0"/>
              <a:t>starts</a:t>
            </a:r>
            <a:r>
              <a:rPr lang="en-US" sz="2400" dirty="0" smtClean="0"/>
              <a:t> </a:t>
            </a:r>
            <a:r>
              <a:rPr lang="en-US" sz="2400" dirty="0"/>
              <a:t>to melt </a:t>
            </a:r>
            <a:r>
              <a:rPr lang="tr-TR" sz="2400" dirty="0" err="1" smtClean="0"/>
              <a:t>owing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en-US" sz="2400" dirty="0" smtClean="0"/>
              <a:t> </a:t>
            </a:r>
            <a:r>
              <a:rPr lang="en-US" sz="2400" dirty="0"/>
              <a:t>the action of electrical heaters attached to the barrel wall. </a:t>
            </a:r>
            <a:endParaRPr lang="tr-TR" sz="2400" dirty="0" smtClean="0"/>
          </a:p>
          <a:p>
            <a:r>
              <a:rPr lang="tr-TR" sz="2400" dirty="0" err="1" smtClean="0"/>
              <a:t>Then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the </a:t>
            </a:r>
            <a:r>
              <a:rPr lang="tr-TR" sz="2400" dirty="0" err="1" smtClean="0"/>
              <a:t>plastic</a:t>
            </a:r>
            <a:r>
              <a:rPr lang="en-US" sz="2400" dirty="0" smtClean="0"/>
              <a:t> </a:t>
            </a:r>
            <a:r>
              <a:rPr lang="en-US" sz="2400" dirty="0"/>
              <a:t>reaches the metering </a:t>
            </a:r>
            <a:r>
              <a:rPr lang="en-US" sz="2400" dirty="0" smtClean="0"/>
              <a:t>zone</a:t>
            </a:r>
            <a:r>
              <a:rPr lang="tr-TR" sz="2400" dirty="0" smtClean="0"/>
              <a:t>, in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en-US" sz="2400" dirty="0" smtClean="0"/>
              <a:t> </a:t>
            </a:r>
            <a:r>
              <a:rPr lang="en-US" sz="2400" dirty="0"/>
              <a:t>all the </a:t>
            </a:r>
            <a:r>
              <a:rPr lang="tr-TR" sz="2400" dirty="0" err="1" smtClean="0"/>
              <a:t>plastic</a:t>
            </a:r>
            <a:r>
              <a:rPr lang="en-US" sz="2400" dirty="0" smtClean="0"/>
              <a:t> </a:t>
            </a:r>
            <a:r>
              <a:rPr lang="en-US" sz="2400" dirty="0"/>
              <a:t>has melted, and the shearing action of the </a:t>
            </a:r>
            <a:r>
              <a:rPr lang="tr-TR" sz="2400" dirty="0" err="1" smtClean="0"/>
              <a:t>rotating</a:t>
            </a:r>
            <a:r>
              <a:rPr lang="tr-TR" sz="2400" dirty="0" smtClean="0"/>
              <a:t> </a:t>
            </a:r>
            <a:r>
              <a:rPr lang="en-US" sz="2400" dirty="0" smtClean="0"/>
              <a:t>screw </a:t>
            </a:r>
            <a:r>
              <a:rPr lang="en-US" sz="2400" dirty="0"/>
              <a:t>rotating </a:t>
            </a:r>
            <a:r>
              <a:rPr lang="en-US" sz="2400" dirty="0" smtClean="0"/>
              <a:t>forces </a:t>
            </a:r>
            <a:r>
              <a:rPr lang="en-US" sz="2400" dirty="0"/>
              <a:t>the </a:t>
            </a:r>
            <a:r>
              <a:rPr lang="en-US" sz="2400" dirty="0" smtClean="0"/>
              <a:t>m</a:t>
            </a:r>
            <a:r>
              <a:rPr lang="tr-TR" sz="2400" dirty="0" err="1" smtClean="0"/>
              <a:t>olten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</a:t>
            </a:r>
            <a:r>
              <a:rPr lang="en-US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flow</a:t>
            </a:r>
            <a:r>
              <a:rPr lang="tr-TR" sz="2400" dirty="0" smtClean="0"/>
              <a:t> </a:t>
            </a:r>
            <a:r>
              <a:rPr lang="en-US" sz="2400" dirty="0" smtClean="0"/>
              <a:t>through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die. </a:t>
            </a:r>
            <a:endParaRPr lang="tr-TR" sz="2400" dirty="0" smtClean="0"/>
          </a:p>
          <a:p>
            <a:r>
              <a:rPr lang="tr-TR" sz="2400" dirty="0" err="1" smtClean="0"/>
              <a:t>Finally</a:t>
            </a:r>
            <a:r>
              <a:rPr lang="tr-TR" sz="2400" dirty="0" smtClean="0"/>
              <a:t>, </a:t>
            </a:r>
            <a:r>
              <a:rPr lang="tr-TR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die </a:t>
            </a:r>
            <a:r>
              <a:rPr lang="tr-TR" sz="2400" dirty="0" err="1" smtClean="0"/>
              <a:t>gives</a:t>
            </a:r>
            <a:r>
              <a:rPr lang="tr-TR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 err="1"/>
              <a:t>extrudate</a:t>
            </a:r>
            <a:r>
              <a:rPr lang="en-US" sz="2400" dirty="0"/>
              <a:t> </a:t>
            </a:r>
            <a:r>
              <a:rPr lang="en-US" sz="2400" dirty="0" smtClean="0"/>
              <a:t>the </a:t>
            </a:r>
            <a:r>
              <a:rPr lang="tr-TR" sz="2400" dirty="0" smtClean="0"/>
              <a:t>final</a:t>
            </a:r>
            <a:r>
              <a:rPr lang="en-US" sz="2400" dirty="0" smtClean="0"/>
              <a:t> </a:t>
            </a:r>
            <a:r>
              <a:rPr lang="en-US" sz="2400" dirty="0"/>
              <a:t>form. </a:t>
            </a:r>
            <a:endParaRPr lang="tr-TR" sz="24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6669" y="4295775"/>
            <a:ext cx="6686550" cy="256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926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Polymer </a:t>
            </a:r>
            <a:r>
              <a:rPr lang="tr-TR" dirty="0" err="1"/>
              <a:t>Processing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 smtClean="0"/>
              <a:t>Rheology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sz="2400" dirty="0" smtClean="0"/>
              <a:t>Extrusion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6798972" cy="4351338"/>
          </a:xfrm>
        </p:spPr>
        <p:txBody>
          <a:bodyPr>
            <a:noAutofit/>
          </a:bodyPr>
          <a:lstStyle/>
          <a:p>
            <a:r>
              <a:rPr lang="tr-TR" sz="2400" dirty="0" smtClean="0"/>
              <a:t>As an </a:t>
            </a:r>
            <a:r>
              <a:rPr lang="tr-TR" sz="2400" dirty="0" err="1" smtClean="0"/>
              <a:t>example</a:t>
            </a:r>
            <a:r>
              <a:rPr lang="en-US" sz="2400" dirty="0" smtClean="0"/>
              <a:t>, </a:t>
            </a:r>
            <a:r>
              <a:rPr lang="en-US" sz="2400" dirty="0"/>
              <a:t>a die with an opening in the form of an annulus 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form of</a:t>
            </a:r>
            <a:r>
              <a:rPr lang="en-US" sz="2400" dirty="0" smtClean="0"/>
              <a:t> </a:t>
            </a:r>
            <a:r>
              <a:rPr lang="en-US" sz="2400" dirty="0"/>
              <a:t>two concentric </a:t>
            </a:r>
            <a:r>
              <a:rPr lang="en-US" sz="2400" dirty="0" smtClean="0"/>
              <a:t>cylinders</a:t>
            </a:r>
            <a:r>
              <a:rPr lang="tr-TR" sz="2400" dirty="0" smtClean="0"/>
              <a:t>, </a:t>
            </a:r>
            <a:r>
              <a:rPr lang="tr-TR" sz="2400" dirty="0"/>
              <a:t> </a:t>
            </a:r>
            <a:r>
              <a:rPr lang="tr-TR" sz="2400" dirty="0" smtClean="0"/>
              <a:t>can be</a:t>
            </a:r>
            <a:r>
              <a:rPr lang="en-US" sz="2400" dirty="0" smtClean="0"/>
              <a:t> u</a:t>
            </a:r>
            <a:r>
              <a:rPr lang="tr-TR" sz="2400" dirty="0" err="1" smtClean="0"/>
              <a:t>tilized</a:t>
            </a:r>
            <a:r>
              <a:rPr lang="en-US" sz="2400" dirty="0" smtClean="0"/>
              <a:t> </a:t>
            </a:r>
            <a:r>
              <a:rPr lang="en-US" sz="2400" dirty="0"/>
              <a:t>to extrude pipe; a capillary die </a:t>
            </a:r>
            <a:r>
              <a:rPr lang="tr-TR" sz="2400" dirty="0" smtClean="0"/>
              <a:t>can be</a:t>
            </a:r>
            <a:r>
              <a:rPr lang="en-US" sz="2400" dirty="0" smtClean="0"/>
              <a:t> u</a:t>
            </a:r>
            <a:r>
              <a:rPr lang="tr-TR" sz="2400" dirty="0" err="1" smtClean="0"/>
              <a:t>tilized</a:t>
            </a:r>
            <a:r>
              <a:rPr lang="en-US" sz="2400" dirty="0" smtClean="0"/>
              <a:t> </a:t>
            </a:r>
            <a:r>
              <a:rPr lang="en-US" sz="2400" dirty="0"/>
              <a:t>to extrude rods; and a slit die </a:t>
            </a:r>
            <a:r>
              <a:rPr lang="tr-TR" sz="2400" dirty="0" err="1" smtClean="0"/>
              <a:t>with</a:t>
            </a:r>
            <a:r>
              <a:rPr lang="en-US" sz="2400" dirty="0" smtClean="0"/>
              <a:t> </a:t>
            </a:r>
            <a:r>
              <a:rPr lang="en-US" sz="2400" dirty="0"/>
              <a:t>a rectangular opening </a:t>
            </a:r>
            <a:r>
              <a:rPr lang="tr-TR" sz="2400" dirty="0" smtClean="0"/>
              <a:t>can be </a:t>
            </a:r>
            <a:r>
              <a:rPr lang="tr-TR" sz="2400" dirty="0" err="1" smtClean="0"/>
              <a:t>utilized</a:t>
            </a:r>
            <a:r>
              <a:rPr lang="tr-TR" sz="2400" dirty="0" smtClean="0"/>
              <a:t> </a:t>
            </a:r>
            <a:r>
              <a:rPr lang="en-US" sz="2400" dirty="0" smtClean="0"/>
              <a:t>to </a:t>
            </a:r>
            <a:r>
              <a:rPr lang="en-US" sz="2400" dirty="0"/>
              <a:t>extrude sheet. </a:t>
            </a:r>
            <a:endParaRPr lang="tr-TR" sz="2400" dirty="0" smtClean="0"/>
          </a:p>
          <a:p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addition</a:t>
            </a:r>
            <a:r>
              <a:rPr lang="tr-TR" sz="2400" dirty="0" smtClean="0"/>
              <a:t>, </a:t>
            </a:r>
            <a:r>
              <a:rPr lang="tr-TR" sz="2400" dirty="0"/>
              <a:t>a</a:t>
            </a:r>
            <a:r>
              <a:rPr lang="en-US" sz="2400" dirty="0" smtClean="0"/>
              <a:t> </a:t>
            </a:r>
            <a:r>
              <a:rPr lang="en-US" sz="2400" dirty="0"/>
              <a:t>specially designed capillary die </a:t>
            </a:r>
            <a:r>
              <a:rPr lang="tr-TR" sz="2400" dirty="0" smtClean="0"/>
              <a:t>can be</a:t>
            </a:r>
            <a:r>
              <a:rPr lang="en-US" sz="2400" dirty="0" smtClean="0"/>
              <a:t> u</a:t>
            </a:r>
            <a:r>
              <a:rPr lang="tr-TR" sz="2400" dirty="0" err="1" smtClean="0"/>
              <a:t>tilized</a:t>
            </a:r>
            <a:r>
              <a:rPr lang="en-US" sz="2400" dirty="0" smtClean="0"/>
              <a:t> </a:t>
            </a:r>
            <a:r>
              <a:rPr lang="en-US" sz="2400" dirty="0"/>
              <a:t>to coat wire with a layer of plastic </a:t>
            </a:r>
            <a:r>
              <a:rPr lang="en-US" sz="2400" dirty="0" smtClean="0"/>
              <a:t>insulation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en-US" sz="2400" dirty="0"/>
              <a:t>In commercial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</a:t>
            </a:r>
            <a:r>
              <a:rPr lang="en-US" sz="2400" dirty="0" smtClean="0"/>
              <a:t> </a:t>
            </a:r>
            <a:r>
              <a:rPr lang="tr-TR" sz="2400" dirty="0" err="1" smtClean="0"/>
              <a:t>processing</a:t>
            </a:r>
            <a:r>
              <a:rPr lang="en-US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powder f</a:t>
            </a:r>
            <a:r>
              <a:rPr lang="tr-TR" sz="2400" dirty="0" err="1" smtClean="0"/>
              <a:t>orm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</a:t>
            </a:r>
            <a:r>
              <a:rPr lang="tr-TR" sz="2400" dirty="0" smtClean="0"/>
              <a:t> can </a:t>
            </a:r>
            <a:r>
              <a:rPr lang="en-US" sz="2400" dirty="0" smtClean="0"/>
              <a:t>be </a:t>
            </a:r>
            <a:r>
              <a:rPr lang="en-US" sz="2400" dirty="0"/>
              <a:t>fed directly to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extruder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en-US" sz="2400" dirty="0" smtClean="0"/>
              <a:t>an </a:t>
            </a:r>
            <a:r>
              <a:rPr lang="en-US" sz="2400" dirty="0"/>
              <a:t>opening for venting.</a:t>
            </a:r>
          </a:p>
          <a:p>
            <a:pPr marL="0" indent="0">
              <a:buNone/>
            </a:pPr>
            <a:endParaRPr lang="tr-TR" sz="2400" dirty="0" smtClean="0"/>
          </a:p>
          <a:p>
            <a:endParaRPr lang="tr-TR" sz="2400" dirty="0" smtClean="0">
              <a:solidFill>
                <a:srgbClr val="FF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5611" y="1949673"/>
            <a:ext cx="3848100" cy="344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194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Polymer </a:t>
            </a:r>
            <a:r>
              <a:rPr lang="tr-TR" dirty="0" err="1"/>
              <a:t>Processing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 smtClean="0"/>
              <a:t>Rheology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sz="2400" dirty="0" smtClean="0"/>
              <a:t>Extrusion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2" y="1728740"/>
            <a:ext cx="8022464" cy="4351338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 </a:t>
            </a:r>
            <a:r>
              <a:rPr lang="en-US" sz="2400" dirty="0"/>
              <a:t>extruded </a:t>
            </a:r>
            <a:r>
              <a:rPr lang="tr-TR" sz="2400" dirty="0" err="1" smtClean="0"/>
              <a:t>plastic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molten</a:t>
            </a:r>
            <a:r>
              <a:rPr lang="tr-TR" sz="2400" dirty="0" smtClean="0"/>
              <a:t> </a:t>
            </a:r>
            <a:r>
              <a:rPr lang="tr-TR" sz="2400" dirty="0" err="1" smtClean="0"/>
              <a:t>state</a:t>
            </a:r>
            <a:r>
              <a:rPr lang="en-US" sz="2400" dirty="0" smtClean="0"/>
              <a:t> </a:t>
            </a:r>
            <a:r>
              <a:rPr lang="en-US" sz="2400" dirty="0"/>
              <a:t>is </a:t>
            </a:r>
            <a:r>
              <a:rPr lang="en-US" sz="2400" dirty="0" smtClean="0"/>
              <a:t>passed </a:t>
            </a:r>
            <a:r>
              <a:rPr lang="en-US" sz="2400" dirty="0"/>
              <a:t>through </a:t>
            </a:r>
            <a:r>
              <a:rPr lang="tr-TR" sz="2400" dirty="0"/>
              <a:t>a</a:t>
            </a:r>
            <a:r>
              <a:rPr lang="en-US" sz="2400" dirty="0" smtClean="0"/>
              <a:t> </a:t>
            </a:r>
            <a:r>
              <a:rPr lang="en-US" sz="2400" dirty="0"/>
              <a:t>capillary </a:t>
            </a:r>
            <a:r>
              <a:rPr lang="en-US" sz="2400" dirty="0" smtClean="0"/>
              <a:t>die,</a:t>
            </a:r>
            <a:r>
              <a:rPr lang="tr-TR" sz="2400" dirty="0" smtClean="0"/>
              <a:t> </a:t>
            </a:r>
            <a:r>
              <a:rPr lang="tr-TR" sz="2400" dirty="0" err="1" smtClean="0"/>
              <a:t>then</a:t>
            </a:r>
            <a:r>
              <a:rPr lang="en-US" sz="2400" dirty="0" smtClean="0"/>
              <a:t> </a:t>
            </a:r>
            <a:r>
              <a:rPr lang="en-US" sz="2400" dirty="0"/>
              <a:t>cooled, and chopped to form small pellets. </a:t>
            </a:r>
            <a:endParaRPr lang="tr-TR" sz="2400" dirty="0" smtClean="0"/>
          </a:p>
          <a:p>
            <a:r>
              <a:rPr lang="tr-TR" sz="2400" dirty="0" err="1" smtClean="0"/>
              <a:t>Whe</a:t>
            </a:r>
            <a:r>
              <a:rPr lang="tr-TR" sz="2400" dirty="0" smtClean="0"/>
              <a:t> </a:t>
            </a:r>
            <a:r>
              <a:rPr lang="tr-TR" sz="2400" dirty="0" err="1" smtClean="0"/>
              <a:t>compared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powder</a:t>
            </a:r>
            <a:r>
              <a:rPr lang="tr-TR" sz="2400" dirty="0" smtClean="0"/>
              <a:t> form, </a:t>
            </a:r>
            <a:r>
              <a:rPr lang="tr-TR" sz="2400" dirty="0"/>
              <a:t>t</a:t>
            </a:r>
            <a:r>
              <a:rPr lang="en-US" sz="2400" dirty="0" smtClean="0"/>
              <a:t>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plastics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en-US" sz="2400" dirty="0" smtClean="0"/>
              <a:t> pellet</a:t>
            </a:r>
            <a:r>
              <a:rPr lang="tr-TR" sz="2400" dirty="0" smtClean="0"/>
              <a:t> </a:t>
            </a:r>
            <a:r>
              <a:rPr lang="tr-TR" sz="2400" dirty="0" err="1" smtClean="0"/>
              <a:t>shape</a:t>
            </a:r>
            <a:r>
              <a:rPr lang="en-US" sz="2400" dirty="0" smtClean="0"/>
              <a:t> </a:t>
            </a:r>
            <a:r>
              <a:rPr lang="en-US" sz="2400" dirty="0"/>
              <a:t>are easier and safer to handle </a:t>
            </a:r>
            <a:r>
              <a:rPr lang="en-US" sz="2400" dirty="0" smtClean="0"/>
              <a:t>and </a:t>
            </a:r>
            <a:r>
              <a:rPr lang="tr-TR" sz="2400" dirty="0" err="1" smtClean="0"/>
              <a:t>they</a:t>
            </a:r>
            <a:r>
              <a:rPr lang="tr-TR" sz="2400" dirty="0" smtClean="0"/>
              <a:t> </a:t>
            </a:r>
            <a:r>
              <a:rPr lang="en-US" sz="2400" dirty="0" smtClean="0"/>
              <a:t>can </a:t>
            </a:r>
            <a:r>
              <a:rPr lang="en-US" sz="2400" dirty="0"/>
              <a:t>be shipped, stored, dried, and finally fed into the hopper of another extruder or injection-molding machine to </a:t>
            </a:r>
            <a:r>
              <a:rPr lang="en-US" sz="2400" dirty="0" smtClean="0"/>
              <a:t>p</a:t>
            </a:r>
            <a:r>
              <a:rPr lang="tr-TR" sz="2400" dirty="0" err="1" smtClean="0"/>
              <a:t>rocess</a:t>
            </a:r>
            <a:r>
              <a:rPr lang="en-US" sz="2400" dirty="0" smtClean="0"/>
              <a:t> </a:t>
            </a:r>
            <a:r>
              <a:rPr lang="en-US" sz="2400" dirty="0"/>
              <a:t>the final </a:t>
            </a:r>
            <a:r>
              <a:rPr lang="en-US" sz="2400" dirty="0" smtClean="0"/>
              <a:t>product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/>
              <a:t>e</a:t>
            </a:r>
            <a:r>
              <a:rPr lang="en-US" sz="2400" dirty="0" err="1" smtClean="0"/>
              <a:t>xtruders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en-US" sz="2400" dirty="0" smtClean="0"/>
              <a:t> </a:t>
            </a:r>
            <a:r>
              <a:rPr lang="en-US" sz="2400" dirty="0"/>
              <a:t>equipped with twin screws 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 err="1" smtClean="0"/>
              <a:t>rotat</a:t>
            </a:r>
            <a:r>
              <a:rPr lang="tr-TR" sz="2400" dirty="0" err="1" smtClean="0"/>
              <a:t>ing</a:t>
            </a:r>
            <a:r>
              <a:rPr lang="en-US" sz="2400" dirty="0" smtClean="0"/>
              <a:t> </a:t>
            </a:r>
            <a:r>
              <a:rPr lang="en-US" sz="2400" dirty="0"/>
              <a:t>in opposite directions </a:t>
            </a:r>
            <a:r>
              <a:rPr lang="tr-TR" sz="2400" dirty="0" smtClean="0"/>
              <a:t>can be</a:t>
            </a:r>
            <a:r>
              <a:rPr lang="en-US" sz="2400" dirty="0" smtClean="0"/>
              <a:t> u</a:t>
            </a:r>
            <a:r>
              <a:rPr lang="tr-TR" sz="2400" dirty="0" err="1" smtClean="0"/>
              <a:t>tilized</a:t>
            </a:r>
            <a:r>
              <a:rPr lang="en-US" sz="2400" dirty="0" smtClean="0"/>
              <a:t> </a:t>
            </a:r>
            <a:r>
              <a:rPr lang="en-US" sz="2400" dirty="0"/>
              <a:t>when even higher shear rates are needed, as in the case of temperature-sensitive, high-viscosity polymer melts.</a:t>
            </a:r>
            <a:endParaRPr lang="en-US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014" y="1857576"/>
            <a:ext cx="3122439" cy="3925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773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85578"/>
            <a:ext cx="10515600" cy="1325563"/>
          </a:xfrm>
        </p:spPr>
        <p:txBody>
          <a:bodyPr/>
          <a:lstStyle/>
          <a:p>
            <a:pPr algn="ctr"/>
            <a:r>
              <a:rPr lang="tr-TR" dirty="0"/>
              <a:t>Polymer </a:t>
            </a:r>
            <a:r>
              <a:rPr lang="tr-TR" dirty="0" err="1"/>
              <a:t>Processing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 smtClean="0"/>
              <a:t>Rheology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sz="2400" dirty="0" err="1"/>
              <a:t>Molding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23013" y="1391619"/>
            <a:ext cx="10584638" cy="4351338"/>
          </a:xfrm>
        </p:spPr>
        <p:txBody>
          <a:bodyPr>
            <a:noAutofit/>
          </a:bodyPr>
          <a:lstStyle/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/>
              <a:t>m</a:t>
            </a:r>
            <a:r>
              <a:rPr lang="en-US" sz="2400" dirty="0" err="1" smtClean="0"/>
              <a:t>olding</a:t>
            </a:r>
            <a:r>
              <a:rPr lang="en-US" sz="2400" dirty="0" smtClean="0"/>
              <a:t> </a:t>
            </a:r>
            <a:r>
              <a:rPr lang="tr-TR" sz="2400" dirty="0" err="1" smtClean="0"/>
              <a:t>process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one of the earliest and most important processing operations. </a:t>
            </a:r>
            <a:endParaRPr lang="tr-TR" sz="2400" dirty="0" smtClean="0"/>
          </a:p>
          <a:p>
            <a:r>
              <a:rPr lang="en-US" sz="2400" dirty="0" err="1" smtClean="0"/>
              <a:t>Th</a:t>
            </a:r>
            <a:r>
              <a:rPr lang="tr-TR" sz="2400" dirty="0" smtClean="0"/>
              <a:t>is </a:t>
            </a:r>
            <a:r>
              <a:rPr lang="tr-TR" sz="2400" dirty="0" err="1" smtClean="0"/>
              <a:t>process</a:t>
            </a:r>
            <a:r>
              <a:rPr lang="en-US" sz="2400" dirty="0" smtClean="0"/>
              <a:t> </a:t>
            </a:r>
            <a:r>
              <a:rPr lang="tr-TR" sz="2400" dirty="0" err="1" smtClean="0"/>
              <a:t>contains</a:t>
            </a:r>
            <a:r>
              <a:rPr lang="en-US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compression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molding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operation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transfer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molding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operation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injection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molding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operation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reaction injection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molding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operation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thermoforming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molding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operation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blow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molding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operation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en-US" sz="2400" dirty="0"/>
              <a:t>and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rotational molding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operation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rgbClr val="FF0000"/>
                </a:solidFill>
              </a:rPr>
              <a:t>Compression Molding</a:t>
            </a:r>
            <a:r>
              <a:rPr lang="tr-TR" sz="2400" dirty="0" smtClean="0"/>
              <a:t>:</a:t>
            </a:r>
            <a:r>
              <a:rPr lang="en-US" sz="2400" dirty="0" smtClean="0"/>
              <a:t> </a:t>
            </a:r>
            <a:r>
              <a:rPr lang="tr-TR" sz="2400" dirty="0" err="1" smtClean="0"/>
              <a:t>Among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specified</a:t>
            </a:r>
            <a:r>
              <a:rPr lang="tr-TR" sz="2400" dirty="0" smtClean="0"/>
              <a:t> </a:t>
            </a:r>
            <a:r>
              <a:rPr lang="tr-TR" sz="2400" dirty="0" err="1" smtClean="0"/>
              <a:t>molding</a:t>
            </a:r>
            <a:r>
              <a:rPr lang="tr-TR" sz="2400" dirty="0" smtClean="0"/>
              <a:t> </a:t>
            </a:r>
            <a:r>
              <a:rPr lang="tr-TR" sz="2400" dirty="0" err="1" smtClean="0"/>
              <a:t>opeartions</a:t>
            </a:r>
            <a:r>
              <a:rPr lang="en-US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compression </a:t>
            </a:r>
            <a:r>
              <a:rPr lang="en-US" sz="2400" dirty="0"/>
              <a:t>molding </a:t>
            </a:r>
            <a:r>
              <a:rPr lang="tr-TR" sz="2400" dirty="0" err="1" smtClean="0"/>
              <a:t>operation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the least expensive </a:t>
            </a:r>
            <a:r>
              <a:rPr lang="tr-TR" sz="2400" dirty="0" err="1" smtClean="0"/>
              <a:t>one</a:t>
            </a:r>
            <a:r>
              <a:rPr lang="tr-TR" sz="2400" dirty="0" smtClean="0"/>
              <a:t> </a:t>
            </a:r>
            <a:r>
              <a:rPr lang="en-US" sz="2400" dirty="0" smtClean="0"/>
              <a:t>and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simplest </a:t>
            </a:r>
            <a:r>
              <a:rPr lang="en-US" sz="2400" dirty="0"/>
              <a:t>of all </a:t>
            </a:r>
            <a:r>
              <a:rPr lang="tr-TR" sz="2400" dirty="0" err="1" smtClean="0"/>
              <a:t>other</a:t>
            </a:r>
            <a:r>
              <a:rPr lang="tr-TR" sz="2400" dirty="0" smtClean="0"/>
              <a:t> </a:t>
            </a:r>
            <a:r>
              <a:rPr lang="en-US" sz="2400" dirty="0" smtClean="0"/>
              <a:t>polymer</a:t>
            </a:r>
            <a:r>
              <a:rPr lang="tr-TR" sz="2400" dirty="0" smtClean="0"/>
              <a:t> </a:t>
            </a:r>
            <a:r>
              <a:rPr lang="en-US" sz="2400" dirty="0" smtClean="0"/>
              <a:t>processing </a:t>
            </a:r>
            <a:r>
              <a:rPr lang="en-US" sz="2400" dirty="0"/>
              <a:t>operations. </a:t>
            </a:r>
            <a:endParaRPr lang="tr-TR" sz="2400" dirty="0" smtClean="0"/>
          </a:p>
          <a:p>
            <a:r>
              <a:rPr lang="en-US" sz="2400" dirty="0"/>
              <a:t>In </a:t>
            </a:r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molding</a:t>
            </a:r>
            <a:r>
              <a:rPr lang="tr-TR" sz="2400" dirty="0" smtClean="0"/>
              <a:t> </a:t>
            </a:r>
            <a:r>
              <a:rPr lang="tr-TR" sz="2400" dirty="0" err="1" smtClean="0"/>
              <a:t>operation</a:t>
            </a:r>
            <a:r>
              <a:rPr lang="en-US" sz="2400" dirty="0" smtClean="0"/>
              <a:t>, </a:t>
            </a:r>
            <a:r>
              <a:rPr lang="en-US" sz="2400" dirty="0"/>
              <a:t>a </a:t>
            </a:r>
            <a:r>
              <a:rPr lang="tr-TR" sz="2400" dirty="0" err="1" smtClean="0"/>
              <a:t>certain</a:t>
            </a:r>
            <a:r>
              <a:rPr lang="en-US" sz="2400" dirty="0" smtClean="0"/>
              <a:t> </a:t>
            </a:r>
            <a:r>
              <a:rPr lang="en-US" sz="2400" dirty="0"/>
              <a:t>amount of </a:t>
            </a:r>
            <a:r>
              <a:rPr lang="tr-TR" sz="2400" dirty="0" err="1" smtClean="0"/>
              <a:t>plastic</a:t>
            </a:r>
            <a:r>
              <a:rPr lang="tr-TR" sz="2400" dirty="0" smtClean="0"/>
              <a:t> </a:t>
            </a:r>
            <a:r>
              <a:rPr lang="en-US" sz="2400" dirty="0" smtClean="0"/>
              <a:t>material </a:t>
            </a:r>
            <a:r>
              <a:rPr lang="en-US" sz="2400" dirty="0"/>
              <a:t>is </a:t>
            </a:r>
            <a:r>
              <a:rPr lang="tr-TR" sz="2400" dirty="0" err="1" smtClean="0"/>
              <a:t>placed</a:t>
            </a:r>
            <a:r>
              <a:rPr lang="en-US" sz="2400" dirty="0" smtClean="0"/>
              <a:t> </a:t>
            </a:r>
            <a:r>
              <a:rPr lang="en-US" sz="2400" dirty="0"/>
              <a:t>into the lower half of a heated </a:t>
            </a:r>
            <a:r>
              <a:rPr lang="en-US" sz="2400" dirty="0" smtClean="0"/>
              <a:t>mold</a:t>
            </a:r>
            <a:r>
              <a:rPr lang="tr-TR" sz="2400" dirty="0" smtClean="0"/>
              <a:t> </a:t>
            </a:r>
            <a:r>
              <a:rPr lang="en-US" sz="2400" dirty="0" smtClean="0"/>
              <a:t>or </a:t>
            </a:r>
            <a:r>
              <a:rPr lang="en-US" sz="2400" dirty="0"/>
              <a:t>cavity. </a:t>
            </a:r>
            <a:endParaRPr lang="tr-TR" sz="2400" dirty="0" smtClean="0"/>
          </a:p>
          <a:p>
            <a:r>
              <a:rPr lang="tr-TR" sz="2400" dirty="0" err="1" smtClean="0"/>
              <a:t>Then</a:t>
            </a:r>
            <a:r>
              <a:rPr lang="tr-TR" sz="2400" dirty="0" smtClean="0"/>
              <a:t>, </a:t>
            </a:r>
            <a:r>
              <a:rPr lang="tr-TR" sz="2400" dirty="0"/>
              <a:t>t</a:t>
            </a:r>
            <a:r>
              <a:rPr lang="en-US" sz="2400" dirty="0" smtClean="0"/>
              <a:t>he plunger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lowered into the cavity, and </a:t>
            </a:r>
            <a:r>
              <a:rPr lang="tr-TR" sz="2400" dirty="0" smtClean="0"/>
              <a:t>a </a:t>
            </a:r>
            <a:r>
              <a:rPr lang="tr-TR" sz="2400" dirty="0" err="1" smtClean="0"/>
              <a:t>specific</a:t>
            </a:r>
            <a:r>
              <a:rPr lang="tr-TR" sz="2400" dirty="0" smtClean="0"/>
              <a:t> </a:t>
            </a:r>
            <a:r>
              <a:rPr lang="tr-TR" sz="2400" dirty="0" err="1" smtClean="0"/>
              <a:t>value</a:t>
            </a:r>
            <a:r>
              <a:rPr lang="tr-TR" sz="2400" dirty="0" smtClean="0"/>
              <a:t> of </a:t>
            </a:r>
            <a:r>
              <a:rPr lang="en-US" sz="2400" dirty="0" smtClean="0"/>
              <a:t>pressure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range from 20 </a:t>
            </a:r>
            <a:r>
              <a:rPr lang="en-US" sz="2400" dirty="0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1000 </a:t>
            </a:r>
            <a:r>
              <a:rPr lang="en-US" sz="2400" dirty="0" smtClean="0"/>
              <a:t>tons </a:t>
            </a:r>
            <a:r>
              <a:rPr lang="en-US" sz="2400" dirty="0"/>
              <a:t>is applied to the </a:t>
            </a:r>
            <a:r>
              <a:rPr lang="en-US" sz="2400" dirty="0" smtClean="0"/>
              <a:t>powder. </a:t>
            </a:r>
            <a:endParaRPr lang="tr-TR" sz="2400" dirty="0" smtClean="0"/>
          </a:p>
          <a:p>
            <a:r>
              <a:rPr lang="en-US" sz="2400" dirty="0" smtClean="0"/>
              <a:t>Under </a:t>
            </a:r>
            <a:r>
              <a:rPr lang="tr-TR" sz="2400" dirty="0" err="1" smtClean="0"/>
              <a:t>both</a:t>
            </a:r>
            <a:r>
              <a:rPr lang="tr-TR" sz="2400" dirty="0" smtClean="0"/>
              <a:t> </a:t>
            </a:r>
            <a:r>
              <a:rPr lang="en-US" sz="2400" dirty="0" smtClean="0"/>
              <a:t>heat </a:t>
            </a:r>
            <a:r>
              <a:rPr lang="en-US" sz="2400" dirty="0"/>
              <a:t>and pressure, the </a:t>
            </a:r>
            <a:r>
              <a:rPr lang="tr-TR" sz="2400" dirty="0" err="1" smtClean="0"/>
              <a:t>plastic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powder </a:t>
            </a:r>
            <a:r>
              <a:rPr lang="tr-TR" sz="2400" dirty="0" err="1" smtClean="0"/>
              <a:t>fom</a:t>
            </a:r>
            <a:r>
              <a:rPr lang="tr-TR" sz="2400" dirty="0" smtClean="0"/>
              <a:t> </a:t>
            </a:r>
            <a:r>
              <a:rPr lang="tr-TR" sz="2400" dirty="0" err="1" smtClean="0"/>
              <a:t>starts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melt</a:t>
            </a:r>
            <a:r>
              <a:rPr lang="tr-TR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90748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Polymer Processing and Rheology</a:t>
            </a:r>
            <a:br>
              <a:rPr lang="en-US" dirty="0"/>
            </a:br>
            <a:r>
              <a:rPr lang="en-US" sz="2400" dirty="0" smtClean="0"/>
              <a:t>Molding</a:t>
            </a: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Compression </a:t>
            </a:r>
            <a:r>
              <a:rPr lang="tr-TR" sz="2400" dirty="0" err="1"/>
              <a:t>Molding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After </a:t>
            </a:r>
            <a:r>
              <a:rPr lang="tr-TR" sz="2400" dirty="0" smtClean="0"/>
              <a:t>a </a:t>
            </a:r>
            <a:r>
              <a:rPr lang="tr-TR" sz="2400" dirty="0" err="1" smtClean="0"/>
              <a:t>certain</a:t>
            </a:r>
            <a:r>
              <a:rPr lang="tr-TR" sz="2400" dirty="0" smtClean="0"/>
              <a:t> time </a:t>
            </a:r>
            <a:r>
              <a:rPr lang="tr-TR" sz="2400" dirty="0" err="1" smtClean="0"/>
              <a:t>interval</a:t>
            </a:r>
            <a:r>
              <a:rPr lang="en-US" sz="2400" dirty="0" smtClean="0"/>
              <a:t>, </a:t>
            </a:r>
            <a:r>
              <a:rPr lang="en-US" sz="2400" dirty="0"/>
              <a:t>the </a:t>
            </a:r>
            <a:r>
              <a:rPr lang="tr-TR" sz="2400" dirty="0" err="1" smtClean="0"/>
              <a:t>upper</a:t>
            </a:r>
            <a:r>
              <a:rPr lang="tr-TR" sz="2400" dirty="0" smtClean="0"/>
              <a:t> </a:t>
            </a:r>
            <a:r>
              <a:rPr lang="en-US" sz="2400" dirty="0" smtClean="0"/>
              <a:t>mold </a:t>
            </a:r>
            <a:r>
              <a:rPr lang="en-US" sz="2400" dirty="0"/>
              <a:t>is opened and the </a:t>
            </a:r>
            <a:r>
              <a:rPr lang="tr-TR" sz="2400" dirty="0" err="1" smtClean="0"/>
              <a:t>polymer</a:t>
            </a:r>
            <a:r>
              <a:rPr lang="tr-TR" sz="2400" dirty="0" smtClean="0"/>
              <a:t> </a:t>
            </a:r>
            <a:r>
              <a:rPr lang="en-US" sz="2400" dirty="0" smtClean="0"/>
              <a:t>part </a:t>
            </a:r>
            <a:r>
              <a:rPr lang="en-US" sz="2400" dirty="0"/>
              <a:t>is </a:t>
            </a:r>
            <a:r>
              <a:rPr lang="en-US" sz="2400" dirty="0" smtClean="0"/>
              <a:t>ejected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Then</a:t>
            </a:r>
            <a:r>
              <a:rPr lang="tr-TR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</a:t>
            </a:r>
            <a:r>
              <a:rPr lang="tr-TR" sz="2400" dirty="0" smtClean="0"/>
              <a:t> </a:t>
            </a:r>
            <a:r>
              <a:rPr lang="tr-TR" sz="2400" dirty="0" err="1" smtClean="0"/>
              <a:t>part</a:t>
            </a:r>
            <a:r>
              <a:rPr lang="tr-TR" sz="2400" dirty="0" smtClean="0"/>
              <a:t> is</a:t>
            </a:r>
            <a:r>
              <a:rPr lang="en-US" sz="2400" dirty="0" smtClean="0"/>
              <a:t> </a:t>
            </a:r>
            <a:r>
              <a:rPr lang="en-US" sz="2400" dirty="0"/>
              <a:t>allowed to cool outside the mold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machinery </a:t>
            </a:r>
            <a:r>
              <a:rPr lang="tr-TR" sz="2400" dirty="0" err="1" smtClean="0"/>
              <a:t>parts</a:t>
            </a:r>
            <a:r>
              <a:rPr lang="tr-TR" sz="2400" dirty="0"/>
              <a:t>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compression molding </a:t>
            </a:r>
            <a:r>
              <a:rPr lang="tr-TR" sz="2400" dirty="0" err="1" smtClean="0"/>
              <a:t>operation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relatively simple,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en-US" sz="2400" dirty="0" smtClean="0"/>
              <a:t>consist</a:t>
            </a:r>
            <a:r>
              <a:rPr lang="tr-TR" sz="2400" dirty="0" smtClean="0"/>
              <a:t>s of</a:t>
            </a:r>
            <a:r>
              <a:rPr lang="en-US" sz="2400" dirty="0" smtClean="0"/>
              <a:t> </a:t>
            </a:r>
            <a:r>
              <a:rPr lang="en-US" sz="2400" dirty="0"/>
              <a:t>two </a:t>
            </a:r>
            <a:r>
              <a:rPr lang="en-US" sz="2400" dirty="0" smtClean="0"/>
              <a:t>platens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platens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molding</a:t>
            </a:r>
            <a:r>
              <a:rPr lang="tr-TR" sz="2400" dirty="0" smtClean="0"/>
              <a:t> </a:t>
            </a:r>
            <a:r>
              <a:rPr lang="tr-TR" sz="2400" dirty="0" err="1" smtClean="0"/>
              <a:t>device</a:t>
            </a:r>
            <a:r>
              <a:rPr lang="en-US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en-US" sz="2400" dirty="0" smtClean="0"/>
              <a:t>brought together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Then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heat and pressure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applied</a:t>
            </a:r>
            <a:r>
              <a:rPr lang="tr-TR" sz="2400" dirty="0" smtClean="0"/>
              <a:t> </a:t>
            </a:r>
            <a:r>
              <a:rPr lang="en-US" sz="2400" dirty="0" smtClean="0"/>
              <a:t>to </a:t>
            </a:r>
            <a:r>
              <a:rPr lang="en-US" sz="2400" dirty="0"/>
              <a:t>the mold material to form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part of desired shape. </a:t>
            </a:r>
            <a:endParaRPr lang="tr-TR" sz="2400" dirty="0"/>
          </a:p>
          <a:p>
            <a:r>
              <a:rPr lang="tr-TR" sz="2400" dirty="0" smtClean="0"/>
              <a:t>The </a:t>
            </a:r>
            <a:r>
              <a:rPr lang="en-US" sz="2400" dirty="0" smtClean="0"/>
              <a:t>platens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molding</a:t>
            </a:r>
            <a:r>
              <a:rPr lang="tr-TR" sz="2400" dirty="0" smtClean="0"/>
              <a:t> </a:t>
            </a:r>
            <a:r>
              <a:rPr lang="tr-TR" sz="2400" dirty="0" err="1" smtClean="0"/>
              <a:t>instrument</a:t>
            </a:r>
            <a:r>
              <a:rPr lang="tr-TR" sz="2400" dirty="0" smtClean="0"/>
              <a:t> can </a:t>
            </a:r>
            <a:r>
              <a:rPr lang="en-US" sz="2400" dirty="0" smtClean="0"/>
              <a:t>move vertically</a:t>
            </a:r>
            <a:r>
              <a:rPr lang="tr-TR" sz="2400" dirty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/>
              <a:t>cavity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molding</a:t>
            </a:r>
            <a:r>
              <a:rPr lang="tr-TR" sz="2400" dirty="0" smtClean="0"/>
              <a:t> </a:t>
            </a:r>
            <a:r>
              <a:rPr lang="tr-TR" sz="2400" dirty="0" err="1" smtClean="0"/>
              <a:t>instrument</a:t>
            </a:r>
            <a:r>
              <a:rPr lang="en-US" sz="2400" dirty="0" smtClean="0"/>
              <a:t> </a:t>
            </a:r>
            <a:r>
              <a:rPr lang="tr-TR" sz="2400" dirty="0" smtClean="0"/>
              <a:t>is </a:t>
            </a:r>
            <a:r>
              <a:rPr lang="tr-TR" sz="2400" dirty="0" err="1" smtClean="0"/>
              <a:t>usually</a:t>
            </a:r>
            <a:r>
              <a:rPr lang="tr-TR" sz="2400" dirty="0" smtClean="0"/>
              <a:t> </a:t>
            </a:r>
            <a:r>
              <a:rPr lang="en-US" sz="2400" dirty="0" smtClean="0"/>
              <a:t>mounted </a:t>
            </a:r>
            <a:r>
              <a:rPr lang="en-US" sz="2400" dirty="0"/>
              <a:t>at the </a:t>
            </a:r>
            <a:r>
              <a:rPr lang="en-US" sz="2400" dirty="0" smtClean="0"/>
              <a:t>bottom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Hence</a:t>
            </a:r>
            <a:r>
              <a:rPr lang="tr-TR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powder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pellet</a:t>
            </a:r>
            <a:r>
              <a:rPr lang="tr-TR" sz="2400" dirty="0" smtClean="0"/>
              <a:t> form c</a:t>
            </a:r>
            <a:r>
              <a:rPr lang="en-US" sz="2400" dirty="0" smtClean="0"/>
              <a:t>an </a:t>
            </a:r>
            <a:r>
              <a:rPr lang="en-US" sz="2400" dirty="0"/>
              <a:t>be </a:t>
            </a:r>
            <a:r>
              <a:rPr lang="en-US" sz="2400" dirty="0" smtClean="0"/>
              <a:t>loaded</a:t>
            </a:r>
            <a:r>
              <a:rPr lang="tr-TR" sz="2400" dirty="0" smtClean="0"/>
              <a:t> </a:t>
            </a:r>
            <a:r>
              <a:rPr lang="en-US" sz="2400" dirty="0" smtClean="0"/>
              <a:t>into </a:t>
            </a:r>
            <a:r>
              <a:rPr lang="en-US" sz="2400" dirty="0" smtClean="0"/>
              <a:t>it</a:t>
            </a:r>
            <a:r>
              <a:rPr lang="tr-TR" sz="2400" dirty="0" smtClean="0"/>
              <a:t> 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bottom</a:t>
            </a:r>
            <a:r>
              <a:rPr lang="tr-TR" sz="2400" dirty="0" smtClean="0"/>
              <a:t> </a:t>
            </a:r>
            <a:r>
              <a:rPr lang="tr-TR" sz="2400" dirty="0" err="1" smtClean="0"/>
              <a:t>platen</a:t>
            </a:r>
            <a:r>
              <a:rPr lang="en-US" sz="2400" dirty="0" smtClean="0"/>
              <a:t>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38596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Polymer Processing and Rheology</a:t>
            </a:r>
            <a:br>
              <a:rPr lang="en-US" dirty="0"/>
            </a:br>
            <a:r>
              <a:rPr lang="en-US" sz="2400" dirty="0" smtClean="0"/>
              <a:t>Molding</a:t>
            </a: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TRANSFER MOLDING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752786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2. Transfer </a:t>
            </a:r>
            <a:r>
              <a:rPr lang="tr-TR" sz="2400" dirty="0" err="1" smtClean="0">
                <a:solidFill>
                  <a:srgbClr val="FF0000"/>
                </a:solidFill>
              </a:rPr>
              <a:t>Molding</a:t>
            </a:r>
            <a:r>
              <a:rPr lang="tr-TR" sz="2400" dirty="0" smtClean="0"/>
              <a:t>: </a:t>
            </a:r>
            <a:r>
              <a:rPr lang="en-US" sz="2400" dirty="0" smtClean="0"/>
              <a:t>In </a:t>
            </a:r>
            <a:r>
              <a:rPr lang="en-US" sz="2400" dirty="0"/>
              <a:t>transfer molding</a:t>
            </a:r>
            <a:r>
              <a:rPr lang="en-US" sz="2400" dirty="0" smtClean="0"/>
              <a:t>, </a:t>
            </a:r>
            <a:r>
              <a:rPr lang="en-US" sz="2400" dirty="0"/>
              <a:t>a </a:t>
            </a:r>
            <a:r>
              <a:rPr lang="tr-TR" sz="2400" dirty="0" err="1" smtClean="0"/>
              <a:t>certain</a:t>
            </a:r>
            <a:r>
              <a:rPr lang="tr-TR" sz="2400" dirty="0" smtClean="0"/>
              <a:t> </a:t>
            </a:r>
            <a:r>
              <a:rPr lang="tr-TR" sz="2400" dirty="0" err="1" smtClean="0"/>
              <a:t>amount</a:t>
            </a:r>
            <a:r>
              <a:rPr lang="tr-TR" sz="2400" dirty="0" smtClean="0"/>
              <a:t> of </a:t>
            </a:r>
            <a:r>
              <a:rPr lang="tr-TR" sz="2400" dirty="0" err="1" smtClean="0"/>
              <a:t>pre</a:t>
            </a:r>
            <a:r>
              <a:rPr lang="en-US" sz="2400" dirty="0" smtClean="0"/>
              <a:t>heated </a:t>
            </a:r>
            <a:r>
              <a:rPr lang="en-US" sz="2400" dirty="0"/>
              <a:t>thermoset material is </a:t>
            </a:r>
            <a:r>
              <a:rPr lang="tr-TR" sz="2400" dirty="0" err="1" smtClean="0"/>
              <a:t>introduced</a:t>
            </a:r>
            <a:r>
              <a:rPr lang="en-US" sz="2400" dirty="0" smtClean="0"/>
              <a:t> </a:t>
            </a:r>
            <a:r>
              <a:rPr lang="en-US" sz="2400" dirty="0"/>
              <a:t>in </a:t>
            </a:r>
            <a:r>
              <a:rPr lang="en-US" sz="2400" dirty="0" smtClean="0"/>
              <a:t>a</a:t>
            </a:r>
            <a:r>
              <a:rPr lang="tr-TR" sz="2400" dirty="0" smtClean="0"/>
              <a:t> </a:t>
            </a:r>
            <a:r>
              <a:rPr lang="en-US" sz="2400" dirty="0" smtClean="0"/>
              <a:t>separate </a:t>
            </a:r>
            <a:r>
              <a:rPr lang="en-US" sz="2400" dirty="0"/>
              <a:t>or auxiliary heated </a:t>
            </a:r>
            <a:r>
              <a:rPr lang="en-US" sz="2400" dirty="0" smtClean="0"/>
              <a:t>chamber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is</a:t>
            </a:r>
            <a:r>
              <a:rPr lang="en-US" sz="2400" dirty="0" smtClean="0"/>
              <a:t> </a:t>
            </a:r>
            <a:r>
              <a:rPr lang="en-US" sz="2400" dirty="0"/>
              <a:t>called the pot. </a:t>
            </a:r>
            <a:endParaRPr lang="tr-TR" sz="2400" dirty="0" smtClean="0"/>
          </a:p>
          <a:p>
            <a:r>
              <a:rPr lang="en-US" sz="2400" dirty="0" smtClean="0"/>
              <a:t>A </a:t>
            </a:r>
            <a:r>
              <a:rPr lang="en-US" sz="2400" dirty="0"/>
              <a:t>plunger is </a:t>
            </a:r>
            <a:r>
              <a:rPr lang="en-US" sz="2400" dirty="0" smtClean="0"/>
              <a:t>u</a:t>
            </a:r>
            <a:r>
              <a:rPr lang="tr-TR" sz="2400" dirty="0" err="1" smtClean="0"/>
              <a:t>tilized</a:t>
            </a:r>
            <a:r>
              <a:rPr lang="en-US" sz="2400" dirty="0" smtClean="0"/>
              <a:t> </a:t>
            </a:r>
            <a:r>
              <a:rPr lang="en-US" sz="2400" dirty="0"/>
              <a:t>to force the molten </a:t>
            </a:r>
            <a:r>
              <a:rPr lang="en-US" sz="2400" dirty="0" smtClean="0"/>
              <a:t>material</a:t>
            </a:r>
            <a:r>
              <a:rPr lang="tr-TR" sz="2400" dirty="0"/>
              <a:t> </a:t>
            </a:r>
            <a:r>
              <a:rPr lang="en-US" sz="2400" dirty="0" smtClean="0"/>
              <a:t>out </a:t>
            </a:r>
            <a:r>
              <a:rPr lang="en-US" sz="2400" dirty="0"/>
              <a:t>of the </a:t>
            </a:r>
            <a:r>
              <a:rPr lang="tr-TR" sz="2400" dirty="0" err="1" smtClean="0"/>
              <a:t>specified</a:t>
            </a:r>
            <a:r>
              <a:rPr lang="tr-TR" sz="2400" dirty="0" smtClean="0"/>
              <a:t> </a:t>
            </a:r>
            <a:r>
              <a:rPr lang="en-US" sz="2400" dirty="0" smtClean="0"/>
              <a:t>pot </a:t>
            </a:r>
            <a:r>
              <a:rPr lang="en-US" sz="2400" dirty="0"/>
              <a:t>through the runner system into the closed mold cavity </a:t>
            </a:r>
            <a:r>
              <a:rPr lang="tr-TR" sz="2400" dirty="0" smtClean="0"/>
              <a:t>in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curing </a:t>
            </a:r>
            <a:r>
              <a:rPr lang="tr-TR" sz="2400" dirty="0" err="1" smtClean="0"/>
              <a:t>reactions</a:t>
            </a:r>
            <a:r>
              <a:rPr lang="tr-TR" sz="2400" dirty="0" smtClean="0"/>
              <a:t> </a:t>
            </a:r>
            <a:r>
              <a:rPr lang="tr-TR" sz="2400" dirty="0" err="1" smtClean="0"/>
              <a:t>take</a:t>
            </a:r>
            <a:r>
              <a:rPr lang="tr-TR" sz="2400" dirty="0" smtClean="0"/>
              <a:t> </a:t>
            </a:r>
            <a:r>
              <a:rPr lang="tr-TR" sz="2400" dirty="0" err="1" smtClean="0"/>
              <a:t>place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After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</a:t>
            </a:r>
            <a:r>
              <a:rPr lang="en-US" sz="2400" dirty="0" smtClean="0"/>
              <a:t> </a:t>
            </a:r>
            <a:r>
              <a:rPr lang="en-US" sz="2400" dirty="0" smtClean="0"/>
              <a:t>material</a:t>
            </a:r>
            <a:r>
              <a:rPr lang="tr-TR" sz="2400" dirty="0"/>
              <a:t> </a:t>
            </a:r>
            <a:r>
              <a:rPr lang="en-US" sz="2400" dirty="0" smtClean="0"/>
              <a:t>enters </a:t>
            </a:r>
            <a:r>
              <a:rPr lang="tr-TR" sz="2400" dirty="0" err="1" smtClean="0"/>
              <a:t>into</a:t>
            </a:r>
            <a:r>
              <a:rPr lang="tr-TR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/>
              <a:t>mold, the air from the mold cavity escapes through </a:t>
            </a:r>
            <a:r>
              <a:rPr lang="en-US" sz="2400" dirty="0" smtClean="0"/>
              <a:t>vents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en-US" sz="2400" dirty="0" smtClean="0"/>
              <a:t> </a:t>
            </a:r>
            <a:r>
              <a:rPr lang="en-US" sz="2400" dirty="0"/>
              <a:t>located strategically on the mold.</a:t>
            </a:r>
          </a:p>
          <a:p>
            <a:r>
              <a:rPr lang="tr-TR" sz="2400" dirty="0" err="1"/>
              <a:t>A</a:t>
            </a:r>
            <a:r>
              <a:rPr lang="tr-TR" sz="2400" dirty="0" err="1" smtClean="0"/>
              <a:t>fter</a:t>
            </a:r>
            <a:r>
              <a:rPr lang="tr-TR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/>
              <a:t>cure cycle, the entire shot,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contains</a:t>
            </a:r>
            <a:r>
              <a:rPr lang="en-US" sz="2400" dirty="0" smtClean="0"/>
              <a:t> </a:t>
            </a:r>
            <a:r>
              <a:rPr lang="en-US" sz="2400" dirty="0"/>
              <a:t>the gates, runners, sprues, and excess </a:t>
            </a:r>
            <a:r>
              <a:rPr lang="en-US" sz="2400" dirty="0" smtClean="0"/>
              <a:t>material</a:t>
            </a:r>
            <a:r>
              <a:rPr lang="tr-TR" sz="2400" dirty="0" smtClean="0"/>
              <a:t> </a:t>
            </a:r>
            <a:r>
              <a:rPr lang="en-US" sz="2400" dirty="0" smtClean="0"/>
              <a:t>remaining </a:t>
            </a:r>
            <a:r>
              <a:rPr lang="en-US" sz="2400" dirty="0"/>
              <a:t>in the pot 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is ejected simultaneously with the molded </a:t>
            </a:r>
            <a:r>
              <a:rPr lang="en-US" sz="2400" dirty="0" smtClean="0"/>
              <a:t>part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Different</a:t>
            </a:r>
            <a:r>
              <a:rPr lang="tr-TR" sz="2400" dirty="0" smtClean="0"/>
              <a:t> form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compression</a:t>
            </a:r>
            <a:r>
              <a:rPr lang="tr-TR" sz="2400" dirty="0" smtClean="0"/>
              <a:t> </a:t>
            </a:r>
            <a:r>
              <a:rPr lang="tr-TR" sz="2400" dirty="0" err="1" smtClean="0"/>
              <a:t>molding</a:t>
            </a:r>
            <a:r>
              <a:rPr lang="tr-TR" sz="2400" dirty="0" smtClean="0"/>
              <a:t>, </a:t>
            </a:r>
            <a:r>
              <a:rPr lang="en-US" sz="2400" dirty="0" smtClean="0"/>
              <a:t>preheating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</a:t>
            </a:r>
            <a:r>
              <a:rPr lang="tr-TR" sz="2400" dirty="0" smtClean="0"/>
              <a:t> </a:t>
            </a:r>
            <a:r>
              <a:rPr lang="en-US" sz="2400" dirty="0" smtClean="0"/>
              <a:t> </a:t>
            </a:r>
            <a:r>
              <a:rPr lang="en-US" sz="2400" dirty="0"/>
              <a:t>material is necessary in transfer molding. </a:t>
            </a:r>
          </a:p>
          <a:p>
            <a:pPr marL="0" indent="0">
              <a:buNone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501492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1699</TotalTime>
  <Words>1358</Words>
  <Application>Microsoft Office PowerPoint</Application>
  <PresentationFormat>Özel</PresentationFormat>
  <Paragraphs>64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12</vt:i4>
      </vt:variant>
    </vt:vector>
  </HeadingPairs>
  <TitlesOfParts>
    <vt:vector size="14" baseType="lpstr">
      <vt:lpstr>Office Teması</vt:lpstr>
      <vt:lpstr>1_Office Teması</vt:lpstr>
      <vt:lpstr>Polymer Technology</vt:lpstr>
      <vt:lpstr>Polymer Processing and Rheology</vt:lpstr>
      <vt:lpstr>Polymer Processing and Rheology Extrusion</vt:lpstr>
      <vt:lpstr>Polymer Processing and Rheology Extrusion</vt:lpstr>
      <vt:lpstr>Polymer Processing and Rheology Extrusion</vt:lpstr>
      <vt:lpstr>Polymer Processing and Rheology Extrusion</vt:lpstr>
      <vt:lpstr>Polymer Processing and Rheology Molding</vt:lpstr>
      <vt:lpstr>Polymer Processing and Rheology Molding Compression Molding</vt:lpstr>
      <vt:lpstr>Polymer Processing and Rheology Molding TRANSFER MOLDING</vt:lpstr>
      <vt:lpstr>Polymer Processing and Rheology Molding INJECTION MOLDING</vt:lpstr>
      <vt:lpstr>Polymer Processing and Rheology Molding Reaction injection molding 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Polymer Technology</dc:title>
  <dc:creator>pc205</dc:creator>
  <cp:lastModifiedBy>ew1</cp:lastModifiedBy>
  <cp:revision>331</cp:revision>
  <dcterms:created xsi:type="dcterms:W3CDTF">2018-09-03T08:05:30Z</dcterms:created>
  <dcterms:modified xsi:type="dcterms:W3CDTF">2019-05-02T19:06:07Z</dcterms:modified>
</cp:coreProperties>
</file>