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CBF40A-7A9F-4CEA-8E01-455FB02D4FFE}" type="datetimeFigureOut">
              <a:rPr lang="tr-TR" smtClean="0"/>
              <a:t>28.12.2017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3F3D50-3CEE-4470-A99A-0C7A46A81B36}" type="slidenum">
              <a:rPr lang="tr-TR" smtClean="0"/>
              <a:t>‹#›</a:t>
            </a:fld>
            <a:endParaRPr lang="tr-TR"/>
          </a:p>
        </p:txBody>
      </p:sp>
    </p:spTree>
    <p:extLst>
      <p:ext uri="{BB962C8B-B14F-4D97-AF65-F5344CB8AC3E}">
        <p14:creationId xmlns:p14="http://schemas.microsoft.com/office/powerpoint/2010/main" val="3841247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B7BB517-9196-437F-9400-AEE4B609146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32451" name="Rectangle 2"/>
          <p:cNvSpPr>
            <a:spLocks noGrp="1" noRot="1" noChangeAspect="1" noChangeArrowheads="1" noTextEdit="1"/>
          </p:cNvSpPr>
          <p:nvPr>
            <p:ph type="sldImg"/>
          </p:nvPr>
        </p:nvSpPr>
        <p:spPr>
          <a:ln/>
        </p:spPr>
      </p:sp>
      <p:sp>
        <p:nvSpPr>
          <p:cNvPr id="23245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24943080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EFCC499-7240-4D2A-AB7C-FB9A0B5C3F2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65219" name="Rectangle 2"/>
          <p:cNvSpPr>
            <a:spLocks noGrp="1" noRot="1" noChangeAspect="1" noChangeArrowheads="1" noTextEdit="1"/>
          </p:cNvSpPr>
          <p:nvPr>
            <p:ph type="sldImg"/>
          </p:nvPr>
        </p:nvSpPr>
        <p:spPr>
          <a:xfrm>
            <a:off x="411163" y="698500"/>
            <a:ext cx="6134100" cy="3451225"/>
          </a:xfrm>
          <a:ln/>
        </p:spPr>
      </p:sp>
      <p:sp>
        <p:nvSpPr>
          <p:cNvPr id="2652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9640315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FFE45F1D-1513-4BEF-BBC3-29A9508F500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67267" name="Rectangle 2"/>
          <p:cNvSpPr>
            <a:spLocks noGrp="1" noRot="1" noChangeAspect="1" noChangeArrowheads="1" noTextEdit="1"/>
          </p:cNvSpPr>
          <p:nvPr>
            <p:ph type="sldImg"/>
          </p:nvPr>
        </p:nvSpPr>
        <p:spPr>
          <a:xfrm>
            <a:off x="411163" y="698500"/>
            <a:ext cx="6134100" cy="3451225"/>
          </a:xfrm>
          <a:ln w="12700" cap="flat">
            <a:solidFill>
              <a:schemeClr val="tx1"/>
            </a:solidFill>
          </a:ln>
        </p:spPr>
      </p:sp>
      <p:sp>
        <p:nvSpPr>
          <p:cNvPr id="26726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wrap="square" lIns="92075" tIns="46038" rIns="92075" bIns="46038"/>
          <a:lstStyle/>
          <a:p>
            <a:endParaRPr lang="en-GB" altLang="tr-TR" smtClean="0"/>
          </a:p>
        </p:txBody>
      </p:sp>
    </p:spTree>
    <p:extLst>
      <p:ext uri="{BB962C8B-B14F-4D97-AF65-F5344CB8AC3E}">
        <p14:creationId xmlns:p14="http://schemas.microsoft.com/office/powerpoint/2010/main" val="25877481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Slide Image Placeholder 1"/>
          <p:cNvSpPr>
            <a:spLocks noGrp="1" noRot="1" noChangeAspect="1" noTextEdit="1"/>
          </p:cNvSpPr>
          <p:nvPr>
            <p:ph type="sldImg"/>
          </p:nvPr>
        </p:nvSpPr>
        <p:spPr>
          <a:ln/>
        </p:spPr>
      </p:sp>
      <p:sp>
        <p:nvSpPr>
          <p:cNvPr id="2693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693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D573A355-B48F-49CE-AE55-80FF5464ACAD}"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5433346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Slide Image Placeholder 1"/>
          <p:cNvSpPr>
            <a:spLocks noGrp="1" noRot="1" noChangeAspect="1" noTextEdit="1"/>
          </p:cNvSpPr>
          <p:nvPr>
            <p:ph type="sldImg"/>
          </p:nvPr>
        </p:nvSpPr>
        <p:spPr>
          <a:ln/>
        </p:spPr>
      </p:sp>
      <p:sp>
        <p:nvSpPr>
          <p:cNvPr id="2713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713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23ACB79-9729-42EE-85F6-9E9BB9049AE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1895574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2A668A75-3678-474C-BA23-00C37DDA814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0211890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CA27049-34F5-4C9A-81F1-842809E9D39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75459" name="Rectangle 2"/>
          <p:cNvSpPr>
            <a:spLocks noGrp="1" noRot="1" noChangeAspect="1" noChangeArrowheads="1" noTextEdit="1"/>
          </p:cNvSpPr>
          <p:nvPr>
            <p:ph type="sldImg"/>
          </p:nvPr>
        </p:nvSpPr>
        <p:spPr>
          <a:ln/>
        </p:spPr>
      </p:sp>
      <p:sp>
        <p:nvSpPr>
          <p:cNvPr id="27546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10130133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EF5E5A29-A007-4DB8-8689-7106E191FAEF}"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77507" name="Rectangle 2"/>
          <p:cNvSpPr>
            <a:spLocks noGrp="1" noRot="1" noChangeAspect="1" noChangeArrowheads="1" noTextEdit="1"/>
          </p:cNvSpPr>
          <p:nvPr>
            <p:ph type="sldImg"/>
          </p:nvPr>
        </p:nvSpPr>
        <p:spPr>
          <a:ln/>
        </p:spPr>
      </p:sp>
      <p:sp>
        <p:nvSpPr>
          <p:cNvPr id="27750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4631024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Slide Image Placeholder 1"/>
          <p:cNvSpPr>
            <a:spLocks noGrp="1" noRot="1" noChangeAspect="1" noTextEdit="1"/>
          </p:cNvSpPr>
          <p:nvPr>
            <p:ph type="sldImg"/>
          </p:nvPr>
        </p:nvSpPr>
        <p:spPr>
          <a:ln/>
        </p:spPr>
      </p:sp>
      <p:sp>
        <p:nvSpPr>
          <p:cNvPr id="27955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7955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62EBAC2-C510-44A4-8BCE-2FBE41423F0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394673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Slide Image Placeholder 1"/>
          <p:cNvSpPr>
            <a:spLocks noGrp="1" noRot="1" noChangeAspect="1" noTextEdit="1"/>
          </p:cNvSpPr>
          <p:nvPr>
            <p:ph type="sldImg"/>
          </p:nvPr>
        </p:nvSpPr>
        <p:spPr>
          <a:ln/>
        </p:spPr>
      </p:sp>
      <p:sp>
        <p:nvSpPr>
          <p:cNvPr id="28262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8262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9A9BD02-F0B7-43DF-8F52-C30B0FAE8A3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716209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2229D5-6ED9-421D-8ECC-35448EFD443E}"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84675" name="Rectangle 2"/>
          <p:cNvSpPr>
            <a:spLocks noGrp="1" noRot="1" noChangeAspect="1" noChangeArrowheads="1" noTextEdit="1"/>
          </p:cNvSpPr>
          <p:nvPr>
            <p:ph type="sldImg"/>
          </p:nvPr>
        </p:nvSpPr>
        <p:spPr>
          <a:ln/>
        </p:spPr>
      </p:sp>
      <p:sp>
        <p:nvSpPr>
          <p:cNvPr id="28467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2060270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00798BB4-CD59-4699-B5A2-5A83FFF8CD25}"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35523" name="Rectangle 1026"/>
          <p:cNvSpPr>
            <a:spLocks noGrp="1" noRot="1" noChangeAspect="1" noChangeArrowheads="1" noTextEdit="1"/>
          </p:cNvSpPr>
          <p:nvPr>
            <p:ph type="sldImg"/>
          </p:nvPr>
        </p:nvSpPr>
        <p:spPr>
          <a:ln/>
        </p:spPr>
      </p:sp>
      <p:sp>
        <p:nvSpPr>
          <p:cNvPr id="235524"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0275639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5DB55C17-52B5-4F58-A198-93E798F62F8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88771" name="Rectangle 2"/>
          <p:cNvSpPr>
            <a:spLocks noGrp="1" noRot="1" noChangeAspect="1" noChangeArrowheads="1" noTextEdit="1"/>
          </p:cNvSpPr>
          <p:nvPr>
            <p:ph type="sldImg"/>
          </p:nvPr>
        </p:nvSpPr>
        <p:spPr>
          <a:ln/>
        </p:spPr>
      </p:sp>
      <p:sp>
        <p:nvSpPr>
          <p:cNvPr id="2887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5192120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49B7487-6687-4A5D-9A34-837EB33DE782}"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90819" name="Rectangle 2"/>
          <p:cNvSpPr>
            <a:spLocks noGrp="1" noRot="1" noChangeAspect="1" noChangeArrowheads="1" noTextEdit="1"/>
          </p:cNvSpPr>
          <p:nvPr>
            <p:ph type="sldImg"/>
          </p:nvPr>
        </p:nvSpPr>
        <p:spPr>
          <a:ln/>
        </p:spPr>
      </p:sp>
      <p:sp>
        <p:nvSpPr>
          <p:cNvPr id="29082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es-ES_tradnl" altLang="tr-TR" smtClean="0"/>
          </a:p>
        </p:txBody>
      </p:sp>
    </p:spTree>
    <p:extLst>
      <p:ext uri="{BB962C8B-B14F-4D97-AF65-F5344CB8AC3E}">
        <p14:creationId xmlns:p14="http://schemas.microsoft.com/office/powerpoint/2010/main" val="36039265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Slide Image Placeholder 1"/>
          <p:cNvSpPr>
            <a:spLocks noGrp="1" noRot="1" noChangeAspect="1" noTextEdit="1"/>
          </p:cNvSpPr>
          <p:nvPr>
            <p:ph type="sldImg"/>
          </p:nvPr>
        </p:nvSpPr>
        <p:spPr>
          <a:ln/>
        </p:spPr>
      </p:sp>
      <p:sp>
        <p:nvSpPr>
          <p:cNvPr id="2938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9389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A4D1A8C-2605-464B-B132-A1465D1810F6}"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4116667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20DC2EB-21D6-4B7A-878B-0600AF913C5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37571" name="Rectangle 1026"/>
          <p:cNvSpPr>
            <a:spLocks noGrp="1" noRot="1" noChangeAspect="1" noChangeArrowheads="1" noTextEdit="1"/>
          </p:cNvSpPr>
          <p:nvPr>
            <p:ph type="sldImg"/>
          </p:nvPr>
        </p:nvSpPr>
        <p:spPr>
          <a:ln/>
        </p:spPr>
      </p:sp>
      <p:sp>
        <p:nvSpPr>
          <p:cNvPr id="237572"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499771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15945B25-0422-4B92-9B69-3EF0CE527269}"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46787" name="Rectangle 2"/>
          <p:cNvSpPr>
            <a:spLocks noGrp="1" noRot="1" noChangeAspect="1" noChangeArrowheads="1" noTextEdit="1"/>
          </p:cNvSpPr>
          <p:nvPr>
            <p:ph type="sldImg"/>
          </p:nvPr>
        </p:nvSpPr>
        <p:spPr>
          <a:ln/>
        </p:spPr>
      </p:sp>
      <p:sp>
        <p:nvSpPr>
          <p:cNvPr id="24678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082068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A514AF7D-0CB8-43A6-A0BB-9C2676085E80}"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57027" name="Rectangle 2"/>
          <p:cNvSpPr>
            <a:spLocks noGrp="1" noRot="1" noChangeAspect="1" noChangeArrowheads="1" noTextEdit="1"/>
          </p:cNvSpPr>
          <p:nvPr>
            <p:ph type="sldImg"/>
          </p:nvPr>
        </p:nvSpPr>
        <p:spPr>
          <a:ln/>
        </p:spPr>
      </p:sp>
      <p:sp>
        <p:nvSpPr>
          <p:cNvPr id="25702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9374432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Slide Image Placeholder 1"/>
          <p:cNvSpPr>
            <a:spLocks noGrp="1" noRot="1" noChangeAspect="1" noTextEdit="1"/>
          </p:cNvSpPr>
          <p:nvPr>
            <p:ph type="sldImg"/>
          </p:nvPr>
        </p:nvSpPr>
        <p:spPr>
          <a:ln/>
        </p:spPr>
      </p:sp>
      <p:sp>
        <p:nvSpPr>
          <p:cNvPr id="2590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
        <p:nvSpPr>
          <p:cNvPr id="2590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FCE7317-2056-4905-8373-0A9122C4E681}"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11884092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B37A00D4-34B0-45EC-AC9E-217238C54FAB}"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000330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6C00FB-6863-49C0-8337-6391DB48B7C8}"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61123" name="Rectangle 2"/>
          <p:cNvSpPr>
            <a:spLocks noGrp="1" noRot="1" noChangeAspect="1" noChangeArrowheads="1" noTextEdit="1"/>
          </p:cNvSpPr>
          <p:nvPr>
            <p:ph type="sldImg"/>
          </p:nvPr>
        </p:nvSpPr>
        <p:spPr>
          <a:ln/>
        </p:spPr>
      </p:sp>
      <p:sp>
        <p:nvSpPr>
          <p:cNvPr id="26112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3009850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lvl1pPr>
              <a:defRPr sz="2400">
                <a:solidFill>
                  <a:schemeClr val="tx1"/>
                </a:solidFill>
                <a:latin typeface="Times New Roman" panose="02020603050405020304" pitchFamily="18" charset="0"/>
                <a:cs typeface="Arial" panose="020B0604020202020204" pitchFamily="34" charset="0"/>
              </a:defRPr>
            </a:lvl1pPr>
            <a:lvl2pPr marL="742950" indent="-285750">
              <a:defRPr sz="2400">
                <a:solidFill>
                  <a:schemeClr val="tx1"/>
                </a:solidFill>
                <a:latin typeface="Times New Roman" panose="02020603050405020304" pitchFamily="18" charset="0"/>
                <a:cs typeface="Arial" panose="020B0604020202020204" pitchFamily="34" charset="0"/>
              </a:defRPr>
            </a:lvl2pPr>
            <a:lvl3pPr marL="1143000" indent="-228600">
              <a:defRPr sz="2400">
                <a:solidFill>
                  <a:schemeClr val="tx1"/>
                </a:solidFill>
                <a:latin typeface="Times New Roman" panose="02020603050405020304" pitchFamily="18" charset="0"/>
                <a:cs typeface="Arial" panose="020B0604020202020204" pitchFamily="34" charset="0"/>
              </a:defRPr>
            </a:lvl3pPr>
            <a:lvl4pPr marL="1600200" indent="-228600">
              <a:defRPr sz="2400">
                <a:solidFill>
                  <a:schemeClr val="tx1"/>
                </a:solidFill>
                <a:latin typeface="Times New Roman" panose="02020603050405020304" pitchFamily="18" charset="0"/>
                <a:cs typeface="Arial" panose="020B0604020202020204" pitchFamily="34" charset="0"/>
              </a:defRPr>
            </a:lvl4pPr>
            <a:lvl5pPr marL="2057400" indent="-228600">
              <a:defRPr sz="2400">
                <a:solidFill>
                  <a:schemeClr val="tx1"/>
                </a:solidFill>
                <a:latin typeface="Times New Roman" panose="02020603050405020304" pitchFamily="18"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4B0FB79-DD04-47E1-BDA9-E76FDE410B9A}" type="slidenum">
              <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tr-T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263171" name="Rectangle 2"/>
          <p:cNvSpPr>
            <a:spLocks noGrp="1" noRot="1" noChangeAspect="1" noChangeArrowheads="1" noTextEdit="1"/>
          </p:cNvSpPr>
          <p:nvPr>
            <p:ph type="sldImg"/>
          </p:nvPr>
        </p:nvSpPr>
        <p:spPr>
          <a:ln/>
        </p:spPr>
      </p:sp>
      <p:sp>
        <p:nvSpPr>
          <p:cNvPr id="26317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type="none" w="sm" len="sm"/>
                <a:tailEnd type="none" w="sm" len="sm"/>
              </a14:hiddenLine>
            </a:ext>
          </a:extLst>
        </p:spPr>
        <p:txBody>
          <a:bodyPr/>
          <a:lstStyle/>
          <a:p>
            <a:endParaRPr lang="tr-TR" altLang="tr-TR" smtClean="0"/>
          </a:p>
        </p:txBody>
      </p:sp>
    </p:spTree>
    <p:extLst>
      <p:ext uri="{BB962C8B-B14F-4D97-AF65-F5344CB8AC3E}">
        <p14:creationId xmlns:p14="http://schemas.microsoft.com/office/powerpoint/2010/main" val="1484011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F4EB826-C4A6-4218-A6DE-87392FFB5C5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1994694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4EB826-C4A6-4218-A6DE-87392FFB5C5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936665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4EB826-C4A6-4218-A6DE-87392FFB5C5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1958307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Rectangle 2"/>
          <p:cNvSpPr>
            <a:spLocks noChangeArrowheads="1"/>
          </p:cNvSpPr>
          <p:nvPr/>
        </p:nvSpPr>
        <p:spPr bwMode="ltGray">
          <a:xfrm>
            <a:off x="0" y="0"/>
            <a:ext cx="1100667" cy="6858000"/>
          </a:xfrm>
          <a:prstGeom prst="rect">
            <a:avLst/>
          </a:prstGeom>
          <a:solidFill>
            <a:schemeClr val="tx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5" name="Rectangle 8"/>
          <p:cNvSpPr>
            <a:spLocks noChangeArrowheads="1"/>
          </p:cNvSpPr>
          <p:nvPr/>
        </p:nvSpPr>
        <p:spPr bwMode="ltGray">
          <a:xfrm>
            <a:off x="1" y="3543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
        <p:nvSpPr>
          <p:cNvPr id="126979" name="Rectangle 3"/>
          <p:cNvSpPr>
            <a:spLocks noGrp="1" noChangeArrowheads="1"/>
          </p:cNvSpPr>
          <p:nvPr>
            <p:ph type="ctrTitle"/>
          </p:nvPr>
        </p:nvSpPr>
        <p:spPr>
          <a:xfrm>
            <a:off x="1320800" y="1171576"/>
            <a:ext cx="9956800" cy="2105025"/>
          </a:xfrm>
        </p:spPr>
        <p:txBody>
          <a:bodyPr>
            <a:spAutoFit/>
          </a:bodyPr>
          <a:lstStyle>
            <a:lvl1pPr>
              <a:defRPr sz="6600">
                <a:solidFill>
                  <a:srgbClr val="CCFFFF"/>
                </a:solidFill>
              </a:defRPr>
            </a:lvl1pPr>
          </a:lstStyle>
          <a:p>
            <a:r>
              <a:rPr lang="en-US"/>
              <a:t>Click to edit Master title style</a:t>
            </a:r>
          </a:p>
        </p:txBody>
      </p:sp>
      <p:sp>
        <p:nvSpPr>
          <p:cNvPr id="126980" name="Rectangle 4"/>
          <p:cNvSpPr>
            <a:spLocks noGrp="1" noChangeArrowheads="1"/>
          </p:cNvSpPr>
          <p:nvPr>
            <p:ph type="subTitle" idx="1"/>
          </p:nvPr>
        </p:nvSpPr>
        <p:spPr>
          <a:xfrm>
            <a:off x="1930400" y="3886200"/>
            <a:ext cx="8534400" cy="1752600"/>
          </a:xfrm>
        </p:spPr>
        <p:txBody>
          <a:bodyPr/>
          <a:lstStyle>
            <a:lvl1pPr marL="0" indent="0" algn="ctr">
              <a:buFont typeface="Wingdings" pitchFamily="2" charset="2"/>
              <a:buNone/>
              <a:defRPr sz="4000">
                <a:solidFill>
                  <a:srgbClr val="CCECFF"/>
                </a:solidFill>
              </a:defRPr>
            </a:lvl1pPr>
          </a:lstStyle>
          <a:p>
            <a:r>
              <a:rPr lang="en-US"/>
              <a:t>Click to edit Master subtitle style</a:t>
            </a:r>
          </a:p>
        </p:txBody>
      </p:sp>
      <p:sp>
        <p:nvSpPr>
          <p:cNvPr id="6" name="Rectangle 9"/>
          <p:cNvSpPr>
            <a:spLocks noGrp="1" noChangeArrowheads="1"/>
          </p:cNvSpPr>
          <p:nvPr>
            <p:ph type="dt" sz="half" idx="10"/>
          </p:nvPr>
        </p:nvSpPr>
        <p:spPr>
          <a:xfrm>
            <a:off x="1117600" y="6248400"/>
            <a:ext cx="2336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7" name="Rectangle 10"/>
          <p:cNvSpPr>
            <a:spLocks noGrp="1" noChangeArrowheads="1"/>
          </p:cNvSpPr>
          <p:nvPr>
            <p:ph type="ftr" sz="quarter" idx="11"/>
          </p:nvPr>
        </p:nvSpPr>
        <p:spPr>
          <a:xfrm>
            <a:off x="4368800" y="6248400"/>
            <a:ext cx="3860800" cy="457200"/>
          </a:xfrm>
        </p:spPr>
        <p:txBody>
          <a:bodyPr/>
          <a:lstStyle>
            <a:lvl1pPr>
              <a:defRPr>
                <a:solidFill>
                  <a:srgbClr val="CCECFF"/>
                </a:solidFill>
              </a:defRPr>
            </a:lvl1pPr>
          </a:lstStyle>
          <a:p>
            <a:pPr fontAlgn="base">
              <a:spcAft>
                <a:spcPct val="0"/>
              </a:spcAft>
              <a:defRPr/>
            </a:pPr>
            <a:endParaRPr lang="en-US">
              <a:latin typeface="Times New Roman" panose="02020603050405020304" pitchFamily="18" charset="0"/>
            </a:endParaRPr>
          </a:p>
        </p:txBody>
      </p:sp>
      <p:sp>
        <p:nvSpPr>
          <p:cNvPr id="8" name="Rectangle 11"/>
          <p:cNvSpPr>
            <a:spLocks noGrp="1" noChangeArrowheads="1"/>
          </p:cNvSpPr>
          <p:nvPr>
            <p:ph type="sldNum" sz="quarter" idx="12"/>
          </p:nvPr>
        </p:nvSpPr>
        <p:spPr>
          <a:xfrm>
            <a:off x="9245600" y="6248400"/>
            <a:ext cx="2540000" cy="457200"/>
          </a:xfrm>
        </p:spPr>
        <p:txBody>
          <a:bodyPr/>
          <a:lstStyle>
            <a:lvl1pPr>
              <a:defRPr>
                <a:solidFill>
                  <a:srgbClr val="CCECFF"/>
                </a:solidFill>
              </a:defRPr>
            </a:lvl1pPr>
          </a:lstStyle>
          <a:p>
            <a:pPr fontAlgn="base">
              <a:spcAft>
                <a:spcPct val="0"/>
              </a:spcAft>
              <a:defRPr/>
            </a:pPr>
            <a:fld id="{00C0316E-C78C-4C21-B5A6-ABC699B8CDFB}" type="slidenum">
              <a:rPr lang="en-US" altLang="tr-TR" smtClean="0">
                <a:latin typeface="Times New Roman" panose="02020603050405020304" pitchFamily="18" charset="0"/>
                <a:cs typeface="Arial" panose="020B0604020202020204" pitchFamily="34" charset="0"/>
              </a:rPr>
              <a:pPr fontAlgn="base">
                <a:spcAft>
                  <a:spcPct val="0"/>
                </a:spcAft>
                <a:defRPr/>
              </a:pPr>
              <a:t>‹#›</a:t>
            </a:fld>
            <a:endParaRPr lang="en-US" altLang="tr-TR">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846209500"/>
      </p:ext>
    </p:extLst>
  </p:cSld>
  <p:clrMapOvr>
    <a:masterClrMapping/>
  </p:clrMapOvr>
  <p:transition>
    <p:random/>
    <p:sndAc>
      <p:stSnd>
        <p:snd r:embed="rId1" name="WHOOSH.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8846F562-DCD1-4E4C-B359-76DFC285954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80687716"/>
      </p:ext>
    </p:extLst>
  </p:cSld>
  <p:clrMapOvr>
    <a:masterClrMapping/>
  </p:clrMapOvr>
  <p:transition>
    <p:random/>
    <p:sndAc>
      <p:stSnd>
        <p:snd r:embed="rId1" name="WHOOSH.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24FE552D-1B05-4FFB-9A61-A917FC15B4E7}"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56922887"/>
      </p:ext>
    </p:extLst>
  </p:cSld>
  <p:clrMapOvr>
    <a:masterClrMapping/>
  </p:clrMapOvr>
  <p:transition>
    <p:random/>
    <p:sndAc>
      <p:stSnd>
        <p:snd r:embed="rId1" name="WHOOSH.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8EB227A6-7E22-42F5-944A-F1F2A6CF74E2}"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29919310"/>
      </p:ext>
    </p:extLst>
  </p:cSld>
  <p:clrMapOvr>
    <a:masterClrMapping/>
  </p:clrMapOvr>
  <p:transition>
    <p:random/>
    <p:sndAc>
      <p:stSnd>
        <p:snd r:embed="rId1" name="WHOOSH.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8"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9" name="Rectangle 6"/>
          <p:cNvSpPr>
            <a:spLocks noGrp="1" noChangeArrowheads="1"/>
          </p:cNvSpPr>
          <p:nvPr>
            <p:ph type="sldNum" sz="quarter" idx="12"/>
          </p:nvPr>
        </p:nvSpPr>
        <p:spPr>
          <a:ln/>
        </p:spPr>
        <p:txBody>
          <a:bodyPr/>
          <a:lstStyle>
            <a:lvl1pPr>
              <a:defRPr/>
            </a:lvl1pPr>
          </a:lstStyle>
          <a:p>
            <a:pPr fontAlgn="base">
              <a:spcAft>
                <a:spcPct val="0"/>
              </a:spcAft>
              <a:defRPr/>
            </a:pPr>
            <a:fld id="{8A2836BA-1CE1-4CD2-9B82-A70D2DB702E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609628158"/>
      </p:ext>
    </p:extLst>
  </p:cSld>
  <p:clrMapOvr>
    <a:masterClrMapping/>
  </p:clrMapOvr>
  <p:transition>
    <p:random/>
    <p:sndAc>
      <p:stSnd>
        <p:snd r:embed="rId1" name="WHOOSH.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0BCC7A10-48A3-4160-8E62-10B84AE8848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29091682"/>
      </p:ext>
    </p:extLst>
  </p:cSld>
  <p:clrMapOvr>
    <a:masterClrMapping/>
  </p:clrMapOvr>
  <p:transition>
    <p:random/>
    <p:sndAc>
      <p:stSnd>
        <p:snd r:embed="rId1" name="WHOOSH.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3"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6"/>
          <p:cNvSpPr>
            <a:spLocks noGrp="1" noChangeArrowheads="1"/>
          </p:cNvSpPr>
          <p:nvPr>
            <p:ph type="sldNum" sz="quarter" idx="12"/>
          </p:nvPr>
        </p:nvSpPr>
        <p:spPr>
          <a:ln/>
        </p:spPr>
        <p:txBody>
          <a:bodyPr/>
          <a:lstStyle>
            <a:lvl1pPr>
              <a:defRPr/>
            </a:lvl1pPr>
          </a:lstStyle>
          <a:p>
            <a:pPr fontAlgn="base">
              <a:spcAft>
                <a:spcPct val="0"/>
              </a:spcAft>
              <a:defRPr/>
            </a:pPr>
            <a:fld id="{2700F5AD-D81F-4BBC-BC1C-0CA810867099}"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35480603"/>
      </p:ext>
    </p:extLst>
  </p:cSld>
  <p:clrMapOvr>
    <a:masterClrMapping/>
  </p:clrMapOvr>
  <p:transition>
    <p:random/>
    <p:sndAc>
      <p:stSnd>
        <p:snd r:embed="rId1" name="WHOOSH.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64B9A914-7A59-43F1-AD03-987E898E0298}"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12669061"/>
      </p:ext>
    </p:extLst>
  </p:cSld>
  <p:clrMapOvr>
    <a:masterClrMapping/>
  </p:clrMapOvr>
  <p:transition>
    <p:random/>
    <p:sndAc>
      <p:stSnd>
        <p:snd r:embed="rId1" name="WHOOSH.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F4EB826-C4A6-4218-A6DE-87392FFB5C5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8409787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D4169A82-7EBC-4BED-92AE-0B8AD7F30BA1}"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578847942"/>
      </p:ext>
    </p:extLst>
  </p:cSld>
  <p:clrMapOvr>
    <a:masterClrMapping/>
  </p:clrMapOvr>
  <p:transition>
    <p:random/>
    <p:sndAc>
      <p:stSnd>
        <p:snd r:embed="rId1" name="WHOOSH.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C2252EF8-38E1-4C09-B156-F136C243ECE3}"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663260313"/>
      </p:ext>
    </p:extLst>
  </p:cSld>
  <p:clrMapOvr>
    <a:masterClrMapping/>
  </p:clrMapOvr>
  <p:transition>
    <p:random/>
    <p:sndAc>
      <p:stSnd>
        <p:snd r:embed="rId1" name="WHOOSH.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534400" y="457200"/>
            <a:ext cx="2743200" cy="5638800"/>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04800" y="457200"/>
            <a:ext cx="8026400" cy="56388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94EF0383-8048-445B-882F-0EB69A43C21F}"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96281403"/>
      </p:ext>
    </p:extLst>
  </p:cSld>
  <p:clrMapOvr>
    <a:masterClrMapping/>
  </p:clrMapOvr>
  <p:transition>
    <p:random/>
    <p:sndAc>
      <p:stSnd>
        <p:snd r:embed="rId1" name="WHOOSH.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304800" y="457200"/>
            <a:ext cx="10972800" cy="5638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4"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6"/>
          <p:cNvSpPr>
            <a:spLocks noGrp="1" noChangeArrowheads="1"/>
          </p:cNvSpPr>
          <p:nvPr>
            <p:ph type="sldNum" sz="quarter" idx="12"/>
          </p:nvPr>
        </p:nvSpPr>
        <p:spPr>
          <a:ln/>
        </p:spPr>
        <p:txBody>
          <a:bodyPr/>
          <a:lstStyle>
            <a:lvl1pPr>
              <a:defRPr/>
            </a:lvl1pPr>
          </a:lstStyle>
          <a:p>
            <a:pPr fontAlgn="base">
              <a:spcAft>
                <a:spcPct val="0"/>
              </a:spcAft>
              <a:defRPr/>
            </a:pPr>
            <a:fld id="{8431DB8B-4663-4332-B74E-385650CF801E}"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23626541"/>
      </p:ext>
    </p:extLst>
  </p:cSld>
  <p:clrMapOvr>
    <a:masterClrMapping/>
  </p:clrMapOvr>
  <p:transition>
    <p:random/>
    <p:sndAc>
      <p:stSnd>
        <p:snd r:embed="rId1" name="WHOOSH.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914400" y="1981200"/>
            <a:ext cx="10363200" cy="4114800"/>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5"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6"/>
          <p:cNvSpPr>
            <a:spLocks noGrp="1" noChangeArrowheads="1"/>
          </p:cNvSpPr>
          <p:nvPr>
            <p:ph type="sldNum" sz="quarter" idx="12"/>
          </p:nvPr>
        </p:nvSpPr>
        <p:spPr>
          <a:ln/>
        </p:spPr>
        <p:txBody>
          <a:bodyPr/>
          <a:lstStyle>
            <a:lvl1pPr>
              <a:defRPr/>
            </a:lvl1pPr>
          </a:lstStyle>
          <a:p>
            <a:pPr fontAlgn="base">
              <a:spcAft>
                <a:spcPct val="0"/>
              </a:spcAft>
              <a:defRPr/>
            </a:pPr>
            <a:fld id="{AC54AC54-7958-430F-8299-00BA7CDE31E5}"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495084453"/>
      </p:ext>
    </p:extLst>
  </p:cSld>
  <p:clrMapOvr>
    <a:masterClrMapping/>
  </p:clrMapOvr>
  <p:transition>
    <p:random/>
    <p:sndAc>
      <p:stSnd>
        <p:snd r:embed="rId1" name="WHOOSH.WAV"/>
      </p:stSnd>
    </p:sndAc>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04800" y="457200"/>
            <a:ext cx="10363200"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97600" y="1981200"/>
            <a:ext cx="508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6" name="Rectangle 5"/>
          <p:cNvSpPr>
            <a:spLocks noGrp="1" noChangeArrowheads="1"/>
          </p:cNvSpPr>
          <p:nvPr>
            <p:ph type="ftr" sz="quarter" idx="11"/>
          </p:nvPr>
        </p:nvSpPr>
        <p:spPr>
          <a:ln/>
        </p:spPr>
        <p:txBody>
          <a:bodyPr/>
          <a:lstStyle>
            <a:lvl1pPr>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7" name="Rectangle 6"/>
          <p:cNvSpPr>
            <a:spLocks noGrp="1" noChangeArrowheads="1"/>
          </p:cNvSpPr>
          <p:nvPr>
            <p:ph type="sldNum" sz="quarter" idx="12"/>
          </p:nvPr>
        </p:nvSpPr>
        <p:spPr>
          <a:ln/>
        </p:spPr>
        <p:txBody>
          <a:bodyPr/>
          <a:lstStyle>
            <a:lvl1pPr>
              <a:defRPr/>
            </a:lvl1pPr>
          </a:lstStyle>
          <a:p>
            <a:pPr fontAlgn="base">
              <a:spcAft>
                <a:spcPct val="0"/>
              </a:spcAft>
              <a:defRPr/>
            </a:pPr>
            <a:fld id="{74FF5240-493D-41B3-ADC1-ACF8085C6B60}"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38704092"/>
      </p:ext>
    </p:extLst>
  </p:cSld>
  <p:clrMapOvr>
    <a:masterClrMapping/>
  </p:clrMapOvr>
  <p:transition>
    <p:random/>
    <p:sndAc>
      <p:stSnd>
        <p:snd r:embed="rId1" name="WHOOSH.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F4EB826-C4A6-4218-A6DE-87392FFB5C52}" type="datetimeFigureOut">
              <a:rPr lang="tr-TR" smtClean="0"/>
              <a:t>28.12.2017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136079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F4EB826-C4A6-4218-A6DE-87392FFB5C5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480993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F4EB826-C4A6-4218-A6DE-87392FFB5C52}" type="datetimeFigureOut">
              <a:rPr lang="tr-TR" smtClean="0"/>
              <a:t>28.12.2017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952720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F4EB826-C4A6-4218-A6DE-87392FFB5C52}" type="datetimeFigureOut">
              <a:rPr lang="tr-TR" smtClean="0"/>
              <a:t>28.12.2017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1493759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F4EB826-C4A6-4218-A6DE-87392FFB5C52}" type="datetimeFigureOut">
              <a:rPr lang="tr-TR" smtClean="0"/>
              <a:t>28.12.2017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1058084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4EB826-C4A6-4218-A6DE-87392FFB5C5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2172177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F4EB826-C4A6-4218-A6DE-87392FFB5C52}" type="datetimeFigureOut">
              <a:rPr lang="tr-TR" smtClean="0"/>
              <a:t>28.12.2017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1C6145E-1E4E-4749-9177-F3BD712D5EE1}" type="slidenum">
              <a:rPr lang="tr-TR" smtClean="0"/>
              <a:t>‹#›</a:t>
            </a:fld>
            <a:endParaRPr lang="tr-TR"/>
          </a:p>
        </p:txBody>
      </p:sp>
    </p:spTree>
    <p:extLst>
      <p:ext uri="{BB962C8B-B14F-4D97-AF65-F5344CB8AC3E}">
        <p14:creationId xmlns:p14="http://schemas.microsoft.com/office/powerpoint/2010/main" val="3680119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audio" Target="../media/audio1.wav"/><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theme" Target="../theme/theme2.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4EB826-C4A6-4218-A6DE-87392FFB5C52}" type="datetimeFigureOut">
              <a:rPr lang="tr-TR" smtClean="0"/>
              <a:t>28.12.2017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C6145E-1E4E-4749-9177-F3BD712D5EE1}" type="slidenum">
              <a:rPr lang="tr-TR" smtClean="0"/>
              <a:t>‹#›</a:t>
            </a:fld>
            <a:endParaRPr lang="tr-TR"/>
          </a:p>
        </p:txBody>
      </p:sp>
    </p:spTree>
    <p:extLst>
      <p:ext uri="{BB962C8B-B14F-4D97-AF65-F5344CB8AC3E}">
        <p14:creationId xmlns:p14="http://schemas.microsoft.com/office/powerpoint/2010/main" val="40304303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bwMode="auto">
          <a:xfrm>
            <a:off x="304800" y="457200"/>
            <a:ext cx="10363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25955"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5956"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7"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1" hangingPunct="1">
              <a:spcBef>
                <a:spcPct val="50000"/>
              </a:spcBef>
              <a:defRPr sz="1400">
                <a:cs typeface="+mn-cs"/>
              </a:defRPr>
            </a:lvl1pPr>
          </a:lstStyle>
          <a:p>
            <a:pPr fontAlgn="base">
              <a:spcAft>
                <a:spcPct val="0"/>
              </a:spcAft>
              <a:defRPr/>
            </a:pPr>
            <a:endParaRPr lang="en-US">
              <a:solidFill>
                <a:srgbClr val="FFFFFF"/>
              </a:solidFill>
              <a:latin typeface="Times New Roman" panose="02020603050405020304" pitchFamily="18" charset="0"/>
            </a:endParaRPr>
          </a:p>
        </p:txBody>
      </p:sp>
      <p:sp>
        <p:nvSpPr>
          <p:cNvPr id="125958"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1" hangingPunct="1">
              <a:spcBef>
                <a:spcPct val="50000"/>
              </a:spcBef>
              <a:defRPr sz="1400"/>
            </a:lvl1pPr>
          </a:lstStyle>
          <a:p>
            <a:pPr fontAlgn="base">
              <a:spcAft>
                <a:spcPct val="0"/>
              </a:spcAft>
              <a:defRPr/>
            </a:pPr>
            <a:fld id="{08D4713D-3E02-4B07-A440-82D158747F06}" type="slidenum">
              <a:rPr lang="en-US" altLang="tr-TR" smtClean="0">
                <a:solidFill>
                  <a:srgbClr val="FFFFFF"/>
                </a:solidFill>
                <a:latin typeface="Times New Roman" panose="02020603050405020304" pitchFamily="18" charset="0"/>
                <a:cs typeface="Arial" panose="020B0604020202020204" pitchFamily="34" charset="0"/>
              </a:rPr>
              <a:pPr fontAlgn="base">
                <a:spcAft>
                  <a:spcPct val="0"/>
                </a:spcAft>
                <a:defRPr/>
              </a:pPr>
              <a:t>‹#›</a:t>
            </a:fld>
            <a:endParaRPr lang="en-US" altLang="tr-TR">
              <a:solidFill>
                <a:srgbClr val="FFFFFF"/>
              </a:solidFill>
              <a:latin typeface="Times New Roman" panose="02020603050405020304" pitchFamily="18" charset="0"/>
              <a:cs typeface="Arial" panose="020B0604020202020204" pitchFamily="34" charset="0"/>
            </a:endParaRPr>
          </a:p>
        </p:txBody>
      </p:sp>
      <p:sp>
        <p:nvSpPr>
          <p:cNvPr id="1031" name="Rectangle 7"/>
          <p:cNvSpPr>
            <a:spLocks noChangeArrowheads="1"/>
          </p:cNvSpPr>
          <p:nvPr/>
        </p:nvSpPr>
        <p:spPr bwMode="gray">
          <a:xfrm>
            <a:off x="1" y="1638300"/>
            <a:ext cx="4457700" cy="122238"/>
          </a:xfrm>
          <a:prstGeom prst="rect">
            <a:avLst/>
          </a:prstGeom>
          <a:solidFill>
            <a:schemeClr val="bg2">
              <a:alpha val="50195"/>
            </a:schemeClr>
          </a:solidFill>
          <a:ln>
            <a:noFill/>
          </a:ln>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es-ES_tradnl" altLang="tr-TR" sz="2400" b="0" i="0" u="none" strike="noStrike" kern="1200" cap="none" spc="0" normalizeH="0" baseline="0" noProof="0" smtClean="0">
              <a:ln>
                <a:noFill/>
              </a:ln>
              <a:solidFill>
                <a:srgbClr val="FFFFFF"/>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2235303428"/>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ransition>
    <p:random/>
    <p:sndAc>
      <p:stSnd>
        <p:snd r:embed="rId16" name="WHOOSH.WAV"/>
      </p:stSnd>
    </p:sndAc>
  </p:transition>
  <p:hf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accent1"/>
        </a:buClr>
        <a:buSzPct val="8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3.xml"/><Relationship Id="rId5" Type="http://schemas.openxmlformats.org/officeDocument/2006/relationships/image" Target="../media/image4.png"/><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041603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ChangeArrowheads="1"/>
          </p:cNvSpPr>
          <p:nvPr>
            <p:ph type="body" idx="1"/>
          </p:nvPr>
        </p:nvSpPr>
        <p:spPr>
          <a:xfrm>
            <a:off x="1981200" y="685800"/>
            <a:ext cx="8458200" cy="5410200"/>
          </a:xfrm>
        </p:spPr>
        <p:txBody>
          <a:bodyPr/>
          <a:lstStyle/>
          <a:p>
            <a:pPr algn="just" eaLnBrk="1" hangingPunct="1">
              <a:defRPr/>
            </a:pPr>
            <a:r>
              <a:rPr lang="tr-TR" dirty="0" smtClean="0"/>
              <a:t>Kokain, </a:t>
            </a:r>
            <a:r>
              <a:rPr lang="tr-TR" dirty="0" err="1" smtClean="0"/>
              <a:t>Sinnamil</a:t>
            </a:r>
            <a:r>
              <a:rPr lang="tr-TR" dirty="0" smtClean="0"/>
              <a:t> kokain, </a:t>
            </a:r>
            <a:r>
              <a:rPr lang="tr-TR" dirty="0" smtClean="0">
                <a:sym typeface="Symbol" pitchFamily="18" charset="2"/>
              </a:rPr>
              <a:t></a:t>
            </a:r>
            <a:r>
              <a:rPr lang="tr-TR" dirty="0" smtClean="0"/>
              <a:t> </a:t>
            </a:r>
            <a:r>
              <a:rPr lang="tr-TR" dirty="0" err="1" smtClean="0"/>
              <a:t>Truksillin</a:t>
            </a:r>
            <a:endParaRPr lang="tr-TR" dirty="0" smtClean="0"/>
          </a:p>
          <a:p>
            <a:pPr algn="just" eaLnBrk="1" hangingPunct="1">
              <a:buFont typeface="Wingdings" panose="05000000000000000000" pitchFamily="2" charset="2"/>
              <a:buNone/>
              <a:defRPr/>
            </a:pPr>
            <a:endParaRPr lang="tr-TR" dirty="0" smtClean="0"/>
          </a:p>
          <a:p>
            <a:pPr algn="just" eaLnBrk="1" hangingPunct="1">
              <a:defRPr/>
            </a:pPr>
            <a:r>
              <a:rPr lang="tr-TR" dirty="0" smtClean="0"/>
              <a:t>Karışım haldeki bu alkaloitler hidroliz edilir (</a:t>
            </a:r>
            <a:r>
              <a:rPr lang="tr-TR" dirty="0" err="1" smtClean="0"/>
              <a:t>Dilüe</a:t>
            </a:r>
            <a:r>
              <a:rPr lang="tr-TR" dirty="0" smtClean="0"/>
              <a:t> </a:t>
            </a:r>
            <a:r>
              <a:rPr lang="tr-TR" dirty="0" err="1" smtClean="0"/>
              <a:t>HCl</a:t>
            </a:r>
            <a:r>
              <a:rPr lang="tr-TR" dirty="0" smtClean="0"/>
              <a:t> ile kaynatılarak) </a:t>
            </a:r>
            <a:r>
              <a:rPr lang="tr-TR" dirty="0" smtClean="0">
                <a:sym typeface="Wingdings" pitchFamily="2" charset="2"/>
              </a:rPr>
              <a:t> </a:t>
            </a:r>
            <a:r>
              <a:rPr lang="tr-TR" dirty="0" err="1" smtClean="0"/>
              <a:t>Ekgonin</a:t>
            </a:r>
            <a:r>
              <a:rPr lang="tr-TR" dirty="0" smtClean="0"/>
              <a:t> </a:t>
            </a:r>
            <a:r>
              <a:rPr lang="tr-TR" dirty="0" err="1" smtClean="0"/>
              <a:t>HCl</a:t>
            </a:r>
            <a:r>
              <a:rPr lang="tr-TR" dirty="0" smtClean="0"/>
              <a:t> oluşur, </a:t>
            </a:r>
            <a:r>
              <a:rPr lang="tr-TR" dirty="0" err="1" smtClean="0"/>
              <a:t>Benzoik</a:t>
            </a:r>
            <a:r>
              <a:rPr lang="tr-TR" dirty="0" smtClean="0"/>
              <a:t> asit anhidrit </a:t>
            </a:r>
            <a:r>
              <a:rPr lang="tr-TR" dirty="0" smtClean="0">
                <a:sym typeface="Symbol" pitchFamily="18" charset="2"/>
              </a:rPr>
              <a:t> </a:t>
            </a:r>
            <a:r>
              <a:rPr lang="tr-TR" dirty="0" err="1" smtClean="0"/>
              <a:t>benzoillenir</a:t>
            </a:r>
            <a:r>
              <a:rPr lang="tr-TR" dirty="0" smtClean="0"/>
              <a:t> (</a:t>
            </a:r>
            <a:r>
              <a:rPr lang="tr-TR" dirty="0" err="1" smtClean="0"/>
              <a:t>Benzoil</a:t>
            </a:r>
            <a:r>
              <a:rPr lang="tr-TR" dirty="0" smtClean="0"/>
              <a:t> </a:t>
            </a:r>
            <a:r>
              <a:rPr lang="tr-TR" dirty="0" err="1" smtClean="0"/>
              <a:t>ekgonin</a:t>
            </a:r>
            <a:r>
              <a:rPr lang="tr-TR" dirty="0" smtClean="0"/>
              <a:t>) </a:t>
            </a:r>
            <a:r>
              <a:rPr lang="tr-TR" dirty="0" smtClean="0">
                <a:sym typeface="Symbol" pitchFamily="18" charset="2"/>
              </a:rPr>
              <a:t> (</a:t>
            </a:r>
            <a:r>
              <a:rPr lang="tr-TR" dirty="0" err="1" smtClean="0">
                <a:sym typeface="Symbol" pitchFamily="18" charset="2"/>
              </a:rPr>
              <a:t>metanol</a:t>
            </a:r>
            <a:r>
              <a:rPr lang="tr-TR" dirty="0" smtClean="0">
                <a:sym typeface="Symbol" pitchFamily="18" charset="2"/>
              </a:rPr>
              <a:t> içindeki Metil iyodür ve Sodyum </a:t>
            </a:r>
            <a:r>
              <a:rPr lang="tr-TR" dirty="0" err="1" smtClean="0">
                <a:sym typeface="Symbol" pitchFamily="18" charset="2"/>
              </a:rPr>
              <a:t>metoksid</a:t>
            </a:r>
            <a:r>
              <a:rPr lang="tr-TR" dirty="0" smtClean="0">
                <a:sym typeface="Symbol" pitchFamily="18" charset="2"/>
              </a:rPr>
              <a:t> kullanılarak) </a:t>
            </a:r>
            <a:r>
              <a:rPr lang="tr-TR" dirty="0" err="1" smtClean="0">
                <a:sym typeface="Symbol" pitchFamily="18" charset="2"/>
              </a:rPr>
              <a:t>metillenir</a:t>
            </a:r>
            <a:r>
              <a:rPr lang="tr-TR" dirty="0" smtClean="0">
                <a:sym typeface="Symbol" pitchFamily="18" charset="2"/>
              </a:rPr>
              <a:t>  </a:t>
            </a:r>
            <a:r>
              <a:rPr lang="tr-TR" dirty="0" smtClean="0">
                <a:solidFill>
                  <a:srgbClr val="FFFF00"/>
                </a:solidFill>
                <a:sym typeface="Symbol" pitchFamily="18" charset="2"/>
              </a:rPr>
              <a:t>Kokain</a:t>
            </a:r>
          </a:p>
        </p:txBody>
      </p:sp>
      <p:sp>
        <p:nvSpPr>
          <p:cNvPr id="26009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0193CA7-8A6C-47E7-A088-22AACC72444E}"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72144053"/>
      </p:ext>
    </p:extLst>
  </p:cSld>
  <p:clrMapOvr>
    <a:masterClrMapping/>
  </p:clrMapOvr>
  <p:transition>
    <p:random/>
    <p:sndAc>
      <p:stSnd>
        <p:snd r:embed="rId3" name="WHOOSH.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a:xfrm>
            <a:off x="1828800" y="285750"/>
            <a:ext cx="8610600" cy="1466850"/>
          </a:xfrm>
        </p:spPr>
        <p:txBody>
          <a:bodyPr/>
          <a:lstStyle/>
          <a:p>
            <a:pPr eaLnBrk="1" hangingPunct="1">
              <a:defRPr/>
            </a:pPr>
            <a:r>
              <a:rPr lang="en-US" sz="3200" dirty="0"/>
              <a:t>C</a:t>
            </a:r>
            <a:r>
              <a:rPr lang="en-US" sz="3200" baseline="-25000" dirty="0"/>
              <a:t>17</a:t>
            </a:r>
            <a:r>
              <a:rPr lang="en-US" sz="3200" dirty="0"/>
              <a:t>-H</a:t>
            </a:r>
            <a:r>
              <a:rPr lang="en-US" sz="3200" baseline="-25000" dirty="0"/>
              <a:t>21</a:t>
            </a:r>
            <a:r>
              <a:rPr lang="en-US" sz="3200" dirty="0"/>
              <a:t>-N-O</a:t>
            </a:r>
            <a:r>
              <a:rPr lang="en-US" sz="3200" baseline="-25000" dirty="0"/>
              <a:t>4</a:t>
            </a:r>
            <a:r>
              <a:rPr lang="en-US" sz="3200" dirty="0"/>
              <a:t> </a:t>
            </a:r>
            <a:br>
              <a:rPr lang="en-US" sz="3200" dirty="0"/>
            </a:br>
            <a:r>
              <a:rPr lang="en-US" sz="3200" dirty="0"/>
              <a:t>303.365</a:t>
            </a:r>
            <a:br>
              <a:rPr lang="en-US" sz="3200" dirty="0"/>
            </a:br>
            <a:r>
              <a:rPr lang="en-US" sz="3200" dirty="0"/>
              <a:t> </a:t>
            </a:r>
            <a:r>
              <a:rPr lang="tr-TR" sz="3200" dirty="0"/>
              <a:t>Benzoil-ekgoninin metil esteri</a:t>
            </a:r>
            <a:endParaRPr lang="en-US" sz="3200" dirty="0"/>
          </a:p>
        </p:txBody>
      </p:sp>
      <p:sp>
        <p:nvSpPr>
          <p:cNvPr id="435203" name="Rectangle 3"/>
          <p:cNvSpPr>
            <a:spLocks noGrp="1" noChangeArrowheads="1"/>
          </p:cNvSpPr>
          <p:nvPr>
            <p:ph type="body" idx="1"/>
          </p:nvPr>
        </p:nvSpPr>
        <p:spPr/>
        <p:txBody>
          <a:bodyPr/>
          <a:lstStyle/>
          <a:p>
            <a:pPr eaLnBrk="1" hangingPunct="1">
              <a:defRPr/>
            </a:pPr>
            <a:r>
              <a:rPr lang="en-US" smtClean="0"/>
              <a:t/>
            </a:r>
            <a:br>
              <a:rPr lang="en-US" smtClean="0"/>
            </a:br>
            <a:r>
              <a:rPr lang="en-US" smtClean="0"/>
              <a:t> </a:t>
            </a:r>
          </a:p>
          <a:p>
            <a:pPr eaLnBrk="1" hangingPunct="1">
              <a:defRPr/>
            </a:pPr>
            <a:endParaRPr lang="en-US" smtClean="0"/>
          </a:p>
        </p:txBody>
      </p:sp>
      <p:pic>
        <p:nvPicPr>
          <p:cNvPr id="262148" name="Picture 4" descr="Chemical Structur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66988" y="2060576"/>
            <a:ext cx="6335712" cy="322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2149"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9C21F1A-BC8A-4691-AD80-3A8586587DC5}"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36097281"/>
      </p:ext>
    </p:extLst>
  </p:cSld>
  <p:clrMapOvr>
    <a:masterClrMapping/>
  </p:clrMapOvr>
  <p:transition>
    <p:random/>
    <p:sndAc>
      <p:stSnd>
        <p:snd r:embed="rId3" name="WHOOSH.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ChangeArrowheads="1"/>
          </p:cNvSpPr>
          <p:nvPr>
            <p:ph type="body" idx="1"/>
          </p:nvPr>
        </p:nvSpPr>
        <p:spPr>
          <a:xfrm>
            <a:off x="1809751" y="1143001"/>
            <a:ext cx="8501063" cy="4752975"/>
          </a:xfrm>
        </p:spPr>
        <p:txBody>
          <a:bodyPr/>
          <a:lstStyle/>
          <a:p>
            <a:pPr algn="just" eaLnBrk="1" hangingPunct="1">
              <a:buFont typeface="Wingdings" panose="05000000000000000000" pitchFamily="2" charset="2"/>
              <a:buChar char="ü"/>
              <a:defRPr/>
            </a:pPr>
            <a:r>
              <a:rPr lang="tr-TR" dirty="0" smtClean="0"/>
              <a:t>Kokain; büyük çapta değişik </a:t>
            </a:r>
            <a:r>
              <a:rPr lang="tr-TR" dirty="0" err="1" smtClean="0"/>
              <a:t>patentlenmiş</a:t>
            </a:r>
            <a:r>
              <a:rPr lang="tr-TR" dirty="0" smtClean="0"/>
              <a:t> </a:t>
            </a:r>
            <a:r>
              <a:rPr lang="tr-TR" dirty="0" err="1" smtClean="0"/>
              <a:t>metodlarla</a:t>
            </a:r>
            <a:r>
              <a:rPr lang="tr-TR" dirty="0" smtClean="0"/>
              <a:t> elde edilmektedir. </a:t>
            </a:r>
          </a:p>
          <a:p>
            <a:pPr algn="just" eaLnBrk="1" hangingPunct="1">
              <a:buFont typeface="Wingdings" panose="05000000000000000000" pitchFamily="2" charset="2"/>
              <a:buChar char="ü"/>
              <a:defRPr/>
            </a:pPr>
            <a:r>
              <a:rPr lang="tr-TR" dirty="0" smtClean="0"/>
              <a:t>Kokain; </a:t>
            </a:r>
            <a:r>
              <a:rPr lang="tr-TR" dirty="0" err="1" smtClean="0"/>
              <a:t>psikomotor</a:t>
            </a:r>
            <a:r>
              <a:rPr lang="tr-TR" dirty="0" smtClean="0"/>
              <a:t> uyarıcı ve güçlü bir alışkanlık potansiyeline sahiptir. Yemek ve uyumak gibi davranışları azaltır. </a:t>
            </a:r>
          </a:p>
        </p:txBody>
      </p:sp>
      <p:sp>
        <p:nvSpPr>
          <p:cNvPr id="26419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C346604-032A-4CA7-827F-0C33B0F6BE6B}"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6477373"/>
      </p:ext>
    </p:extLst>
  </p:cSld>
  <p:clrMapOvr>
    <a:masterClrMapping/>
  </p:clrMapOvr>
  <p:transition>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36226">
                                            <p:txEl>
                                              <p:pRg st="0" end="0"/>
                                            </p:txEl>
                                          </p:spTgt>
                                        </p:tgtEl>
                                        <p:attrNameLst>
                                          <p:attrName>style.visibility</p:attrName>
                                        </p:attrNameLst>
                                      </p:cBhvr>
                                      <p:to>
                                        <p:strVal val="visible"/>
                                      </p:to>
                                    </p:set>
                                    <p:anim calcmode="lin" valueType="num">
                                      <p:cBhvr additive="base">
                                        <p:cTn id="7" dur="500" fill="hold"/>
                                        <p:tgtEl>
                                          <p:spTgt spid="4362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3622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36226">
                                            <p:txEl>
                                              <p:pRg st="1" end="1"/>
                                            </p:txEl>
                                          </p:spTgt>
                                        </p:tgtEl>
                                        <p:attrNameLst>
                                          <p:attrName>style.visibility</p:attrName>
                                        </p:attrNameLst>
                                      </p:cBhvr>
                                      <p:to>
                                        <p:strVal val="visible"/>
                                      </p:to>
                                    </p:set>
                                    <p:anim calcmode="lin" valueType="num">
                                      <p:cBhvr additive="base">
                                        <p:cTn id="13" dur="500" fill="hold"/>
                                        <p:tgtEl>
                                          <p:spTgt spid="4362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3622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42" name="Rectangle 2"/>
          <p:cNvSpPr>
            <a:spLocks noChangeArrowheads="1"/>
          </p:cNvSpPr>
          <p:nvPr/>
        </p:nvSpPr>
        <p:spPr bwMode="auto">
          <a:xfrm>
            <a:off x="1584326" y="1812926"/>
            <a:ext cx="186013" cy="831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eaLnBrk="0" fontAlgn="base" hangingPunct="0">
              <a:spcBef>
                <a:spcPct val="0"/>
              </a:spcBef>
              <a:spcAft>
                <a:spcPct val="0"/>
              </a:spcAft>
              <a:buClrTx/>
              <a:buSzTx/>
              <a:buNone/>
            </a:pPr>
            <a:r>
              <a:rPr lang="en-US" altLang="tr-TR" sz="2400">
                <a:solidFill>
                  <a:srgbClr val="FFFFFF"/>
                </a:solidFill>
                <a:latin typeface="Times New Roman" panose="02020603050405020304" pitchFamily="18" charset="0"/>
                <a:cs typeface="Arial" panose="020B0604020202020204" pitchFamily="34" charset="0"/>
              </a:rPr>
              <a:t/>
            </a:r>
            <a:br>
              <a:rPr lang="en-US" altLang="tr-TR" sz="2400">
                <a:solidFill>
                  <a:srgbClr val="FFFFFF"/>
                </a:solidFill>
                <a:latin typeface="Times New Roman" panose="02020603050405020304" pitchFamily="18" charset="0"/>
                <a:cs typeface="Arial" panose="020B0604020202020204" pitchFamily="34" charset="0"/>
              </a:rPr>
            </a:br>
            <a:endParaRPr lang="en-US" altLang="tr-TR" sz="2400">
              <a:solidFill>
                <a:srgbClr val="FFFFFF"/>
              </a:solidFill>
              <a:latin typeface="Times New Roman" panose="02020603050405020304" pitchFamily="18" charset="0"/>
              <a:cs typeface="Arial" panose="020B0604020202020204" pitchFamily="34" charset="0"/>
            </a:endParaRPr>
          </a:p>
        </p:txBody>
      </p:sp>
      <p:sp>
        <p:nvSpPr>
          <p:cNvPr id="266243" name="Rectangle 3"/>
          <p:cNvSpPr>
            <a:spLocks noChangeArrowheads="1"/>
          </p:cNvSpPr>
          <p:nvPr/>
        </p:nvSpPr>
        <p:spPr bwMode="auto">
          <a:xfrm>
            <a:off x="2270126" y="1584326"/>
            <a:ext cx="186013" cy="12009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2075" tIns="46038" rIns="92075" bIns="46038">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eaLnBrk="0" fontAlgn="base" hangingPunct="0">
              <a:spcBef>
                <a:spcPct val="0"/>
              </a:spcBef>
              <a:spcAft>
                <a:spcPct val="0"/>
              </a:spcAft>
              <a:buClrTx/>
              <a:buSzTx/>
              <a:buNone/>
            </a:pPr>
            <a:r>
              <a:rPr lang="en-US" altLang="tr-TR" sz="2400">
                <a:solidFill>
                  <a:srgbClr val="FFFFFF"/>
                </a:solidFill>
                <a:latin typeface="Times New Roman" panose="02020603050405020304" pitchFamily="18" charset="0"/>
                <a:cs typeface="Arial" panose="020B0604020202020204" pitchFamily="34" charset="0"/>
              </a:rPr>
              <a:t/>
            </a:r>
            <a:br>
              <a:rPr lang="en-US" altLang="tr-TR" sz="2400">
                <a:solidFill>
                  <a:srgbClr val="FFFFFF"/>
                </a:solidFill>
                <a:latin typeface="Times New Roman" panose="02020603050405020304" pitchFamily="18" charset="0"/>
                <a:cs typeface="Arial" panose="020B0604020202020204" pitchFamily="34" charset="0"/>
              </a:rPr>
            </a:br>
            <a:r>
              <a:rPr lang="en-US" altLang="tr-TR" sz="2400">
                <a:solidFill>
                  <a:srgbClr val="FFFFFF"/>
                </a:solidFill>
                <a:latin typeface="Times New Roman" panose="02020603050405020304" pitchFamily="18" charset="0"/>
                <a:cs typeface="Arial" panose="020B0604020202020204" pitchFamily="34" charset="0"/>
              </a:rPr>
              <a:t/>
            </a:r>
            <a:br>
              <a:rPr lang="en-US" altLang="tr-TR" sz="2400">
                <a:solidFill>
                  <a:srgbClr val="FFFFFF"/>
                </a:solidFill>
                <a:latin typeface="Times New Roman" panose="02020603050405020304" pitchFamily="18" charset="0"/>
                <a:cs typeface="Arial" panose="020B0604020202020204" pitchFamily="34" charset="0"/>
              </a:rPr>
            </a:br>
            <a:endParaRPr lang="en-US" altLang="tr-TR" sz="2400">
              <a:solidFill>
                <a:srgbClr val="FFFFFF"/>
              </a:solidFill>
              <a:latin typeface="Times New Roman" panose="02020603050405020304" pitchFamily="18" charset="0"/>
              <a:cs typeface="Arial" panose="020B0604020202020204" pitchFamily="34" charset="0"/>
            </a:endParaRPr>
          </a:p>
        </p:txBody>
      </p:sp>
      <p:sp>
        <p:nvSpPr>
          <p:cNvPr id="438276" name="Rectangle 4"/>
          <p:cNvSpPr>
            <a:spLocks noChangeArrowheads="1"/>
          </p:cNvSpPr>
          <p:nvPr/>
        </p:nvSpPr>
        <p:spPr bwMode="auto">
          <a:xfrm>
            <a:off x="1774826" y="298451"/>
            <a:ext cx="8893175" cy="5337175"/>
          </a:xfrm>
          <a:prstGeom prst="rect">
            <a:avLst/>
          </a:prstGeom>
          <a:noFill/>
          <a:ln w="12700">
            <a:noFill/>
            <a:miter lim="800000"/>
            <a:headEnd type="none" w="sm" len="sm"/>
            <a:tailEnd type="none" w="sm" len="sm"/>
          </a:ln>
          <a:effectLst/>
        </p:spPr>
        <p:txBody>
          <a:bodyPr>
            <a:spAutoFit/>
          </a:bodyPr>
          <a:lstStyle/>
          <a:p>
            <a:pPr algn="ctr" eaLnBrk="0" fontAlgn="base" hangingPunct="0">
              <a:spcBef>
                <a:spcPct val="20000"/>
              </a:spcBef>
              <a:spcAft>
                <a:spcPct val="0"/>
              </a:spcAft>
              <a:buClr>
                <a:srgbClr val="CCFFFF"/>
              </a:buClr>
              <a:buSzPct val="75000"/>
              <a:defRPr/>
            </a:pPr>
            <a:r>
              <a:rPr lang="tr-TR" sz="2400" b="1" dirty="0">
                <a:solidFill>
                  <a:srgbClr val="FF3300"/>
                </a:solidFill>
                <a:effectLst>
                  <a:outerShdw blurRad="38100" dist="38100" dir="2700000" algn="tl">
                    <a:srgbClr val="000000"/>
                  </a:outerShdw>
                </a:effectLst>
                <a:latin typeface="Times New Roman" panose="02020603050405020304" pitchFamily="18" charset="0"/>
                <a:cs typeface="Arial" panose="020B0604020202020204" pitchFamily="34" charset="0"/>
              </a:rPr>
              <a:t>Kokain </a:t>
            </a:r>
            <a:r>
              <a:rPr lang="tr-TR" sz="2400" b="1" dirty="0" err="1">
                <a:solidFill>
                  <a:srgbClr val="FF3300"/>
                </a:solidFill>
                <a:effectLst>
                  <a:outerShdw blurRad="38100" dist="38100" dir="2700000" algn="tl">
                    <a:srgbClr val="000000"/>
                  </a:outerShdw>
                </a:effectLst>
                <a:latin typeface="Times New Roman" panose="02020603050405020304" pitchFamily="18" charset="0"/>
                <a:cs typeface="Arial" panose="020B0604020202020204" pitchFamily="34" charset="0"/>
              </a:rPr>
              <a:t>HCl</a:t>
            </a:r>
            <a:endParaRPr lang="tr-TR" sz="2400" b="1" dirty="0">
              <a:solidFill>
                <a:srgbClr val="FF3300"/>
              </a:solidFill>
              <a:effectLst>
                <a:outerShdw blurRad="38100" dist="38100" dir="2700000" algn="tl">
                  <a:srgbClr val="000000"/>
                </a:outerShdw>
              </a:effectLst>
              <a:latin typeface="Times New Roman" panose="02020603050405020304" pitchFamily="18" charset="0"/>
              <a:cs typeface="Arial" panose="020B0604020202020204" pitchFamily="34" charset="0"/>
            </a:endParaRPr>
          </a:p>
          <a:p>
            <a:pPr eaLnBrk="0" fontAlgn="base" hangingPunct="0">
              <a:spcBef>
                <a:spcPct val="20000"/>
              </a:spcBef>
              <a:spcAft>
                <a:spcPct val="0"/>
              </a:spcAft>
              <a:buClr>
                <a:srgbClr val="CCFFFF"/>
              </a:buClr>
              <a:buSzPct val="75000"/>
              <a:buFont typeface="Wingdings" pitchFamily="2" charset="2"/>
              <a:buChar char="v"/>
              <a:defRPr/>
            </a:pP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Kokain’in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HCl</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tuzudur. Renksiz veya beyaz renkli </a:t>
            </a:r>
          </a:p>
          <a:p>
            <a:pPr eaLnBrk="0" fontAlgn="base" hangingPunct="0">
              <a:spcBef>
                <a:spcPct val="20000"/>
              </a:spcBef>
              <a:spcAft>
                <a:spcPct val="0"/>
              </a:spcAft>
              <a:buClr>
                <a:srgbClr val="CCFFFF"/>
              </a:buClr>
              <a:buSzPct val="75000"/>
              <a:buFont typeface="Wingdings" pitchFamily="2" charset="2"/>
              <a:buChar char="v"/>
              <a:defRPr/>
            </a:pP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Kristaller veya toz şeklindedir. </a:t>
            </a:r>
          </a:p>
          <a:p>
            <a:pPr eaLnBrk="0" fontAlgn="base" hangingPunct="0">
              <a:spcBef>
                <a:spcPct val="20000"/>
              </a:spcBef>
              <a:spcAft>
                <a:spcPct val="0"/>
              </a:spcAft>
              <a:buClr>
                <a:srgbClr val="CCFFFF"/>
              </a:buClr>
              <a:buSzPct val="75000"/>
              <a:buFont typeface="Wingdings" pitchFamily="2" charset="2"/>
              <a:buChar char="v"/>
              <a:defRPr/>
            </a:pP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Kokain’in MSS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stimülanı</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özelliklerinden dolayı Narkotik analjeziklerin neden olduğu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sedasyon</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ve solunum depresyonu etkilerini giderir. </a:t>
            </a:r>
          </a:p>
          <a:p>
            <a:pPr eaLnBrk="0" fontAlgn="base" hangingPunct="0">
              <a:spcBef>
                <a:spcPct val="20000"/>
              </a:spcBef>
              <a:spcAft>
                <a:spcPct val="0"/>
              </a:spcAft>
              <a:buClr>
                <a:srgbClr val="CCFFFF"/>
              </a:buClr>
              <a:buSzPct val="75000"/>
              <a:buFont typeface="Wingdings" pitchFamily="2" charset="2"/>
              <a:buChar char="v"/>
              <a:defRPr/>
            </a:pP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Analjezik etkiyi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potansiyelize</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eder. Morfin veya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Metadon’la</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bu nedenle kanserlilerin şiddetli ağrılarını gidermek için kullanılır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Brompton</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Kokteyli)</a:t>
            </a:r>
          </a:p>
          <a:p>
            <a:pPr eaLnBrk="0" fontAlgn="base" hangingPunct="0">
              <a:spcBef>
                <a:spcPct val="20000"/>
              </a:spcBef>
              <a:spcAft>
                <a:spcPct val="0"/>
              </a:spcAft>
              <a:buClr>
                <a:srgbClr val="CCFFFF"/>
              </a:buClr>
              <a:buSzPct val="75000"/>
              <a:buFont typeface="Wingdings" pitchFamily="2" charset="2"/>
              <a:buChar char="v"/>
              <a:defRPr/>
            </a:pP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Amerika’da yaklaşık 6.5 milyon kişi kokain kullanmaktadır. (i.v. veya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subkutan</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enjeksiyonla ya da kokain baz içilmektedir.) Kokain baz 98 </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sym typeface="Symbol" pitchFamily="18" charset="2"/>
              </a:rPr>
              <a:t></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C’de</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uçucu hale gelir. Halbuki </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HCl</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rPr>
              <a:t> tuzu 195 </a:t>
            </a:r>
            <a:r>
              <a:rPr lang="tr-TR" sz="2400" dirty="0">
                <a:solidFill>
                  <a:srgbClr val="FFFFFF"/>
                </a:solidFill>
                <a:effectLst>
                  <a:outerShdw blurRad="38100" dist="38100" dir="2700000" algn="tl">
                    <a:srgbClr val="000000"/>
                  </a:outerShdw>
                </a:effectLst>
                <a:latin typeface="Arial" pitchFamily="34" charset="0"/>
                <a:cs typeface="Arial" panose="020B0604020202020204" pitchFamily="34" charset="0"/>
                <a:sym typeface="Symbol" pitchFamily="18" charset="2"/>
              </a:rPr>
              <a:t></a:t>
            </a:r>
            <a:r>
              <a:rPr lang="tr-TR" sz="2400" dirty="0" err="1">
                <a:solidFill>
                  <a:srgbClr val="FFFFFF"/>
                </a:solidFill>
                <a:effectLst>
                  <a:outerShdw blurRad="38100" dist="38100" dir="2700000" algn="tl">
                    <a:srgbClr val="000000"/>
                  </a:outerShdw>
                </a:effectLst>
                <a:latin typeface="Arial" pitchFamily="34" charset="0"/>
                <a:cs typeface="Arial" panose="020B0604020202020204" pitchFamily="34" charset="0"/>
              </a:rPr>
              <a:t>C’de</a:t>
            </a:r>
            <a:r>
              <a:rPr lang="tr-TR" sz="2400" dirty="0">
                <a:solidFill>
                  <a:srgbClr val="FFFFFF"/>
                </a:solidFill>
                <a:latin typeface="Arial" pitchFamily="34" charset="0"/>
                <a:cs typeface="Arial" panose="020B0604020202020204" pitchFamily="34" charset="0"/>
              </a:rPr>
              <a:t> uçucu hale gelir.</a:t>
            </a:r>
          </a:p>
        </p:txBody>
      </p:sp>
      <p:sp>
        <p:nvSpPr>
          <p:cNvPr id="266245"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3E5A1E0-9325-4627-B7C5-D9B9C884854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13</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55546845"/>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a:xfrm>
            <a:off x="2209800" y="1268414"/>
            <a:ext cx="7772400" cy="5184775"/>
          </a:xfrm>
        </p:spPr>
        <p:txBody>
          <a:bodyPr/>
          <a:lstStyle/>
          <a:p>
            <a:pPr algn="just" eaLnBrk="1" hangingPunct="1">
              <a:defRPr/>
            </a:pPr>
            <a:r>
              <a:rPr lang="tr-TR" sz="2400" dirty="0"/>
              <a:t>Kokain </a:t>
            </a:r>
            <a:r>
              <a:rPr lang="tr-TR" sz="2400" dirty="0"/>
              <a:t>tipi bağımlılık ile amfetamin tipi bağımlılık birbirine bir çok yönden benzer</a:t>
            </a:r>
            <a:r>
              <a:rPr lang="tr-TR" sz="2400" dirty="0"/>
              <a:t>.</a:t>
            </a:r>
          </a:p>
          <a:p>
            <a:pPr algn="just" eaLnBrk="1" hangingPunct="1">
              <a:defRPr/>
            </a:pPr>
            <a:endParaRPr lang="tr-TR" sz="2400" dirty="0"/>
          </a:p>
          <a:p>
            <a:pPr algn="just" eaLnBrk="1" hangingPunct="1">
              <a:defRPr/>
            </a:pPr>
            <a:r>
              <a:rPr lang="tr-TR" sz="2400" dirty="0"/>
              <a:t>Koka yaprakları halk </a:t>
            </a:r>
            <a:r>
              <a:rPr lang="tr-TR" sz="2400" dirty="0"/>
              <a:t>tarafından </a:t>
            </a:r>
            <a:r>
              <a:rPr lang="tr-TR" sz="2400" dirty="0"/>
              <a:t>kireçle karıştırılıp (poporo) </a:t>
            </a:r>
            <a:r>
              <a:rPr lang="tr-TR" sz="2400" dirty="0"/>
              <a:t>çiğnemek suretiyle kullanılır. Psikostimulan etkisiyle öfori (aşırı neşe) yapar, yorgunluğa, soğuğa, açlığa ve uykusuzluğa dayanıklılığı arttırır.</a:t>
            </a:r>
            <a:endParaRPr lang="en-US" sz="2400" dirty="0"/>
          </a:p>
          <a:p>
            <a:pPr algn="just">
              <a:defRPr/>
            </a:pPr>
            <a:endParaRPr lang="tr-TR" sz="2400" dirty="0"/>
          </a:p>
        </p:txBody>
      </p:sp>
      <p:sp>
        <p:nvSpPr>
          <p:cNvPr id="26829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13B646B-52D4-4260-9A8E-B5A40FC186D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04498089"/>
      </p:ext>
    </p:extLst>
  </p:cSld>
  <p:clrMapOvr>
    <a:masterClrMapping/>
  </p:clrMapOvr>
  <p:transition>
    <p:random/>
    <p:sndAc>
      <p:stSnd>
        <p:snd r:embed="rId3" name="WHOOSH.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4" name="Rectangle 3"/>
          <p:cNvSpPr txBox="1">
            <a:spLocks noChangeArrowheads="1"/>
          </p:cNvSpPr>
          <p:nvPr/>
        </p:nvSpPr>
        <p:spPr bwMode="auto">
          <a:xfrm>
            <a:off x="2208214" y="1773239"/>
            <a:ext cx="7920037" cy="4535487"/>
          </a:xfrm>
          <a:prstGeom prst="rect">
            <a:avLst/>
          </a:prstGeom>
          <a:noFill/>
          <a:ln w="9525">
            <a:noFill/>
            <a:miter lim="800000"/>
            <a:headEnd/>
            <a:tailEnd/>
          </a:ln>
        </p:spPr>
        <p:txBody>
          <a:bodyPr/>
          <a:lstStyle>
            <a:lvl1pPr marL="342900" indent="-342900" algn="l" rtl="0" eaLnBrk="0" fontAlgn="base" hangingPunct="0">
              <a:spcBef>
                <a:spcPct val="20000"/>
              </a:spcBef>
              <a:spcAft>
                <a:spcPct val="0"/>
              </a:spcAft>
              <a:buClr>
                <a:schemeClr val="accent1"/>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1"/>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SzPct val="55000"/>
              <a:buFont typeface="Wingdings" pitchFamily="2" charset="2"/>
              <a:buChar char="n"/>
              <a:defRPr sz="2000">
                <a:solidFill>
                  <a:schemeClr val="tx1"/>
                </a:solidFill>
                <a:effectLst>
                  <a:outerShdw blurRad="38100" dist="38100" dir="2700000" algn="tl">
                    <a:srgbClr val="000000"/>
                  </a:outerShdw>
                </a:effectLst>
                <a:latin typeface="+mn-lt"/>
              </a:defRPr>
            </a:lvl9pPr>
          </a:lstStyle>
          <a:p>
            <a:pPr algn="just" eaLnBrk="1" hangingPunct="1">
              <a:buClr>
                <a:srgbClr val="CC99FF"/>
              </a:buClr>
              <a:defRPr/>
            </a:pPr>
            <a:r>
              <a:rPr lang="tr-TR" dirty="0">
                <a:solidFill>
                  <a:srgbClr val="FFFFFF"/>
                </a:solidFill>
                <a:latin typeface="Tahoma"/>
              </a:rPr>
              <a:t>Psikostimulan etkisiyle ofori (aşırı neşe) yapar, yorgunluğa, efora, soğuğa, açlığa ve uykusuzluğa dayanıklılığı arttırır. Bu kullanış şekli ile vücuda kokain girişi sınırlı olduğundan, sosyal ve kişisel zarara yol açmaz. Söz konusu kişiler kokaini sigara şeklinde kullanırlar.</a:t>
            </a:r>
            <a:r>
              <a:rPr lang="en-US" dirty="0">
                <a:solidFill>
                  <a:srgbClr val="FFFFFF"/>
                </a:solidFill>
                <a:latin typeface="Tahoma"/>
              </a:rPr>
              <a:t> </a:t>
            </a:r>
          </a:p>
        </p:txBody>
      </p:sp>
      <p:sp>
        <p:nvSpPr>
          <p:cNvPr id="270340" name="4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CEACAD68-03DE-45C2-8E89-A0E3F0B9505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467359941"/>
      </p:ext>
    </p:extLst>
  </p:cSld>
  <p:clrMapOvr>
    <a:masterClrMapping/>
  </p:clrMapOvr>
  <p:transition>
    <p:random/>
    <p:sndAc>
      <p:stSnd>
        <p:snd r:embed="rId3" name="WHOOSH.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1668463" y="979488"/>
            <a:ext cx="8820150" cy="4970462"/>
          </a:xfrm>
        </p:spPr>
        <p:txBody>
          <a:bodyPr/>
          <a:lstStyle/>
          <a:p>
            <a:pPr algn="just" eaLnBrk="1" hangingPunct="1">
              <a:lnSpc>
                <a:spcPct val="90000"/>
              </a:lnSpc>
              <a:defRPr/>
            </a:pPr>
            <a:r>
              <a:rPr lang="tr-TR" sz="2400" dirty="0" err="1"/>
              <a:t>Öfori</a:t>
            </a:r>
            <a:r>
              <a:rPr lang="tr-TR" sz="2400" dirty="0"/>
              <a:t> etkisi diğer </a:t>
            </a:r>
            <a:r>
              <a:rPr lang="tr-TR" sz="2400" dirty="0" err="1"/>
              <a:t>psikoaktif</a:t>
            </a:r>
            <a:r>
              <a:rPr lang="tr-TR" sz="2400" dirty="0"/>
              <a:t> ilaçlardan (eroin dahil) daha kuvvetlidir. Saf kokain enfiye şeklinde buruna çekilip alındığında belirgin ve kısa süreli </a:t>
            </a:r>
            <a:r>
              <a:rPr lang="tr-TR" sz="2400" dirty="0" err="1"/>
              <a:t>öfori</a:t>
            </a:r>
            <a:r>
              <a:rPr lang="tr-TR" sz="2400" dirty="0"/>
              <a:t> (aşırı neşe) hali meydana getirir, lokal </a:t>
            </a:r>
            <a:r>
              <a:rPr lang="tr-TR" sz="2400" dirty="0" err="1"/>
              <a:t>anesteziklerin</a:t>
            </a:r>
            <a:r>
              <a:rPr lang="tr-TR" sz="2400" dirty="0"/>
              <a:t> özelliklerini taşır. </a:t>
            </a:r>
            <a:r>
              <a:rPr lang="tr-TR" sz="2800" b="1" dirty="0"/>
              <a:t>Sinir liflerinde </a:t>
            </a:r>
            <a:r>
              <a:rPr lang="tr-TR" sz="2800" b="1" dirty="0" err="1"/>
              <a:t>impulsların</a:t>
            </a:r>
            <a:r>
              <a:rPr lang="tr-TR" sz="2800" b="1" dirty="0"/>
              <a:t> iletimini ve dağılımını bloke eder</a:t>
            </a:r>
            <a:r>
              <a:rPr lang="tr-TR" sz="2400" dirty="0"/>
              <a:t>. Canlılık, huzursuzluk, fiziksel ve ruhsal gücü arttırıcı, yorgunluk hissini azaltıcı etkisi vardır. </a:t>
            </a:r>
          </a:p>
          <a:p>
            <a:pPr algn="just" eaLnBrk="1" hangingPunct="1">
              <a:lnSpc>
                <a:spcPct val="90000"/>
              </a:lnSpc>
              <a:defRPr/>
            </a:pPr>
            <a:endParaRPr lang="tr-TR" sz="2400" dirty="0"/>
          </a:p>
          <a:p>
            <a:pPr algn="just" eaLnBrk="1" hangingPunct="1">
              <a:lnSpc>
                <a:spcPct val="90000"/>
              </a:lnSpc>
              <a:defRPr/>
            </a:pPr>
            <a:r>
              <a:rPr lang="tr-TR" sz="2800" b="1" dirty="0"/>
              <a:t>!!</a:t>
            </a:r>
            <a:r>
              <a:rPr lang="tr-TR" sz="2400" dirty="0"/>
              <a:t>Kokain bağımlılığında, amfetamin bağımlılığında olduğu gibi </a:t>
            </a:r>
            <a:r>
              <a:rPr lang="tr-TR" sz="2400" dirty="0" err="1"/>
              <a:t>paranoid</a:t>
            </a:r>
            <a:r>
              <a:rPr lang="tr-TR" sz="2400" dirty="0"/>
              <a:t> nitelikte </a:t>
            </a:r>
            <a:r>
              <a:rPr lang="tr-TR" sz="2400" dirty="0" err="1"/>
              <a:t>psikotik</a:t>
            </a:r>
            <a:r>
              <a:rPr lang="tr-TR" sz="2400" dirty="0"/>
              <a:t> belirtiler, agresif (düşmanca, saldırgan) ve </a:t>
            </a:r>
            <a:r>
              <a:rPr lang="tr-TR" sz="2400" dirty="0" err="1"/>
              <a:t>antisosyal</a:t>
            </a:r>
            <a:r>
              <a:rPr lang="tr-TR" sz="2400" dirty="0"/>
              <a:t> davranış mevcuttur. </a:t>
            </a:r>
            <a:r>
              <a:rPr lang="tr-TR" sz="2400" u="sng" dirty="0"/>
              <a:t>Kuvvetli psikolojik bağımlılık yapar. Tolerans ve fiziksel bağımlılık görülmez.</a:t>
            </a:r>
            <a:r>
              <a:rPr lang="tr-TR" sz="2400" dirty="0"/>
              <a:t> Yoksunluk sendromu söz konusu değildir. Yüksek dozlarda felç yapar.</a:t>
            </a:r>
            <a:r>
              <a:rPr lang="tr-TR" sz="2800" b="1" dirty="0"/>
              <a:t>!!</a:t>
            </a:r>
            <a:endParaRPr lang="en-US" sz="2400" dirty="0"/>
          </a:p>
        </p:txBody>
      </p:sp>
      <p:sp>
        <p:nvSpPr>
          <p:cNvPr id="27238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F314C1C8-13A4-43EF-B8AA-816C7209B2D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242043661"/>
      </p:ext>
    </p:extLst>
  </p:cSld>
  <p:clrMapOvr>
    <a:masterClrMapping/>
  </p:clrMapOvr>
  <p:transition>
    <p:random/>
    <p:sndAc>
      <p:stSnd>
        <p:snd r:embed="rId3" name="WHOOSH.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a:xfrm>
            <a:off x="1847850" y="1844676"/>
            <a:ext cx="8459788" cy="3889375"/>
          </a:xfrm>
        </p:spPr>
        <p:txBody>
          <a:bodyPr/>
          <a:lstStyle/>
          <a:p>
            <a:pPr algn="just" eaLnBrk="1" hangingPunct="1">
              <a:defRPr/>
            </a:pPr>
            <a:r>
              <a:rPr lang="tr-TR" sz="2400" dirty="0"/>
              <a:t>Bağımlılık kazanmamış kişilerde 1-2 gram öldürücü etki gösterir. Akut (ani) zehirlenme belirtileri çok kısa zamanda ortaya çıkar. Ölüm 2-3 dakika içinde oluşabilir. Huzursuzluk, sinirlilik, aşırı konuşkanlık, depresyon, konfüzyon (şuur bulanıklığı), boğazda kuruma, baş dönmesi, halusinasyon başlıca belirtilerdir. Aşırı refleks, kendinden geçme, kan basıncında yükselme, düzensiz solunumdan sonra depresyon safhası görülür. MSS (Merkezi Sinir Sistemi) depresyonu adale felci, solunum ve dolaşım yetersizliği ve bilinç kaybına yol açar. </a:t>
            </a:r>
          </a:p>
          <a:p>
            <a:pPr algn="just" eaLnBrk="1" hangingPunct="1">
              <a:defRPr/>
            </a:pPr>
            <a:endParaRPr lang="tr-TR" sz="2400" dirty="0"/>
          </a:p>
        </p:txBody>
      </p:sp>
      <p:sp>
        <p:nvSpPr>
          <p:cNvPr id="27443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F0EE938-AFDD-4F83-8FE6-B9DFA7B1B87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55630204"/>
      </p:ext>
    </p:extLst>
  </p:cSld>
  <p:clrMapOvr>
    <a:masterClrMapping/>
  </p:clrMapOvr>
  <p:transition>
    <p:random/>
    <p:sndAc>
      <p:stSnd>
        <p:snd r:embed="rId3" name="WHOOSH.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1026"/>
          <p:cNvSpPr>
            <a:spLocks noChangeArrowheads="1"/>
          </p:cNvSpPr>
          <p:nvPr/>
        </p:nvSpPr>
        <p:spPr bwMode="auto">
          <a:xfrm>
            <a:off x="2351089" y="404814"/>
            <a:ext cx="7489825" cy="5761037"/>
          </a:xfrm>
          <a:prstGeom prst="rect">
            <a:avLst/>
          </a:prstGeom>
          <a:noFill/>
          <a:ln w="9525">
            <a:noFill/>
            <a:miter lim="800000"/>
            <a:headEnd/>
            <a:tailEnd/>
          </a:ln>
          <a:effectLst/>
        </p:spPr>
        <p:txBody>
          <a:bodyPr lIns="92075" tIns="46038" rIns="92075" bIns="46038"/>
          <a:lstStyle/>
          <a:p>
            <a:pPr marL="342900" indent="-342900" algn="just" fontAlgn="base">
              <a:lnSpc>
                <a:spcPct val="90000"/>
              </a:lnSpc>
              <a:spcBef>
                <a:spcPct val="20000"/>
              </a:spcBef>
              <a:spcAft>
                <a:spcPct val="0"/>
              </a:spcAft>
              <a:buClr>
                <a:srgbClr val="99CCFF"/>
              </a:buClr>
              <a:buSzPct val="60000"/>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Kokain buharlarının </a:t>
            </a:r>
            <a:r>
              <a:rPr lang="tr-TR" sz="2800" dirty="0" err="1">
                <a:solidFill>
                  <a:srgbClr val="FFFFFF"/>
                </a:solidFill>
                <a:effectLst>
                  <a:outerShdw blurRad="38100" dist="38100" dir="2700000" algn="tl">
                    <a:srgbClr val="000000">
                      <a:alpha val="43137"/>
                    </a:srgbClr>
                  </a:outerShdw>
                </a:effectLst>
                <a:latin typeface="Tahoma"/>
                <a:cs typeface="Arial" panose="020B0604020202020204" pitchFamily="34" charset="0"/>
              </a:rPr>
              <a:t>inhalasyonu</a:t>
            </a: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 </a:t>
            </a:r>
            <a:r>
              <a:rPr lang="tr-TR" sz="2800" dirty="0" err="1">
                <a:solidFill>
                  <a:srgbClr val="FFFFFF"/>
                </a:solidFill>
                <a:effectLst>
                  <a:outerShdw blurRad="38100" dist="38100" dir="2700000" algn="tl">
                    <a:srgbClr val="000000">
                      <a:alpha val="43137"/>
                    </a:srgbClr>
                  </a:outerShdw>
                </a:effectLst>
                <a:latin typeface="Tahoma"/>
                <a:cs typeface="Arial" panose="020B0604020202020204" pitchFamily="34" charset="0"/>
              </a:rPr>
              <a:t>öforinin</a:t>
            </a: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 hızlıca ve şiddetli şekilde başlamasına neden olur.</a:t>
            </a:r>
          </a:p>
          <a:p>
            <a:pPr marL="342900" indent="-342900" algn="just" fontAlgn="base">
              <a:lnSpc>
                <a:spcPct val="90000"/>
              </a:lnSpc>
              <a:spcBef>
                <a:spcPct val="20000"/>
              </a:spcBef>
              <a:spcAft>
                <a:spcPct val="0"/>
              </a:spcAft>
              <a:buClr>
                <a:srgbClr val="99CCFF"/>
              </a:buClr>
              <a:buSzPct val="60000"/>
              <a:defRPr/>
            </a:pPr>
            <a:endPar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a:p>
            <a:pPr algn="just" fontAlgn="base">
              <a:lnSpc>
                <a:spcPct val="90000"/>
              </a:lnSpc>
              <a:spcBef>
                <a:spcPct val="20000"/>
              </a:spcBef>
              <a:spcAft>
                <a:spcPct val="0"/>
              </a:spcAft>
              <a:buClr>
                <a:srgbClr val="99CCFF"/>
              </a:buClr>
              <a:buSzPct val="60000"/>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Sistematik (parenteral) uygulandığında sempatik sinir sistemini etkiler. </a:t>
            </a:r>
          </a:p>
          <a:p>
            <a:pPr marL="342900" indent="-342900" algn="just" fontAlgn="base">
              <a:lnSpc>
                <a:spcPct val="90000"/>
              </a:lnSpc>
              <a:spcBef>
                <a:spcPct val="20000"/>
              </a:spcBef>
              <a:spcAft>
                <a:spcPct val="0"/>
              </a:spcAft>
              <a:buClr>
                <a:srgbClr val="99CCFF"/>
              </a:buClr>
              <a:buSzPct val="60000"/>
              <a:defRPr/>
            </a:pPr>
            <a:endPar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a:p>
            <a:pPr marL="342900" indent="-342900" algn="just" fontAlgn="base">
              <a:lnSpc>
                <a:spcPct val="90000"/>
              </a:lnSpc>
              <a:spcBef>
                <a:spcPct val="20000"/>
              </a:spcBef>
              <a:spcAft>
                <a:spcPct val="0"/>
              </a:spcAft>
              <a:buClr>
                <a:srgbClr val="99CCFF"/>
              </a:buClr>
              <a:buSzPct val="60000"/>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Kokain; sentetik lokal anesteziklere bir model </a:t>
            </a:r>
          </a:p>
          <a:p>
            <a:pPr algn="just" fontAlgn="base">
              <a:lnSpc>
                <a:spcPct val="90000"/>
              </a:lnSpc>
              <a:spcBef>
                <a:spcPct val="20000"/>
              </a:spcBef>
              <a:spcAft>
                <a:spcPct val="0"/>
              </a:spcAft>
              <a:buClr>
                <a:srgbClr val="99CCFF"/>
              </a:buClr>
              <a:buSzPct val="60000"/>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oluşturmuştur. Cerrahide lokal anestezik olarak kullanılır.</a:t>
            </a:r>
          </a:p>
          <a:p>
            <a:pPr marL="342900" indent="-342900" algn="just" fontAlgn="base">
              <a:lnSpc>
                <a:spcPct val="90000"/>
              </a:lnSpc>
              <a:spcBef>
                <a:spcPct val="20000"/>
              </a:spcBef>
              <a:spcAft>
                <a:spcPct val="0"/>
              </a:spcAft>
              <a:buClr>
                <a:srgbClr val="99CCFF"/>
              </a:buClr>
              <a:buSzPct val="60000"/>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 1-4’lük çözeltiler halinde lokal anestezik</a:t>
            </a:r>
          </a:p>
          <a:p>
            <a:pPr marL="342900" indent="-342900" algn="just" fontAlgn="base">
              <a:lnSpc>
                <a:spcPct val="90000"/>
              </a:lnSpc>
              <a:spcBef>
                <a:spcPct val="20000"/>
              </a:spcBef>
              <a:spcAft>
                <a:spcPct val="0"/>
              </a:spcAft>
              <a:buClr>
                <a:srgbClr val="99CCFF"/>
              </a:buClr>
              <a:buSzPct val="60000"/>
              <a:defRPr/>
            </a:pPr>
            <a:r>
              <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rPr>
              <a:t>% 10 luk çözeltiler halinde (Kulak, Burun ve Boğaz operasyonlarında yararlanılır)</a:t>
            </a:r>
          </a:p>
          <a:p>
            <a:pPr marL="342900" indent="-342900" algn="just" fontAlgn="base">
              <a:lnSpc>
                <a:spcPct val="90000"/>
              </a:lnSpc>
              <a:spcBef>
                <a:spcPct val="20000"/>
              </a:spcBef>
              <a:spcAft>
                <a:spcPct val="0"/>
              </a:spcAft>
              <a:buClr>
                <a:srgbClr val="99CCFF"/>
              </a:buClr>
              <a:buSzPct val="60000"/>
              <a:defRPr/>
            </a:pPr>
            <a:endParaRPr lang="tr-TR" sz="2800" dirty="0">
              <a:solidFill>
                <a:srgbClr val="FFFFFF"/>
              </a:solidFill>
              <a:effectLst>
                <a:outerShdw blurRad="38100" dist="38100" dir="2700000" algn="tl">
                  <a:srgbClr val="000000">
                    <a:alpha val="43137"/>
                  </a:srgbClr>
                </a:outerShdw>
              </a:effectLst>
              <a:latin typeface="Tahoma"/>
              <a:cs typeface="Arial" panose="020B0604020202020204" pitchFamily="34" charset="0"/>
            </a:endParaRPr>
          </a:p>
        </p:txBody>
      </p:sp>
      <p:sp>
        <p:nvSpPr>
          <p:cNvPr id="27648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0E9AFC7-4AC2-46B3-9335-E30B2469561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64630089"/>
      </p:ext>
    </p:extLst>
  </p:cSld>
  <p:clrMapOvr>
    <a:masterClrMapping/>
  </p:clrMapOvr>
  <p:transition>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40322">
                                            <p:txEl>
                                              <p:pRg st="0" end="0"/>
                                            </p:txEl>
                                          </p:spTgt>
                                        </p:tgtEl>
                                        <p:attrNameLst>
                                          <p:attrName>style.visibility</p:attrName>
                                        </p:attrNameLst>
                                      </p:cBhvr>
                                      <p:to>
                                        <p:strVal val="visible"/>
                                      </p:to>
                                    </p:set>
                                    <p:anim calcmode="lin" valueType="num">
                                      <p:cBhvr additive="base">
                                        <p:cTn id="7" dur="500" fill="hold"/>
                                        <p:tgtEl>
                                          <p:spTgt spid="4403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4032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40322">
                                            <p:txEl>
                                              <p:pRg st="2" end="2"/>
                                            </p:txEl>
                                          </p:spTgt>
                                        </p:tgtEl>
                                        <p:attrNameLst>
                                          <p:attrName>style.visibility</p:attrName>
                                        </p:attrNameLst>
                                      </p:cBhvr>
                                      <p:to>
                                        <p:strVal val="visible"/>
                                      </p:to>
                                    </p:set>
                                    <p:anim calcmode="lin" valueType="num">
                                      <p:cBhvr additive="base">
                                        <p:cTn id="13" dur="500" fill="hold"/>
                                        <p:tgtEl>
                                          <p:spTgt spid="440322">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4032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440322">
                                            <p:txEl>
                                              <p:pRg st="4" end="4"/>
                                            </p:txEl>
                                          </p:spTgt>
                                        </p:tgtEl>
                                        <p:attrNameLst>
                                          <p:attrName>style.visibility</p:attrName>
                                        </p:attrNameLst>
                                      </p:cBhvr>
                                      <p:to>
                                        <p:strVal val="visible"/>
                                      </p:to>
                                    </p:set>
                                    <p:anim calcmode="lin" valueType="num">
                                      <p:cBhvr additive="base">
                                        <p:cTn id="19" dur="500" fill="hold"/>
                                        <p:tgtEl>
                                          <p:spTgt spid="44032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4032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440322">
                                            <p:txEl>
                                              <p:pRg st="5" end="5"/>
                                            </p:txEl>
                                          </p:spTgt>
                                        </p:tgtEl>
                                        <p:attrNameLst>
                                          <p:attrName>style.visibility</p:attrName>
                                        </p:attrNameLst>
                                      </p:cBhvr>
                                      <p:to>
                                        <p:strVal val="visible"/>
                                      </p:to>
                                    </p:set>
                                    <p:anim calcmode="lin" valueType="num">
                                      <p:cBhvr additive="base">
                                        <p:cTn id="25" dur="500" fill="hold"/>
                                        <p:tgtEl>
                                          <p:spTgt spid="440322">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40322">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440322">
                                            <p:txEl>
                                              <p:pRg st="6" end="6"/>
                                            </p:txEl>
                                          </p:spTgt>
                                        </p:tgtEl>
                                        <p:attrNameLst>
                                          <p:attrName>style.visibility</p:attrName>
                                        </p:attrNameLst>
                                      </p:cBhvr>
                                      <p:to>
                                        <p:strVal val="visible"/>
                                      </p:to>
                                    </p:set>
                                    <p:anim calcmode="lin" valueType="num">
                                      <p:cBhvr additive="base">
                                        <p:cTn id="31" dur="500" fill="hold"/>
                                        <p:tgtEl>
                                          <p:spTgt spid="440322">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4032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440322">
                                            <p:txEl>
                                              <p:pRg st="7" end="7"/>
                                            </p:txEl>
                                          </p:spTgt>
                                        </p:tgtEl>
                                        <p:attrNameLst>
                                          <p:attrName>style.visibility</p:attrName>
                                        </p:attrNameLst>
                                      </p:cBhvr>
                                      <p:to>
                                        <p:strVal val="visible"/>
                                      </p:to>
                                    </p:set>
                                    <p:anim calcmode="lin" valueType="num">
                                      <p:cBhvr additive="base">
                                        <p:cTn id="37" dur="500" fill="hold"/>
                                        <p:tgtEl>
                                          <p:spTgt spid="440322">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440322">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22"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dirty="0" smtClean="0">
                <a:solidFill>
                  <a:srgbClr val="FFFF00"/>
                </a:solidFill>
              </a:rPr>
              <a:t>Kokain formları</a:t>
            </a:r>
            <a:endParaRPr lang="tr-TR" dirty="0">
              <a:solidFill>
                <a:srgbClr val="FFFF00"/>
              </a:solidFill>
            </a:endParaRPr>
          </a:p>
        </p:txBody>
      </p:sp>
      <p:sp>
        <p:nvSpPr>
          <p:cNvPr id="3" name="Content Placeholder 2"/>
          <p:cNvSpPr>
            <a:spLocks noGrp="1"/>
          </p:cNvSpPr>
          <p:nvPr>
            <p:ph idx="1"/>
          </p:nvPr>
        </p:nvSpPr>
        <p:spPr>
          <a:xfrm>
            <a:off x="2209800" y="1700214"/>
            <a:ext cx="7772400" cy="4968875"/>
          </a:xfrm>
        </p:spPr>
        <p:txBody>
          <a:bodyPr/>
          <a:lstStyle/>
          <a:p>
            <a:pPr>
              <a:defRPr/>
            </a:pPr>
            <a:r>
              <a:rPr lang="tr-TR" sz="2800" dirty="0"/>
              <a:t>Tuzları</a:t>
            </a:r>
          </a:p>
          <a:p>
            <a:pPr>
              <a:defRPr/>
            </a:pPr>
            <a:r>
              <a:rPr lang="tr-TR" sz="2800" dirty="0"/>
              <a:t>Bazik</a:t>
            </a:r>
          </a:p>
          <a:p>
            <a:pPr>
              <a:defRPr/>
            </a:pPr>
            <a:r>
              <a:rPr lang="tr-TR" sz="2800" dirty="0"/>
              <a:t>Crack kokain; kokain hidroklorür'ün sodyum bikarbonat(NaHCO3) ile nötralleştirilmesi için muamele edilerek baz haline getirilmiş şeklidir. Ucuz bulunabildiği için kullanımı son zamanlarda özellikle ABD'de süratle yayılma eğilimi göstermektedir. Kokain gibi kullanılır. </a:t>
            </a:r>
            <a:r>
              <a:rPr lang="tr-TR" sz="2800" dirty="0">
                <a:latin typeface="Arial" pitchFamily="34" charset="0"/>
              </a:rPr>
              <a:t>İçildikten sonra 7-10 s’de etkili olur</a:t>
            </a:r>
            <a:r>
              <a:rPr lang="tr-TR" sz="2800" dirty="0">
                <a:latin typeface="Arial" pitchFamily="34" charset="0"/>
              </a:rPr>
              <a:t>.</a:t>
            </a:r>
            <a:endParaRPr lang="tr-TR" sz="2800" dirty="0"/>
          </a:p>
          <a:p>
            <a:pPr>
              <a:defRPr/>
            </a:pPr>
            <a:r>
              <a:rPr lang="tr-TR" sz="2800" dirty="0"/>
              <a:t>Koka yaprak infüzyonu</a:t>
            </a:r>
            <a:endParaRPr lang="tr-TR" sz="2800" dirty="0"/>
          </a:p>
        </p:txBody>
      </p:sp>
      <p:sp>
        <p:nvSpPr>
          <p:cNvPr id="27853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9557664F-A853-4BB5-914C-BA119243B253}"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19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76138842"/>
      </p:ext>
    </p:extLst>
  </p:cSld>
  <p:clrMapOvr>
    <a:masterClrMapping/>
  </p:clrMapOvr>
  <p:transition>
    <p:random/>
    <p:sndAc>
      <p:stSnd>
        <p:snd r:embed="rId3" name="WHOOSH.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1890" name="Rectangle 2"/>
          <p:cNvSpPr>
            <a:spLocks noGrp="1" noChangeArrowheads="1"/>
          </p:cNvSpPr>
          <p:nvPr>
            <p:ph type="body" idx="1"/>
          </p:nvPr>
        </p:nvSpPr>
        <p:spPr>
          <a:xfrm>
            <a:off x="1631951" y="1439864"/>
            <a:ext cx="8531225" cy="4149725"/>
          </a:xfrm>
        </p:spPr>
        <p:txBody>
          <a:bodyPr vert="horz" wrap="square" lIns="92075" tIns="46038" rIns="92075" bIns="46038" numCol="1" anchor="t" anchorCtr="0" compatLnSpc="1">
            <a:prstTxWarp prst="textNoShape">
              <a:avLst/>
            </a:prstTxWarp>
          </a:bodyPr>
          <a:lstStyle/>
          <a:p>
            <a:pPr eaLnBrk="1" hangingPunct="1">
              <a:lnSpc>
                <a:spcPct val="90000"/>
              </a:lnSpc>
              <a:defRPr/>
            </a:pPr>
            <a:endParaRPr lang="tr-TR" sz="2800" i="1" dirty="0"/>
          </a:p>
          <a:p>
            <a:pPr eaLnBrk="1" hangingPunct="1">
              <a:lnSpc>
                <a:spcPct val="90000"/>
              </a:lnSpc>
              <a:defRPr/>
            </a:pPr>
            <a:r>
              <a:rPr lang="tr-TR" sz="2800" i="1" dirty="0" err="1"/>
              <a:t>Erythroxylum</a:t>
            </a:r>
            <a:r>
              <a:rPr lang="tr-TR" sz="2800" i="1" dirty="0"/>
              <a:t> </a:t>
            </a:r>
            <a:r>
              <a:rPr lang="tr-TR" sz="2800" i="1" dirty="0" err="1"/>
              <a:t>coca</a:t>
            </a:r>
            <a:r>
              <a:rPr lang="tr-TR" sz="2800" dirty="0"/>
              <a:t>  var. </a:t>
            </a:r>
            <a:r>
              <a:rPr lang="tr-TR" sz="2800" i="1" dirty="0" err="1"/>
              <a:t>bolivianum</a:t>
            </a:r>
            <a:r>
              <a:rPr lang="tr-TR" sz="2800" i="1" dirty="0"/>
              <a:t> </a:t>
            </a:r>
            <a:r>
              <a:rPr lang="tr-TR" sz="2800" dirty="0"/>
              <a:t>(Bolivya Koka yaprağı)</a:t>
            </a:r>
          </a:p>
          <a:p>
            <a:pPr eaLnBrk="1" hangingPunct="1">
              <a:lnSpc>
                <a:spcPct val="90000"/>
              </a:lnSpc>
              <a:defRPr/>
            </a:pPr>
            <a:r>
              <a:rPr lang="tr-TR" sz="2800" i="1" dirty="0"/>
              <a:t>E. </a:t>
            </a:r>
            <a:r>
              <a:rPr lang="tr-TR" sz="2800" i="1" dirty="0" err="1"/>
              <a:t>coca</a:t>
            </a:r>
            <a:r>
              <a:rPr lang="tr-TR" sz="2800" i="1" dirty="0"/>
              <a:t>  </a:t>
            </a:r>
            <a:r>
              <a:rPr lang="tr-TR" sz="2800" dirty="0"/>
              <a:t>var. </a:t>
            </a:r>
            <a:r>
              <a:rPr lang="tr-TR" sz="2800" i="1" dirty="0" err="1"/>
              <a:t>spruceanum</a:t>
            </a:r>
            <a:r>
              <a:rPr lang="tr-TR" sz="2800" i="1" dirty="0"/>
              <a:t> </a:t>
            </a:r>
            <a:r>
              <a:rPr lang="tr-TR" sz="2800" dirty="0"/>
              <a:t>(Peru/</a:t>
            </a:r>
            <a:r>
              <a:rPr lang="tr-TR" sz="2800" dirty="0" err="1"/>
              <a:t>Truksillo</a:t>
            </a:r>
            <a:r>
              <a:rPr lang="tr-TR" sz="2800" dirty="0"/>
              <a:t> Koka yaprağı) </a:t>
            </a:r>
          </a:p>
          <a:p>
            <a:pPr eaLnBrk="1" hangingPunct="1">
              <a:lnSpc>
                <a:spcPct val="90000"/>
              </a:lnSpc>
              <a:defRPr/>
            </a:pPr>
            <a:r>
              <a:rPr lang="tr-TR" sz="2800" i="1" dirty="0"/>
              <a:t>E. </a:t>
            </a:r>
            <a:r>
              <a:rPr lang="tr-TR" sz="2800" i="1" dirty="0" err="1"/>
              <a:t>coca</a:t>
            </a:r>
            <a:r>
              <a:rPr lang="tr-TR" sz="2800" i="1" dirty="0"/>
              <a:t>  </a:t>
            </a:r>
            <a:r>
              <a:rPr lang="tr-TR" sz="2800" dirty="0"/>
              <a:t>var. </a:t>
            </a:r>
            <a:r>
              <a:rPr lang="tr-TR" sz="2800" i="1" dirty="0" err="1"/>
              <a:t>novagranatensis</a:t>
            </a:r>
            <a:r>
              <a:rPr lang="tr-TR" sz="2800" i="1" dirty="0"/>
              <a:t> </a:t>
            </a:r>
            <a:r>
              <a:rPr lang="tr-TR" sz="2800" dirty="0"/>
              <a:t> (Java Koka yaprağı)</a:t>
            </a:r>
          </a:p>
          <a:p>
            <a:pPr eaLnBrk="1" hangingPunct="1">
              <a:lnSpc>
                <a:spcPct val="90000"/>
              </a:lnSpc>
              <a:defRPr/>
            </a:pPr>
            <a:r>
              <a:rPr lang="tr-TR" sz="2800" dirty="0" err="1">
                <a:solidFill>
                  <a:srgbClr val="FF0000"/>
                </a:solidFill>
              </a:rPr>
              <a:t>Erythro-xylum</a:t>
            </a:r>
            <a:r>
              <a:rPr lang="tr-TR" sz="2800" dirty="0"/>
              <a:t>; kırmızı-ağaç demektir. Çünkü gövde kırmızı renklidir ayrıca kırmızı renkli </a:t>
            </a:r>
            <a:r>
              <a:rPr lang="tr-TR" sz="2800" dirty="0" err="1"/>
              <a:t>drupa</a:t>
            </a:r>
            <a:r>
              <a:rPr lang="tr-TR" sz="2800" dirty="0"/>
              <a:t> meyveleri vardır.</a:t>
            </a:r>
          </a:p>
          <a:p>
            <a:pPr eaLnBrk="1" hangingPunct="1">
              <a:lnSpc>
                <a:spcPct val="90000"/>
              </a:lnSpc>
              <a:buFont typeface="Wingdings" panose="05000000000000000000" pitchFamily="2" charset="2"/>
              <a:buNone/>
              <a:defRPr/>
            </a:pPr>
            <a:endParaRPr lang="tr-TR" sz="2800" dirty="0"/>
          </a:p>
        </p:txBody>
      </p:sp>
      <p:sp>
        <p:nvSpPr>
          <p:cNvPr id="421891" name="Rectangle 3"/>
          <p:cNvSpPr>
            <a:spLocks noGrp="1" noChangeArrowheads="1"/>
          </p:cNvSpPr>
          <p:nvPr>
            <p:ph type="title"/>
          </p:nvPr>
        </p:nvSpPr>
        <p:spPr>
          <a:xfrm>
            <a:off x="2279650" y="260351"/>
            <a:ext cx="7632700" cy="792163"/>
          </a:xfrm>
        </p:spPr>
        <p:txBody>
          <a:bodyPr vert="horz" wrap="square" lIns="92075" tIns="46038" rIns="92075" bIns="46038" numCol="1" anchor="b" anchorCtr="0" compatLnSpc="1">
            <a:prstTxWarp prst="textNoShape">
              <a:avLst/>
            </a:prstTxWarp>
          </a:bodyPr>
          <a:lstStyle/>
          <a:p>
            <a:pPr eaLnBrk="1" hangingPunct="1">
              <a:defRPr/>
            </a:pPr>
            <a:r>
              <a:rPr lang="tr-TR" dirty="0" err="1" smtClean="0">
                <a:solidFill>
                  <a:srgbClr val="FFFF00"/>
                </a:solidFill>
              </a:rPr>
              <a:t>Folia</a:t>
            </a:r>
            <a:r>
              <a:rPr lang="tr-TR" dirty="0" smtClean="0">
                <a:solidFill>
                  <a:srgbClr val="FFFF00"/>
                </a:solidFill>
              </a:rPr>
              <a:t> </a:t>
            </a:r>
            <a:r>
              <a:rPr lang="tr-TR" dirty="0" err="1" smtClean="0">
                <a:solidFill>
                  <a:srgbClr val="FFFF00"/>
                </a:solidFill>
              </a:rPr>
              <a:t>Cocae</a:t>
            </a:r>
            <a:r>
              <a:rPr lang="tr-TR" dirty="0" smtClean="0">
                <a:solidFill>
                  <a:srgbClr val="FFFF00"/>
                </a:solidFill>
              </a:rPr>
              <a:t> - Koka Yaprağı</a:t>
            </a:r>
          </a:p>
        </p:txBody>
      </p:sp>
      <p:sp>
        <p:nvSpPr>
          <p:cNvPr id="231429"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D2015B5-C1D9-49A7-BED2-F8C60B3B27E0}"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90258939"/>
      </p:ext>
    </p:extLst>
  </p:cSld>
  <p:clrMapOvr>
    <a:masterClrMapping/>
  </p:clrMapOvr>
  <p:transition>
    <p:random/>
    <p:sndAc>
      <p:stSnd>
        <p:snd r:embed="rId3" name="WHOOSH.WAV"/>
      </p:stSnd>
    </p:sndAc>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r>
              <a:rPr lang="tr-TR" dirty="0" smtClean="0">
                <a:solidFill>
                  <a:srgbClr val="FFFF00"/>
                </a:solidFill>
              </a:rPr>
              <a:t>Tıpta Kullanımı</a:t>
            </a:r>
            <a:endParaRPr lang="tr-TR" dirty="0">
              <a:solidFill>
                <a:srgbClr val="FFFF00"/>
              </a:solidFill>
            </a:endParaRPr>
          </a:p>
        </p:txBody>
      </p:sp>
      <p:sp>
        <p:nvSpPr>
          <p:cNvPr id="3" name="İçerik Yer Tutucusu 2"/>
          <p:cNvSpPr>
            <a:spLocks noGrp="1"/>
          </p:cNvSpPr>
          <p:nvPr>
            <p:ph idx="1"/>
          </p:nvPr>
        </p:nvSpPr>
        <p:spPr>
          <a:xfrm>
            <a:off x="1919288" y="1981200"/>
            <a:ext cx="8424862" cy="4114800"/>
          </a:xfrm>
        </p:spPr>
        <p:txBody>
          <a:bodyPr/>
          <a:lstStyle/>
          <a:p>
            <a:pPr>
              <a:defRPr/>
            </a:pPr>
            <a:r>
              <a:rPr lang="tr-TR" dirty="0" smtClean="0"/>
              <a:t>Lokal </a:t>
            </a:r>
            <a:r>
              <a:rPr lang="tr-TR" dirty="0" err="1" smtClean="0"/>
              <a:t>anestezik</a:t>
            </a:r>
            <a:r>
              <a:rPr lang="tr-TR" dirty="0" smtClean="0"/>
              <a:t> </a:t>
            </a:r>
            <a:r>
              <a:rPr lang="tr-TR" dirty="0" smtClean="0">
                <a:sym typeface="Wingdings" panose="05000000000000000000" pitchFamily="2" charset="2"/>
              </a:rPr>
              <a:t> Ülkemizde kullanılmıyor</a:t>
            </a:r>
            <a:endParaRPr lang="tr-TR" dirty="0"/>
          </a:p>
        </p:txBody>
      </p:sp>
      <p:sp>
        <p:nvSpPr>
          <p:cNvPr id="280580"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C267E9E-89A7-4032-93D4-4614A92F591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20</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105135779"/>
      </p:ext>
    </p:extLst>
  </p:cSld>
  <p:clrMapOvr>
    <a:masterClrMapping/>
  </p:clrMapOvr>
  <p:transition>
    <p:random/>
    <p:sndAc>
      <p:stSnd>
        <p:snd r:embed="rId2" name="WHOOSH.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a:pPr>
            <a:r>
              <a:rPr lang="tr-TR" dirty="0" smtClean="0">
                <a:solidFill>
                  <a:srgbClr val="FFFF00"/>
                </a:solidFill>
              </a:rPr>
              <a:t>Kullanılış Şekilleri</a:t>
            </a:r>
            <a:endParaRPr lang="tr-TR" dirty="0">
              <a:solidFill>
                <a:srgbClr val="FFFF00"/>
              </a:solidFill>
            </a:endParaRPr>
          </a:p>
        </p:txBody>
      </p:sp>
      <p:sp>
        <p:nvSpPr>
          <p:cNvPr id="3" name="Content Placeholder 2"/>
          <p:cNvSpPr>
            <a:spLocks noGrp="1"/>
          </p:cNvSpPr>
          <p:nvPr>
            <p:ph idx="1"/>
          </p:nvPr>
        </p:nvSpPr>
        <p:spPr/>
        <p:txBody>
          <a:bodyPr/>
          <a:lstStyle/>
          <a:p>
            <a:pPr>
              <a:defRPr/>
            </a:pPr>
            <a:r>
              <a:rPr lang="tr-TR" dirty="0" smtClean="0"/>
              <a:t>Oral</a:t>
            </a:r>
          </a:p>
          <a:p>
            <a:pPr>
              <a:defRPr/>
            </a:pPr>
            <a:r>
              <a:rPr lang="tr-TR" dirty="0" smtClean="0"/>
              <a:t>Burundan soluyarak</a:t>
            </a:r>
          </a:p>
          <a:p>
            <a:pPr>
              <a:defRPr/>
            </a:pPr>
            <a:r>
              <a:rPr lang="tr-TR" dirty="0" smtClean="0"/>
              <a:t>Enjeksiyon</a:t>
            </a:r>
          </a:p>
          <a:p>
            <a:pPr>
              <a:defRPr/>
            </a:pPr>
            <a:r>
              <a:rPr lang="tr-TR" dirty="0" smtClean="0"/>
              <a:t>İnhalasyon (sigara gibi)</a:t>
            </a:r>
          </a:p>
          <a:p>
            <a:pPr>
              <a:defRPr/>
            </a:pPr>
            <a:r>
              <a:rPr lang="tr-TR" smtClean="0"/>
              <a:t>Suppozituvar</a:t>
            </a:r>
            <a:endParaRPr lang="tr-TR"/>
          </a:p>
        </p:txBody>
      </p:sp>
      <p:sp>
        <p:nvSpPr>
          <p:cNvPr id="28160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EFB46828-3B90-4C60-9221-34F08B26F6B7}"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21</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60947033"/>
      </p:ext>
    </p:extLst>
  </p:cSld>
  <p:clrMapOvr>
    <a:masterClrMapping/>
  </p:clrMapOvr>
  <p:transition>
    <p:random/>
    <p:sndAc>
      <p:stSnd>
        <p:snd r:embed="rId3" name="WHOOSH.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08214" y="457201"/>
            <a:ext cx="7316787" cy="523875"/>
          </a:xfrm>
        </p:spPr>
        <p:txBody>
          <a:bodyPr/>
          <a:lstStyle/>
          <a:p>
            <a:pPr algn="ctr" eaLnBrk="1" hangingPunct="1">
              <a:defRPr/>
            </a:pPr>
            <a:r>
              <a:rPr lang="tr-TR" b="1" dirty="0" smtClean="0"/>
              <a:t>Amfetaminler </a:t>
            </a:r>
            <a:endParaRPr lang="en-US" dirty="0" smtClean="0"/>
          </a:p>
        </p:txBody>
      </p:sp>
      <p:sp>
        <p:nvSpPr>
          <p:cNvPr id="41987" name="Rectangle 3"/>
          <p:cNvSpPr>
            <a:spLocks noGrp="1" noChangeArrowheads="1"/>
          </p:cNvSpPr>
          <p:nvPr>
            <p:ph idx="1"/>
          </p:nvPr>
        </p:nvSpPr>
        <p:spPr>
          <a:xfrm>
            <a:off x="1558926" y="1125539"/>
            <a:ext cx="8964613" cy="5183187"/>
          </a:xfrm>
        </p:spPr>
        <p:txBody>
          <a:bodyPr/>
          <a:lstStyle/>
          <a:p>
            <a:pPr algn="just" eaLnBrk="1" hangingPunct="1">
              <a:defRPr/>
            </a:pPr>
            <a:r>
              <a:rPr lang="tr-TR" sz="3000" dirty="0"/>
              <a:t>Amfetaminler, santral sinir sistemini etkileyerek </a:t>
            </a:r>
            <a:r>
              <a:rPr lang="tr-TR" sz="3000" dirty="0"/>
              <a:t>ö</a:t>
            </a:r>
            <a:r>
              <a:rPr lang="tr-TR" sz="3000" dirty="0"/>
              <a:t>fori yapan, uykusuzluk, yorgunluk ve açlığa karşı dayanıklılığı artıran ve iştahı azaltan psikostimulan ilaçlardır. </a:t>
            </a:r>
          </a:p>
          <a:p>
            <a:pPr algn="just" eaLnBrk="1" hangingPunct="1">
              <a:defRPr/>
            </a:pPr>
            <a:endParaRPr lang="tr-TR" sz="3000" dirty="0"/>
          </a:p>
          <a:p>
            <a:pPr algn="just" eaLnBrk="1" hangingPunct="1">
              <a:defRPr/>
            </a:pPr>
            <a:r>
              <a:rPr lang="tr-TR" sz="2800" dirty="0"/>
              <a:t>Amfetaminler ilk olarak astım, uyku bozuklukları, </a:t>
            </a:r>
            <a:r>
              <a:rPr lang="tr-TR" sz="2800" dirty="0" err="1"/>
              <a:t>obezite</a:t>
            </a:r>
            <a:r>
              <a:rPr lang="tr-TR" sz="2800" dirty="0"/>
              <a:t>, </a:t>
            </a:r>
            <a:r>
              <a:rPr lang="tr-TR" sz="2800" dirty="0" err="1"/>
              <a:t>hiperaktivite</a:t>
            </a:r>
            <a:r>
              <a:rPr lang="tr-TR" sz="2800" dirty="0"/>
              <a:t> gibi hastalıkların tedavisi amacıyla geliştirilmiştir.</a:t>
            </a:r>
          </a:p>
          <a:p>
            <a:pPr algn="just" eaLnBrk="1" hangingPunct="1">
              <a:defRPr/>
            </a:pPr>
            <a:endParaRPr lang="tr-TR" sz="3000" dirty="0"/>
          </a:p>
        </p:txBody>
      </p:sp>
      <p:sp>
        <p:nvSpPr>
          <p:cNvPr id="28365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5AFD859-0DBE-4784-B2E4-C5199ACDA18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22</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699391597"/>
      </p:ext>
    </p:extLst>
  </p:cSld>
  <p:clrMapOvr>
    <a:masterClrMapping/>
  </p:clrMapOvr>
  <p:transition>
    <p:random/>
    <p:sndAc>
      <p:stSnd>
        <p:snd r:embed="rId3" name="WHOOSH.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3" name="2 İçerik Yer Tutucusu"/>
          <p:cNvSpPr>
            <a:spLocks noGrp="1"/>
          </p:cNvSpPr>
          <p:nvPr>
            <p:ph idx="1"/>
          </p:nvPr>
        </p:nvSpPr>
        <p:spPr>
          <a:xfrm>
            <a:off x="2209800" y="5286376"/>
            <a:ext cx="7772400" cy="809625"/>
          </a:xfrm>
        </p:spPr>
        <p:txBody>
          <a:bodyPr/>
          <a:lstStyle/>
          <a:p>
            <a:pPr marL="342900" lvl="3" indent="-342900">
              <a:buClr>
                <a:schemeClr val="accent1"/>
              </a:buClr>
              <a:buSzPct val="80000"/>
              <a:buFont typeface="Wingdings" pitchFamily="2" charset="2"/>
              <a:buChar char="Ø"/>
              <a:defRPr/>
            </a:pPr>
            <a:r>
              <a:rPr lang="tr-TR" dirty="0" err="1" smtClean="0"/>
              <a:t>Metamfetamin</a:t>
            </a:r>
            <a:r>
              <a:rPr lang="tr-TR" dirty="0" smtClean="0"/>
              <a:t>, dünya üzerinde en hızla yayılan, çok zararlı ve tehlikeli bir </a:t>
            </a:r>
            <a:r>
              <a:rPr lang="tr-TR" b="1" dirty="0" smtClean="0"/>
              <a:t>uyuşturucu</a:t>
            </a:r>
            <a:r>
              <a:rPr lang="tr-TR" dirty="0" smtClean="0"/>
              <a:t>dur.</a:t>
            </a:r>
          </a:p>
          <a:p>
            <a:pPr>
              <a:defRPr/>
            </a:pPr>
            <a:endParaRPr lang="tr-TR" dirty="0"/>
          </a:p>
        </p:txBody>
      </p:sp>
      <p:sp>
        <p:nvSpPr>
          <p:cNvPr id="28570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DC04DF31-5B31-46EC-952A-223613F8CC2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23</a:t>
            </a:fld>
            <a:endParaRPr lang="en-US" altLang="tr-TR" sz="1400">
              <a:solidFill>
                <a:srgbClr val="FFFFFF"/>
              </a:solidFill>
              <a:latin typeface="Times New Roman" panose="02020603050405020304" pitchFamily="18" charset="0"/>
              <a:cs typeface="Arial" panose="020B0604020202020204" pitchFamily="34" charset="0"/>
            </a:endParaRPr>
          </a:p>
        </p:txBody>
      </p:sp>
      <p:pic>
        <p:nvPicPr>
          <p:cNvPr id="2857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1143001"/>
            <a:ext cx="4248150" cy="126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5702" name="7 Metin kutusu"/>
          <p:cNvSpPr txBox="1">
            <a:spLocks noChangeArrowheads="1"/>
          </p:cNvSpPr>
          <p:nvPr/>
        </p:nvSpPr>
        <p:spPr bwMode="auto">
          <a:xfrm>
            <a:off x="1738313" y="2571751"/>
            <a:ext cx="56435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2000" b="1">
                <a:solidFill>
                  <a:srgbClr val="FFFFFF"/>
                </a:solidFill>
                <a:latin typeface="Times New Roman" panose="02020603050405020304" pitchFamily="18" charset="0"/>
                <a:cs typeface="Arial" panose="020B0604020202020204" pitchFamily="34" charset="0"/>
              </a:rPr>
              <a:t>Metilenedioksimethamfetamin (MDMA/'Ecstasy')</a:t>
            </a:r>
          </a:p>
          <a:p>
            <a:pPr fontAlgn="base">
              <a:spcBef>
                <a:spcPct val="0"/>
              </a:spcBef>
              <a:spcAft>
                <a:spcPct val="0"/>
              </a:spcAft>
              <a:buClrTx/>
              <a:buSzTx/>
              <a:buNone/>
            </a:pPr>
            <a:endParaRPr lang="tr-TR" altLang="tr-TR" sz="2000">
              <a:solidFill>
                <a:srgbClr val="FFFFFF"/>
              </a:solidFill>
              <a:latin typeface="Times New Roman" panose="02020603050405020304" pitchFamily="18" charset="0"/>
              <a:cs typeface="Arial" panose="020B0604020202020204" pitchFamily="34" charset="0"/>
            </a:endParaRPr>
          </a:p>
        </p:txBody>
      </p:sp>
      <p:pic>
        <p:nvPicPr>
          <p:cNvPr id="285703" name="Picture 9"/>
          <p:cNvPicPr>
            <a:picLocks noChangeAspect="1" noChangeArrowheads="1"/>
          </p:cNvPicPr>
          <p:nvPr/>
        </p:nvPicPr>
        <p:blipFill>
          <a:blip r:embed="rId4">
            <a:extLst>
              <a:ext uri="{28A0092B-C50C-407E-A947-70E740481C1C}">
                <a14:useLocalDpi xmlns:a14="http://schemas.microsoft.com/office/drawing/2010/main" val="0"/>
              </a:ext>
            </a:extLst>
          </a:blip>
          <a:srcRect r="52066"/>
          <a:stretch>
            <a:fillRect/>
          </a:stretch>
        </p:blipFill>
        <p:spPr bwMode="auto">
          <a:xfrm>
            <a:off x="2309813" y="3000376"/>
            <a:ext cx="200025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5704"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810250" y="3143251"/>
            <a:ext cx="42672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5705" name="13 Metin kutusu"/>
          <p:cNvSpPr txBox="1">
            <a:spLocks noChangeArrowheads="1"/>
          </p:cNvSpPr>
          <p:nvPr/>
        </p:nvSpPr>
        <p:spPr bwMode="auto">
          <a:xfrm>
            <a:off x="5738813" y="4500564"/>
            <a:ext cx="2286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r>
              <a:rPr lang="tr-TR" altLang="tr-TR" sz="1800">
                <a:solidFill>
                  <a:srgbClr val="FFFFFF"/>
                </a:solidFill>
                <a:latin typeface="Times New Roman" panose="02020603050405020304" pitchFamily="18" charset="0"/>
                <a:cs typeface="Arial" panose="020B0604020202020204" pitchFamily="34" charset="0"/>
              </a:rPr>
              <a:t> alfa‑metilfenetilamin</a:t>
            </a:r>
          </a:p>
        </p:txBody>
      </p:sp>
    </p:spTree>
    <p:extLst>
      <p:ext uri="{BB962C8B-B14F-4D97-AF65-F5344CB8AC3E}">
        <p14:creationId xmlns:p14="http://schemas.microsoft.com/office/powerpoint/2010/main" val="2936684398"/>
      </p:ext>
    </p:extLst>
  </p:cSld>
  <p:clrMapOvr>
    <a:masterClrMapping/>
  </p:clrMapOvr>
  <p:transition>
    <p:random/>
    <p:sndAc>
      <p:stSnd>
        <p:snd r:embed="rId2" name="WHOOSH.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p>
        </p:txBody>
      </p:sp>
      <p:sp>
        <p:nvSpPr>
          <p:cNvPr id="3" name="2 İçerik Yer Tutucusu"/>
          <p:cNvSpPr>
            <a:spLocks noGrp="1"/>
          </p:cNvSpPr>
          <p:nvPr>
            <p:ph idx="1"/>
          </p:nvPr>
        </p:nvSpPr>
        <p:spPr>
          <a:xfrm>
            <a:off x="1809750" y="1785938"/>
            <a:ext cx="8172450" cy="4310062"/>
          </a:xfrm>
        </p:spPr>
        <p:txBody>
          <a:bodyPr/>
          <a:lstStyle/>
          <a:p>
            <a:pPr algn="just">
              <a:defRPr/>
            </a:pPr>
            <a:r>
              <a:rPr lang="tr-TR" dirty="0" smtClean="0"/>
              <a:t>Yarışmalarda atletlere doping yapmak için en sık kullanılan maddelerdendir. Kullanıldığında atlet yorgunluk hissetmez; kendi fiziki gücünün sınırları dışına çıkabilecek gücü duyar. Bu durum aşırı yorulma ve bazı atmosfer şartları (sıcak vb.) ile birleşince ölümle sonuçlanabilir.</a:t>
            </a:r>
            <a:endParaRPr lang="en-US" dirty="0" smtClean="0"/>
          </a:p>
          <a:p>
            <a:pPr algn="just">
              <a:defRPr/>
            </a:pPr>
            <a:endParaRPr lang="tr-TR" dirty="0"/>
          </a:p>
        </p:txBody>
      </p:sp>
      <p:sp>
        <p:nvSpPr>
          <p:cNvPr id="28672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8E9E275F-FB40-452A-B902-A5ED564D913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873448837"/>
      </p:ext>
    </p:extLst>
  </p:cSld>
  <p:clrMapOvr>
    <a:masterClrMapping/>
  </p:clrMapOvr>
  <p:transition>
    <p:random/>
    <p:sndAc>
      <p:stSnd>
        <p:snd r:embed="rId2" name="WHOOSH.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3"/>
          <p:cNvSpPr>
            <a:spLocks noGrp="1" noChangeArrowheads="1"/>
          </p:cNvSpPr>
          <p:nvPr>
            <p:ph idx="1"/>
          </p:nvPr>
        </p:nvSpPr>
        <p:spPr>
          <a:xfrm>
            <a:off x="1952626" y="714376"/>
            <a:ext cx="8215313" cy="5643563"/>
          </a:xfrm>
        </p:spPr>
        <p:txBody>
          <a:bodyPr/>
          <a:lstStyle/>
          <a:p>
            <a:pPr algn="just" eaLnBrk="1" hangingPunct="1">
              <a:lnSpc>
                <a:spcPct val="80000"/>
              </a:lnSpc>
              <a:defRPr/>
            </a:pPr>
            <a:r>
              <a:rPr lang="tr-TR" sz="2200" dirty="0"/>
              <a:t>Damardan enjeksiyon uygulaması amfetaminlerin bütün suistimal tiplerinin en tehlikeli şeklidir. Bu tür suistimaller ekseriya psikoz (ruhsal bunalım)'la sonuçlanır.</a:t>
            </a:r>
          </a:p>
          <a:p>
            <a:pPr algn="just" eaLnBrk="1" hangingPunct="1">
              <a:lnSpc>
                <a:spcPct val="80000"/>
              </a:lnSpc>
              <a:buFont typeface="Wingdings" panose="05000000000000000000" pitchFamily="2" charset="2"/>
              <a:buNone/>
              <a:defRPr/>
            </a:pPr>
            <a:endParaRPr lang="tr-TR" sz="2200" dirty="0"/>
          </a:p>
          <a:p>
            <a:pPr algn="just" eaLnBrk="1" hangingPunct="1">
              <a:lnSpc>
                <a:spcPct val="80000"/>
              </a:lnSpc>
              <a:defRPr/>
            </a:pPr>
            <a:r>
              <a:rPr lang="tr-TR" sz="2200" dirty="0"/>
              <a:t>Oral kullanımlarda çok çabuk </a:t>
            </a:r>
            <a:r>
              <a:rPr lang="tr-TR" sz="2200" dirty="0" err="1"/>
              <a:t>absorbe</a:t>
            </a:r>
            <a:r>
              <a:rPr lang="tr-TR" sz="2200" dirty="0"/>
              <a:t> olurlar. Böbrek, akciğer ve beyinde toplanırlar. Merkezi sinir sistemine olan etkileri 30 dakika içinde başlar ve birkaç saat sürer. Atılımları ağız yoluyla alınmadan itibaren 3 saat içinde başlar ve 4 - 7 gün devam edebilir. Bazik idrarda (</a:t>
            </a:r>
            <a:r>
              <a:rPr lang="tr-TR" sz="2200" dirty="0" err="1"/>
              <a:t>pH</a:t>
            </a:r>
            <a:r>
              <a:rPr lang="tr-TR" sz="2200" dirty="0"/>
              <a:t>=8'de) amfetaminin ancak % 5'i değişmeden 48 saatte atıldığı halde, asidik idrarda aynı süre içinde % 60'ının değişmeden atıldığı tespit edilmiştir. </a:t>
            </a:r>
          </a:p>
          <a:p>
            <a:pPr algn="just" eaLnBrk="1" hangingPunct="1">
              <a:lnSpc>
                <a:spcPct val="80000"/>
              </a:lnSpc>
              <a:defRPr/>
            </a:pPr>
            <a:endParaRPr lang="tr-TR" sz="2200" dirty="0"/>
          </a:p>
          <a:p>
            <a:pPr algn="just" eaLnBrk="1" hangingPunct="1">
              <a:lnSpc>
                <a:spcPct val="80000"/>
              </a:lnSpc>
              <a:defRPr/>
            </a:pPr>
            <a:r>
              <a:rPr lang="tr-TR" sz="2200" dirty="0"/>
              <a:t>Bazik idrarla atılımın yavaşlaması doping amacı ile amfetamin kullanan sporcuların başvurduğu bir yoldur. Amfetaminle birlikte veya daha önce aldıkları Sodyum bikarbonat (NaHCO</a:t>
            </a:r>
            <a:r>
              <a:rPr lang="tr-TR" sz="2200" baseline="-25000" dirty="0"/>
              <a:t>3</a:t>
            </a:r>
            <a:r>
              <a:rPr lang="tr-TR" sz="2200" dirty="0"/>
              <a:t>) ile idrar </a:t>
            </a:r>
            <a:r>
              <a:rPr lang="tr-TR" sz="2200" dirty="0" err="1"/>
              <a:t>pH'ını</a:t>
            </a:r>
            <a:r>
              <a:rPr lang="tr-TR" sz="2200" dirty="0"/>
              <a:t> bazik yaparak doping yaptıklarını maskelemektedirler.</a:t>
            </a:r>
            <a:endParaRPr lang="en-US" sz="2200" dirty="0"/>
          </a:p>
        </p:txBody>
      </p:sp>
      <p:sp>
        <p:nvSpPr>
          <p:cNvPr id="287747"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724E867-AFD3-4A66-8F6D-16C73865C886}"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836461956"/>
      </p:ext>
    </p:extLst>
  </p:cSld>
  <p:clrMapOvr>
    <a:masterClrMapping/>
  </p:clrMapOvr>
  <p:transition>
    <p:random/>
    <p:sndAc>
      <p:stSnd>
        <p:snd r:embed="rId3" name="WHOOSH.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3" name="Rectangle 3"/>
          <p:cNvSpPr>
            <a:spLocks noGrp="1" noChangeArrowheads="1"/>
          </p:cNvSpPr>
          <p:nvPr>
            <p:ph idx="1"/>
          </p:nvPr>
        </p:nvSpPr>
        <p:spPr>
          <a:xfrm>
            <a:off x="1524000" y="1785938"/>
            <a:ext cx="9144000" cy="3960812"/>
          </a:xfrm>
        </p:spPr>
        <p:txBody>
          <a:bodyPr/>
          <a:lstStyle/>
          <a:p>
            <a:pPr algn="just" eaLnBrk="1" hangingPunct="1">
              <a:lnSpc>
                <a:spcPct val="80000"/>
              </a:lnSpc>
              <a:defRPr/>
            </a:pPr>
            <a:r>
              <a:rPr lang="tr-TR" sz="2400" dirty="0"/>
              <a:t>Amfetaminlerin bağımlılık yapmasına beyinde dopaminerjik etkinliği artırmalarının rol oynadığı ileri sürülmektedir. Amfetaminler, dopaminerjik sistem üzerindeki etkileri bakımından kokaine benzerler. Bu iki tür ilacın yaptığı bağımlılığın özellikleri de birbirine yakından benzer. Psikolojik bağımlılık bazen çok şiddetli olabilir. </a:t>
            </a:r>
          </a:p>
          <a:p>
            <a:pPr algn="just" eaLnBrk="1" hangingPunct="1">
              <a:lnSpc>
                <a:spcPct val="80000"/>
              </a:lnSpc>
              <a:defRPr/>
            </a:pPr>
            <a:endParaRPr lang="tr-TR" sz="2400" dirty="0"/>
          </a:p>
          <a:p>
            <a:pPr algn="just" eaLnBrk="1" hangingPunct="1">
              <a:lnSpc>
                <a:spcPct val="80000"/>
              </a:lnSpc>
              <a:defRPr/>
            </a:pPr>
            <a:r>
              <a:rPr lang="tr-TR" sz="2400" dirty="0"/>
              <a:t>Psikolojik ve fiziksel bağımlılık görülür. Tolerans kısa zamanda gelişir. Bırakıldığı zaman yoksunluk belirtileri ortaya çıkar. Depresyon, uyku hali ve uyuklama, şiddetli mide karın krampları görülür. Kişi uyumasına rağmen kabusla uyanır, kulak ve görmeye bağlı halusinasyonlar, intihara teşebbüs de görülebilir.</a:t>
            </a:r>
          </a:p>
          <a:p>
            <a:pPr algn="just" eaLnBrk="1" hangingPunct="1">
              <a:lnSpc>
                <a:spcPct val="80000"/>
              </a:lnSpc>
              <a:defRPr/>
            </a:pPr>
            <a:endParaRPr lang="tr-TR" sz="2400" dirty="0"/>
          </a:p>
        </p:txBody>
      </p:sp>
      <p:sp>
        <p:nvSpPr>
          <p:cNvPr id="289795"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5D9F01FF-71CB-495E-9D60-E6A45B4AF699}"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26</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289796" name="AutoShape 6" descr="data:image/jpeg;base64,/9j/4AAQSkZJRgABAQAAAQABAAD/2wCEAAkGBxQTEhUUExQVFhQXFxwYFxgYGB8dHxwaGhoeGhgYHBsYHSggGhwlHBoaITEhJykrLi4uGh8zODMsNygtLisBCgoKDg0OGxAQGywkHyQsLDQ0LCwsLCwsLCw0LCwsLCwsLCwsLCwsLCwsLCwsLCwsLCwsLCwsLCwsLCwsLCwsLP/AABEIAN4A4wMBIgACEQEDEQH/xAAbAAABBQEBAAAAAAAAAAAAAAAFAgMEBgcBAP/EAEIQAAECAwUECAQFAwMCBwAAAAECEQADIQQSMUFRBSJhcQYTMoGRobHwQsHR8QcUUmLhI3KCM5KiFTQlU2Nzg6Oy/8QAGQEAAgMBAAAAAAAAAAAAAAAAAwQAAQIF/8QAKBEAAgIBBAEEAgIDAAAAAAAAAAECEQMEEiExQRMiMmEFURRxI1Kh/9oADAMBAAIRAxEAPwC+lUJvj33GGCY9c8WPi3vzgTdAiQlQOEeAiHNpzwzy74hTkqOZ8HbL5wCWpS6K3BghobVNAisLExA3VEecDrXbJrMCymxclJZ8XcoyrUcIuOoi2TcW6bbkh6xGVtVOsZZa9vTkrKFhlDInwIbEcc2j0vpArXz74YNWaonag9tEiXtAHB6ae8YrPRvZi1y0z5wISoPLlmhUk4LVmxySKnE07RecvKlMsgOAyjcYWAyZ9rpE9W0pY+I8Wr6R7/qKC5BBbFjhxgG94mjNnx4RHVZCN5KikjBqHQmL2IwtQ/KLAdop1DQzM2mgYmKfbJinbsqeisAf7qHxFYrls2jNStSFOlSSygcjpSh54EMYw4tB4ZFJGm/9WRrC5e0knOMqRtNeZPjBPZNrmTpiZUoFcxXZSMeJJJZKQKkmgiUEs0tFtSTjD6JwOBiFs3o8JYeerrFt2UEpSOAV2pnPcHCJapCQ7BPckerP56xRdDpWIbVOEQLVIL4A0zcaZoKTiIC21K2NxdxeSVklKtUheKDo4IOoiEoscy2jMwxM2kkZxl1s29OQspWClQopJxB0r64Q2nbqtff2iUyUaoNop1h1NrScxFC6Pom2kFV65KBa+14qIxShLgqIzJYDU4QYmS0oYAK0Li83OgT3NAZ5oxNxxuRZxOEIVOAirTUFiQokvqebjhEYT5qXqo0zqO6sDWqi/Bt4GXEzxCDaBFSs+0iotUKzB55E4xI/NnOGIzUuUCcWuyydaI9FcNsMcjVlF4QM++JBTcSXx/jJ+frHrMhyPfGEbQXx5jOE88vAKTIE+dePf5fOIylAecOzVscvDWGaeP0rChkQpNIhW2yBQ1zblE4l6e/5hK0095xOiFH2/svrUlArMQCUNniTLpkrLQtjWBX4fbITarUL4vSpaetWlqK3gESydFKIfglUW/aEq6Xwxr6w30CsolWu2JDAqmIXwuqT1gTyeb5COhpJ37S3OosuFrtDGpqcvfpA9RB5Z8sNYdtkoKU5SCQ7UzNIZ8hnD4iJIfxhChCyn7DD7xxUQogW6zXk18wO+Kp0gshVLM34pV1Kyc0EhKCdSlTD/IaRd5oB40gBarOo9cgiipMwUL1KFEcaKCTECYnUkyghZODv58Bzekbv0P6MJsVnF4D8wtI65QYkHESwf0J0zU50bLPwysInbQkv2ZSVTzn2GCP/ALFIPdG3W5Td0CkdJIgzluTDKyfr6R1RhIMYIIKeEQbbZQoHkYItHFpiEM76U7J61BYHrpaSUH9SE1Mo60qnTDOKTsCxG0T0S3ZJ3lEFmQGJKX+I0SOJGka3tWUUqCkllAuOYr6xT9hWEStoWhCGuFV5HBBSmahP+2YB/iIzOe2LZqCt0W+VKTKSmWEhISkJSkYAD4fmfrEOcMwC3Md1RpD8+c6nYUc4/PGIarxoToacMuAwwjl3Y5R5Kcn74TMlO5YUIr8mJqIdU7lvlTUPie8wgoxwbj3s7RVIgG2hYXU7DGubcaQ7Yp94G8N4UNPA+ukTLSihGbY05+MCpG7N1BeteBo/eIPim06B5I2ieeQj0ecR2HtoqaXZse5vfhEfaUvM+nvhD8hTGO2qXeFKkfx8oUzrmwDAagA8Ng5w8oh+XvvhltPtCxR1K6H6x7rA+A5feEFGFfGEzlUY5+2GWUUQF7TUBphkPSI3RK0g2+0gMWTJ85KR34ekIt84GYXLIFSo5JGfcH9mKp0T2+JdvM6buy5xKZhPwBRBlqLfoZII0eHtGuWyOO6LRqNtQxOPBoYlwVt1nOlffjjjAu6XOJ5Y+kdER6EKSxpHVKp77o5U44RxZFavWIQRMwgHbZ10TV03ZUw/8CAO8kDvgpbJxYsCWBfgNeQipbetTSurDXll1ZskF/NXkmKbCY420TvwbLW9Yz/LLbunSffdGsW/GMS6F7QFmtsmaqiAq5MP7Fi4o9zpV/jxjcrbLfTu+RgT7OkgUY5C1J4Rw1jJBEeIDR4QmYthjFkBW1yG8/CsU+yD/wARmAFh1cu8cv8At5LU5fOLPtKZeOLYucgkO6jwADxQuje1UzLfMmqBaYVKQnBwCAmXz6tv9mbwLKrgzeN+4udpDULPmIaSKVZtCP5iTbN7KpDUqaVOfDQxGvXktSj4DjmdY5vQ2eKrxoQM9OTUjyZjUx4s8cWqj+jfIe2jxqHD0oRwbHlFEGZuLlgMvHNoDO84Uz5ZQQtcyjaVbGvlWIViQSoqOTjn/HlBcUbZmbpE297ePR145HRQmaQlJh4Ko3vyjgVHRApx3KmBYMtVnxPh70iGsNnB2agHHlAi1BORL8vnCc8biZISiA5NMT4VPqPGBdrtV6gx9OZyHGJdomCpuTKPWiqOx3ZZKu+As2ckpYLBSMhg/Hjzi4YXLk0ogvbEtUxBQk9rtHVi90Z3fWK4vZSx8MWW2bQQkEPApe09Pfv5Q/jjtVIvosnRTpV1aRItb3Uhpc1nupylrCalIyWA4wIIYxblqBAUllIIdMxJBSeSklj8ozSzbQ9s/rSLLsJE9QvykFCVYzL3VpVwKnF8Nmxg6kwGSEZc9ByaQPfjERc1+yCo4Fg7O7VywiUpKgN4y+SXf/d1QPnnEafdNCL4xuhRWHY4JJxDF2EXf0CWNf7Ae0repAVmAWI78Uq84r9osSyolTEk/YcIts23yhlXTPkYgzdpyzlGG2xqEFEA2fZ+L54xpfQ3bl6WmROVvpZKFH404BPFacNVAA1LxTRaUPl6RMl2lPACMsKjQbRL0iMUmIGybdOKQTLK0nBSjdJ7z2+bHnE20zqOHBxOBOhwJ9Yo0IK/f2gdb7W1Bi0dt1sSlLqE4jB0JS3eoqJA/wAYrls2vukBkJOLVJ4FZqRwDCsQgK6XW5VxUmXUrpNVkE5y0ti57RwamsUhCVIUlQdKkkKSrQpLpOlCM4sm0NrCoDQEmWok4e+6LREaFsbpALXLSFf6qBVH7Q4KpYzRgSkOUk/pYxNKAFUFMuWsZzs5ClrSmUkqmAuAjENW847OdXi8WJNoAInGSolnNSvmVShdUa4kE0FYRzYknaYzCd8UOTVmobhR8/SI99qlVPBgGAHdWH7SlAbd4sV+IH9Jx498QetSaFLGjub2WrAY8PCAxxqXk25UMrBWaO2pp5Z84fSgAMMBDjxxUOwx7ELTm5CHj0KcaiPQQwaWgQ6gUc+dH8YTLTDG0Z7UGOcL5Z7egDYxaZ2OYBEQQp3oM6YYVj1omMkqVgOGnzyhmzylGWmYVMVi8kNgH3SeYhTkoZtFjSt8j8+cA9pWAhO+Hx3h2u/Uc/KLVZpwUFpKLkxCQpSXLFCn3hT20MWiQCC9RgOeXpFxk4uyIyHa9nVKUL3ZVVJOkQ+vAxPGLntzZt+WtGZcp4KFQBzw1rAL8O7GJtsQVMUSx1hCsCqglpIOV4hR4IMdLDPfE3a22y69EuiQRLTOtKQqcoFSJRDiWD2StJoqYRVjRNKO8WSap3JJJ1PfmcobNvSCvdWoJI6xfwpKjRySHJcmHLUBcVMDKADd+h0pDK4EZyc3ZEmkN6RCngeWPp4RLsSiqzomLAvTEiagj9Cg4BzBw8YibOJmdamYm6tCb4ALum8E10LqEWY5B+0UJnAInVYsmaAL6OBo60/tNdGipW2QuTMMteIwIwUDgpJBwMXWZLSSapBJapA+cCek9jvWdSiDfkb4/wDaU1/uBur8Yy0HxTadMrn5tsz3V9vGpdE+iplIE61B5pAUJZqmXpepvTKgnJPE1ip/hJsQT7SqesOizXSA1DNU9zGm6kFTamWY03attCGAqSWbDDEnQanlAmPJCJ0x3z5wxMD/AE4w4hJK7h7VwLGYIIB7WteDxHmTQk3WJUxYAZeg74osjT7EFe/pFW6Q7Dvg1uLbdXle/StOYODioJeoobqB7+0NW2yXgxGOGnvhEIYNbJakLUhYIUksoHX6HF8KwvZViVaJqZaCA53lHBKfiWdW0zJAi0dPNl7gmgMqWyVnVBLJJ/tUQOSuFPfhzZwy1fqIBLOyRgwOOJPcKxnLk2Qs3CO5ln2fZJdml3JG6l3vHtTCCN5ZatfhZhg0RZ8wKLuA2FTXk0O2yl41YcGYvR6xGskwlazS7LlhSyQCQJh6sneyTevZYcI5TblLkbSSR7EpapJDd+QfuiNtLZhBKeyoGtWZhr7xidaJBStQFbtHwpqMIZsweaULICVImKSl6lSbrqJwqCWiot+CAyVaKhKqmtfQY/OJZHKI21JActlj9KQ7ZJt5PEUMPYZ3wxbLCuUO3o9Ho9B6kBNTkj35/L1gVtFRKqeXn6QWsuPvk3gSYFbSl11HvKE865AshzkBaSkkpSRWrevpDdjWRJuTMUAIQdUg0PJnFdRDxDNTypEe2JJQQmpJAJ4EgK8ngBk7YD25xolSBLQNaklWGBML6x/eEOTmJATVKQAB3B/+V6GFMMvCIWB9syzRSS9PTlxir9BZF212lDEATVJ7gpQGHOLTtNbqAxr7rFV6AWgLtdoUPiWqYn+0qV9UeMPaPySXwZepUgKm2mzKBAtEpMxDEglUp0zACQa3Skhq7qtITKE3qErAuzhelzJdSJksboUQTuqIc5ZQjpQq7LRMS/WomJ6tQLEFW6a6fUw9Ms7JSZCSic++aMT+oqNWPlHQE27Q3YdoIVZUAAgygUhJDUcskjIpdq5CIkiwzBLmrICDMUkLW/wJcpQluJvEjEgCCths6CSVlISAVKq1ch3nSBxmzF9apUwoZV1EoguE43gBiFYYExCgYZSerM2V/py1GWu/Q3gm8+ikkFsaQRWgTUS5SrwCrKpCtbq5UwJCi2ISUUy3Y9Z7P1vWdelkySL0rAFauyFAZHN2o/dD2hbVJE+eWJTKmKc5qKChLnUrKYpm4fJB78GJAGyxMZjOmzFq/wAWlgcgEesGpocnCA/4Oz0q2b1QxlTZqD/k01Pktu4wYnJZR1198oCzpjNkO6wd0qU3DeP8UjgH9WYoYKut4ORTw7jDcrdUoNurLg8WZSeGA84dccPv9ohRJnm6wDOzk82oODfOIuqQcA55OADTioeMOFzqwoD9IVZFJuTWLboB5lQId64Al+EQhU+lNlvS5yab8qYBzuKKf+TRW+hDdSp/dBRsosnSe1hEuasfBKX4lJCR/uKR3xWOgqx1akkGmDagDGmGULan4BsPYWmKALgHjxr4R6yJCkz1KDX1plDAkXEb3dvCJUyVdSSopPxMMs2NBUfWI1jFyzyy/beZdIdlYPzIpHPiqVjDZ5anQgqZwLh/uQAC4pUi6X4x6SR18kggg9ZLNKb0tXGtQIclTAFKQG30lYLu8wXQQ3FDU/bEZKHmygE3mnI3QK1N0inAnwi12QTaE0IO9TwfNvvjELZ6WvD5efCJe1d0lsK4FwQDkToWrEWwjdJ/UaP746CD4E7B5fiSCY9HjHodFTUEGG9oSAUuBX3lCilocQYFmx7lwDlEBlLd0QrUFAAoFLwvMztwvUg3brO556RCWgCmUJNNA6O2i6TugMwfiWF4015RDtCwkVIbwzpCp1qQHGKtAz+AOEA7daFL1bhnXNsP4i1FydItKwL0j2kZctZB317qGxrQqx+EOX1bB4qvRfaX5W0S5pBKBuzEjOWaLApiAxHFAi0bQsImYxX7XsxCfiHjHRwxUI0FSVUa9aJUudLa8Fy1pCkqTgQapUPeTQ3IkKAKZiwpLXXCQCoY7zk6CobCM96K9I12b+mpJmSCXuggKQTiqW7CrVSosSHdJqrQ7FbJc8AyJiZjjsiixzlk3k82bjDKkmJZMLi/oRakXl3iSl03booMGB7j7ECzOnXglQSq64Ex23f3A4tQas0TVuBmOBD9xZuMMz5SgHu3U4XjQeJpSNAtvgTOnhCFAqvLWoKmKbFk3UJ1ZKSe8mKf0utbJFnBdRIXOAqzVlyi2KmIWdN0ZFj/AOYKS8sssHtNgdU68zhFftOyBjhzrjm+JPE1gcprobw4qe6RP/CnbYs1pVKWppVoAS5wTMSSZZfIKBKCdSnSNW2hJq/Gvs8owlVgyLHzjR+ifS/cEq1Hshkzi5cAUEzMEfrqC1WxgdjdcFgCddI4WGgiTMSKKcMcC4Y6EEOCIik1+jxDJ29lDNonhKVHVu9nb1PjDVotgDgOTkBU+AiubV2qlILqdWASGpzIx5eMRui0gB042juiSO0oha64JFUJ7zvf4pgd0KtgRNMtRa/2D+5munLeYNx4w3tSYmYon4jUk5kwOEqsCnUo0w0ODRrTJBBLPRqvnwdjDBm0uip7OWWHAEfeBuy+kW7dn1yEwdrgFj4y3xPepV4ImahQeWuWsaXw4bIp7Sf8gI5s4OLoOnaGBmwZqO8eMxIN+gyNK4Y1pg8I609pKS2NASA+dKePyiKqWteNAdcW5ZeMZhGTfBJSS7I0+aqYbqfWnHOsTwkCgoBh7eOyJASN3+YUpMdHFDahXJPcIYR2OkR6C8AzS3pnC0QlA8oVMVdHP2T4ecW2lywkIOcqQi0WhKRWugH8/PWBNrtL4IAD6Dxc/aHrRMDh8XxbXPwgctfGvDzrjrCs5uR1sWjxxXKtg+1F2vGaGJIuTVDHHdLo8jAmd1jP1nWEO6ZiUpWwwKVoZKuTCLERr4086RDtthBBoH5Ys+uPOKjNo1PS4n4KRtjaikkpZSTxDHwgEu0knExcNs2K+OrWDeAZCvEgGlcwD8ooqwQopIqD84bxyTRzM2B45fQX2VImTpiZcpJUs1AcAADFRJolI19Y0SwdEpUtI65RmzKPiJYbIfEo8SRwEc6F7NRJs4Lby6rV+oiqRg91N4gVqbx0gvNmVoMfWBTy+ENYtNFK5djCywATugYNlyx9YFWuxpJvFCCqu8AUqIP7kkFnGBcYwVVj9aw2EhoHuYx6UP0ivqSRQOTkDic6UZUV63bUUS1QBjlzEXG32QKHHj7+cVbpJZ7yRMA/qIosuTeSGAWSalYOJOOOLuSE/DFcumSW6IKRNOcHtgSlzlXZY7LOs9lL4XjrhSp4RXti2NdpnJkoLFZqohwlIqpZGiR4lhnGsWexy7PKTLlJZKcNST2lKOJUanygGs1Kwql2zGDB6j56I1ik9QN2ZMfEsooQ/wDYk15kwq07RmMQLnIoTy0cYeMMzlkn1wf7Q2Tk58hTvjkPV5W73M6K0+JKtqIO0LbMUFBS1pBOAYp5lNPWKptbrUVUbyCaLFQ+LHBlcDFxnyQffzasCrTYrrvVKnvJOfAjLGhyhnBrZL58gcmkg17VRUFz/SHtmSFz5qZUoErVg2QzUTkBmYj7YsfUrbFBF5J/bxycFweXGNZ/DfYIs1lE1Y/rz0hav2yzWWjUFmWXzVwjo580YY965voRUHu2sY2R0PlSQDNPWzM8kCmQ59/GCipKRRKUJZ23UvycgnhjE22Ta5xFWr7PjHCnmnOXLGVFLoGWmxhXwS1a3paD31TwgRaLPdybzH8e6RZ2zMRbTJChhwjWPUTj5KlBPtFa990eh+0Sbpx96wwsx2dPnWRCOTHsZwLMejxMehrgEaagQi0qa8+RYchTEcQT3w7KFRp8oiWwnqwKE8P1Zg98DzM6GiXIImKfGoxqfqHMNNy9YcmJfix94+6UhBL+84WOqIPdg1D8tY5w8cPCuOMOAvl7EeKq/Snl9dIsgD2xKd/bcqxRekEl7SFt203yw+JND6A98aHtIBs8eX8eEUnbyWVK1aZ4Oj5v4QTG2AywTr+y+7KU0lA4CH73eIibLDykl8s88Hb3lEtPyfuFTjGSzpT9o4x4e++PEx4nJ4sgiYnHA+/pADaEkXq9k0VT4TRVORMWBUA9pYtrELQ3+F2zrotM5XaEzqByQErmB+KlS/8AbFjtpJNPVu6sRugrflJrN/3VorzUlvJodtJr7HvCOPrZOWZ2Z08agR0nTNhh846QwhIvDlzjoXr78YW6DCFa5e/nEefKNKU9tE2acHFDWnGIyzrjE/osAW3Y6bRNs8o4Kmy0n+1a0pXq268a7tKZRx4aDLujO9mMm12UvTr0+ZCU4/uI8Iv+0XaGZTbxRT+xPMl6l/QImmEEiOzI5yEKoGcI9tCMoUT78I48WyAraUmnCBK0wdt53YCrjoaBveA1HxGwY5Hb0ejscCRpqRpDNt3rwzx8f5BEPsc/ekcmpcUxyfDkfdImWNob0uTZLkrhcEmj8qeAhKifZ8on2mSCc/er5tEFaa++XvnCh2UJA9+fLOELFD88eJbuhQDY5aYU0rEO12kAOTX7ca/xFkZC2xPxGAxx5RRdv2hrQE5S03TXAmqw7ZE9xi12pSmK823AQ9cLyg/35RSrRs9YJJBJJJJ1OZPrB8UfLE8+XmkafsSslI4RLKW4eWUVXoVtwJAkTiE4BC1GjYBCiTQ6E6tSj3OYjhhiIFJNMLGSkrRHAwqcX9+EIT5w7NSwZ6DnEaZMAH8+nlELOTZjAxW9p2q6FzAzIwfAk9kd5+ekEbbayrdTX3U+UVnblnWpgBuircWYnHKoHCNRVszkmoL7DH4WW5kT7OcbwnJriCAiZTulRZ7bLqefvCMu2bOmWeaibLBC0Fw4cHJQPAgkHnGqWa1InyhMQSxa8CaoVR0HCtRXAjnHN/I4qnvXTM6aarawekcM4UR7bwhc2UQaecNrwbD370jnoaO6uMIiWiYzlw3ukPTZrCpgXPm3y2WZ4RpK2TrsG7dthQhCkKAWFgp4FBCga5AhMatZ7ci0SUTpfYmIvgO7E0UnmlQUk/2xjG1ULWpzgAwGg8+cHegnSL8qVSZr9QtV4K/8pZoVN+hQYEZEPrHSnp/8Ciu+znZMm6dovSk1hpUTrQQWIIIIcEVBGoOcRVBo5SXgsbPAQlR9+xHlriDbbXkPrF1ZCPtGblA1UOzFE1OcMqjs6PC4LcxPPkT4RyPRxo9HRTFzThMhQMNIw9+/vDgjTNRET7OFYgvqMfMVgTarAsOxSrQAG94AcSaEwVnzmG6a03gxpVwIFWmY/qS+LfcwtNxb4OtpoZEuWA7aSmpE0DMizzlFsckAUrie+AkvaMhQLlRW5frAQBpuuwVR6l4ss2QC5+r60Iw8RAfadlvp3mXjdJxTxC8csMOEYi15DzjJrsC7Q2kgZ+Pt/KA863g4HvaF7X2YbpWl6FiPkRw14VgAJrwzGnyjnTh6bph2XaAcW5/flFn2Da56gBLRfQKbzsOSh3cBA/oP0XE8fmJ79SCbiMDMIoSf/TBp+4g5AvfFrDABgAGAZh4RjI10Gwwl3YOXfLbiQa0E9A//AHdD8OBgLbLVMSUk2aezE3ryVjAVAljBjUk5xY1nh89dYbmSXbB8aM/iKvAhnkrSbdLKQQacPtXPCIdo2wjCnjBba+zUkOQHbFKQ7Yi83aGT4jiBFD2lZ1SlscDhxzg0abEcmCnufIZ/NpUaNBDZ1ruKdBZRy1GDEVChVq5mKjImqKghAJUogJSMSTgBGpbC6PpsyP6jKnEbyjUDO6kdzPn3VX1WSONe7z4Lx43J8D1nnKmAFUtQP7N4HPskuPExGthY4LGX+mokkAuLqXJMT58xy4atTnU9+ERJqBn6VaOPKUL+P/ToRTSqwIu0IUSlRWlf6FpMstyVU8xEa1bQSmgaDNosxUGxTiEqAamBrhTMNhFY21s7FSAQoYpd3YVIhvTZMV0lTFs+Ob5u1+iNNtd4n34R6UoajGBRn98Fei2zJlstCZKKJa9MV+lAxPfgIdnFJOQqkyybAtc8G5I3k5g1SDTI9kngQYtyELI30pB4L54BQfz+sEbNYpdnQESwyQG/nnjWI86ZpWOPkmpO6CpUBrUlTFgCWoDMKa6UlkQIM5Q7SLr5veH+4Zc4sy0PjAu2WPG7kflGsORY3dFTjuVWCivOEkx2YhjWEKEdrFkWRWIzg4s7HoQ3OPQWzBpifLKHaN79/aGpZhdsUQg8ovK6Q1pY3IFW6141u45sOHKIQW+DE4kv5ucYZt8gLUgqNUqB54Mk8OUdtJvLlJSyStaUu7sCoJz8csYVR2OEhj8wF9kOmu9gOYcMfHKHrTJ3UqxCg4YvwL1aJHW3xMSQAZSmY0dPwqAwZgPOI4UwDF8qfKtPHOKLsru07MU1ABoaYA6xSxsYLtyJIJCJigXGIQaqb9zOOcaRtNG6cG1H1/mKyZbWmSphulSH1dlDHFi/sQSEqAZcamuS82i1JSESxdQkC6hIoAMkgYUoIbSkkOCMH40xb+IG2tV6ZIAqetTTWoauVYl7YnlJTaMChU0lB/SpC5bOCxDLfuii6rhCLfaBKBUtwBwLhsXH8Q8g/wBVMpYuLUbqXLuWKgC3AE90M2uzhRMmYbxVZ1TSos6VXAu62ad4jGHZcy4LLaSlSwJbTEu6kkp6tUxAPxDEVqCcyCIU3xwOTZQc3uOGsUzpdsz+moil0FY7qqD8qtlFslIUq0ImSl3kuAsfB1d4XyXqN12o7kRF2vLBDfDeHgSAe9tYidMjV8Fd/C3ZqWmWuZikmXKfIs8xfgQkaXjpFitG0BUYl2SBT3jEbovL6rZsoauVDi5X4MsQuzpCEKnzQSWJSkM4FO1hU1YcY5Orl6mZ34NYIbYEqQok7w1oKnB8IiJStVSp0vQJOnzgkhZTPUlJF1CCorrTdvISBmpyKaE946yTQEyVh5aVlXWrAvOpKmKd4ZgA8lPC6iwtk0TUtvU/c+FWY+9Ij2+xXg7uaXSKvkz+nGHJZPWkqBCZ4CZLK3bpOmZoMcGMesEoj8ymlwFCQ3xLKqFzpQsYjT7JZmvSCzdXNoGSsXgND8Q8fURqf4W7GEqxCaRv2gmYS1erS6ZSeRDr/wDkii9PJbSSQKoU78FpU48UpjZLDZhLs8uWlimXKRLA4IQEv3tHTzZXPTRf7ZzskduVoh2ye5ZvlTuEC5KlTQSndQKXsy1M4kzg9KaDwb3yiNsqajqEobeExTjEigD5DLzjnMs5LciYRjLXcrm6XpyLiFyl30LupZaGdJOTs9HhSl0wOOn8wjZ1nN+cr4TK1Y4pdxlGOnwWC9o2cYwKUlosNuTunOldP5gFaIe0c6nTAZlcRh+EejkejsCRpaPf3hVqDpwfTw94wwhecPLVT+Wpr4/KLyq0NaSSUqAUwh/L6xBt6iLqknfQoK4sOHjBS1yqwPs1lVcCZiy4oSgsTqNfSFTscEuwkGZaJyP9NctAH9ylKvII1S3mO6MFBSyAQ4BUQOAq5GAz7oVOky3TcTdCQQGo4Jq+r4vk8dCxLG6yT8RAqQQQUucuMWykqB+0lC7j9Moq81bTpAOJWv8A4gD1PlBralrKjdDsfXx+cUa37RP5hMxFRKYID4hJJP8AuJNdG0jcI2Cy5NiRoxouXMUoBMk32bPmx0iTtIpKEEpUUTylKKMT1iriXB4mF2cy5shE2WQpC094yUk6KGDa90MbPRdnyZKyVS0lU6SnRctJWlPFIUHAOcZ/sl8WiV1QlDqkl1qBQVKLlSckpf4aYfSBK7VMC5ySaIlKmJDCik3WyepLZw9ZJAWm1qV/rJmpYlyyCh04FqlJrC7JKM6UJ6iL60zJRGplzCgK0ZV0E8hELVBa0SroCXqlIc6kh8MsfKAO15oCQ7Uqx4VMGrZarzH4m3qv3coofS7aW7cSe2GanZ+InR8OV44RqKt0YlLbG2WLokDNsEpQqya8Lv8ATOOhSKceIhmfOuFSV9lR3VaDMcR6RA/C/ardZZlNvErl4V3R1iRxZKVD/PvPW+zYpVUGoPzDYRxtXi2Zn9hMM90T1nStKEIDEEOoPUKTuhYPFITQw1MsV1Cpd4hPW32zYoAIoMXGPCIKZcyUaXil+bPkRElCQqpY68oBzYWhE62gLKkhzdCJYylhqkVx45CJ0mSZUhMtfaUorVrWgFcPtC7FZkIZSmADFmrQaCG7dbHdahU0A45AcIrvgjKf04IMoo/VMA7koUDQniPGNU6P2v8AMWOTOoSuTLKmyUEhMxLcJiVjuMYn0gtN+YAHKUBgdTio+NO6Lp+FO3qKsayxczJPF6zJQ1VisauuOtPTv+Ml5XJzMmRPLaLdMcExF2allzkEZCYPInHg9YJ2qS5cHGBqbMlLtiXJLnOpphnHLYQcLVybE0+kN7ODqtBzN1KRi5cKprQGFTl3iXwNDDaVXRuslsGDNyjNkGbdMATUe+6AU85RNt88Et5QNUY6GhwvduYvnn7aENHIUY9HZpCZpapUcSgivv3/ADDrRwYxspMi2myaJpmBRs6AQIWWLYYO+XCLEk8c4TMQDRQB5/XGASwrwP4tc0qkrKlabQA7kc38seUQZk5a6Sw74HLHUn01i5KsErOWktq/1hQkJAZIAFXAAGOuvfFLD+zcteq9qKCvZayDexOJr3gUgdM6KpfBo0uZZxoPCGFWQQZRS6EZ5ZzdtlP2BYl2YqCTelr7SDr+sFqKalXDUIIwPplovpmgC+kUd6OC9NWcZ45xNVYxHhZ4zLGmExamcOO0BpliQVk3ikkFKwFNeGhauXjDtotgLBLAAMlKcq4UwcwVTI9+++FpkjhGPR+w/wDO+iuT7PMW3wpzGJI4tho2NcYEWzo4Fl1Ak6/bARehLEJXJEEjBRFcmac3bM9ldGShQUgqSpJvApoQRgQcsotlmWpaQJgF4ABxQFqOxe6eDtpkAVNnGghPUCBZtPDKqkXizyxu0BJ0plOO7KmpFIbfu9/xFhNmBDEAgZGEfkJYrcS8c6X4yXiQ6vyEfKK5MtQcBIUtWgGHE6Q2uxrNVY4chp/MWyXJSAyQANAGhK5IhnDoIw5lywGXWznxHhFGm9HknKGx0aSC4JBBcEYgguCGqCCHcGjRefy71jgs4h3aKbmM7Ot6ikJm1WB26C9/cBQKOooWwEPTVjH3zjos4haZTQhl/Hwk7i6DR1MlwwfaLQBm/vhEGYJi8Apnxan8xYpct45dcxmH45J+5ly1L8IrKrAYSLCdIs/VwhcgR0IY4wVJC8pOTtlbNkMeiwmSOEejdFH/2Q=="/>
          <p:cNvSpPr>
            <a:spLocks noChangeAspect="1" noChangeArrowheads="1"/>
          </p:cNvSpPr>
          <p:nvPr/>
        </p:nvSpPr>
        <p:spPr bwMode="auto">
          <a:xfrm>
            <a:off x="1692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0"/>
              </a:spcBef>
              <a:spcAft>
                <a:spcPct val="0"/>
              </a:spcAft>
              <a:buClrTx/>
              <a:buSzTx/>
              <a:buNone/>
            </a:pPr>
            <a:endParaRPr lang="tr-TR" altLang="tr-TR" sz="2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2519647"/>
      </p:ext>
    </p:extLst>
  </p:cSld>
  <p:clrMapOvr>
    <a:masterClrMapping/>
  </p:clrMapOvr>
  <p:transition>
    <p:random/>
    <p:sndAc>
      <p:stSnd>
        <p:snd r:embed="rId3" name="WHOOSH.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defRPr/>
            </a:pPr>
            <a:endParaRPr lang="tr-TR"/>
          </a:p>
        </p:txBody>
      </p:sp>
      <p:sp>
        <p:nvSpPr>
          <p:cNvPr id="3" name="İçerik Yer Tutucusu 2"/>
          <p:cNvSpPr>
            <a:spLocks noGrp="1"/>
          </p:cNvSpPr>
          <p:nvPr>
            <p:ph idx="1"/>
          </p:nvPr>
        </p:nvSpPr>
        <p:spPr>
          <a:xfrm>
            <a:off x="1919289" y="1557338"/>
            <a:ext cx="7991475" cy="4824412"/>
          </a:xfrm>
        </p:spPr>
        <p:txBody>
          <a:bodyPr/>
          <a:lstStyle/>
          <a:p>
            <a:pPr algn="just">
              <a:defRPr/>
            </a:pPr>
            <a:r>
              <a:rPr lang="tr-TR" sz="2600" dirty="0" err="1"/>
              <a:t>Amfetaminler'de</a:t>
            </a:r>
            <a:r>
              <a:rPr lang="tr-TR" sz="2600" dirty="0"/>
              <a:t> akut (ani) zehirlenmenin belirtileri, </a:t>
            </a:r>
            <a:r>
              <a:rPr lang="tr-TR" sz="2600" dirty="0" err="1"/>
              <a:t>konfüzyon</a:t>
            </a:r>
            <a:r>
              <a:rPr lang="tr-TR" sz="2600" dirty="0"/>
              <a:t> (şuur bulanıklığı), sinirlilik, huzursuzluk, aşırı aktif refleksler ve titremeler şeklindedir. Çok şiddetli zehirlenmelerde çıldırma veya panik, kendisine zarar verme ve </a:t>
            </a:r>
            <a:r>
              <a:rPr lang="tr-TR" sz="2600" dirty="0" err="1"/>
              <a:t>halusinasyonlar</a:t>
            </a:r>
            <a:r>
              <a:rPr lang="tr-TR" sz="2600" dirty="0"/>
              <a:t> görülür. Ölümden önce yüksek ateş ve şok dikkati çeker. Aşırı dozda alınması ile taşikardi (kalp çarpıntısı), yüksek tansiyon, baş ağrısı, ateş basması, terleme ve şiddetli göğüs ağrısı da görülür. Bağımlılık kazanan kişilerde çevresini tahrip eden ve </a:t>
            </a:r>
            <a:r>
              <a:rPr lang="tr-TR" sz="2600" dirty="0" err="1"/>
              <a:t>antisosyal</a:t>
            </a:r>
            <a:r>
              <a:rPr lang="tr-TR" sz="2600" dirty="0"/>
              <a:t> davranışlar belirgindir.</a:t>
            </a:r>
            <a:endParaRPr lang="en-US" sz="2600" dirty="0"/>
          </a:p>
          <a:p>
            <a:pPr algn="just">
              <a:defRPr/>
            </a:pPr>
            <a:endParaRPr lang="tr-TR" sz="2600" dirty="0"/>
          </a:p>
        </p:txBody>
      </p:sp>
      <p:sp>
        <p:nvSpPr>
          <p:cNvPr id="291844"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B9E066C-EAB0-42F8-9D6C-65BD6B25EED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74185962"/>
      </p:ext>
    </p:extLst>
  </p:cSld>
  <p:clrMapOvr>
    <a:masterClrMapping/>
  </p:clrMapOvr>
  <p:transition>
    <p:random/>
    <p:sndAc>
      <p:stSnd>
        <p:snd r:embed="rId2" name="WHOOSH.WAV"/>
      </p:stSnd>
    </p:sndAc>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tr-TR"/>
          </a:p>
        </p:txBody>
      </p:sp>
      <p:sp>
        <p:nvSpPr>
          <p:cNvPr id="3" name="Content Placeholder 2"/>
          <p:cNvSpPr>
            <a:spLocks noGrp="1"/>
          </p:cNvSpPr>
          <p:nvPr>
            <p:ph idx="1"/>
          </p:nvPr>
        </p:nvSpPr>
        <p:spPr/>
        <p:txBody>
          <a:bodyPr/>
          <a:lstStyle/>
          <a:p>
            <a:pPr algn="just">
              <a:defRPr/>
            </a:pPr>
            <a:r>
              <a:rPr lang="tr-TR" sz="2400" dirty="0"/>
              <a:t>Amfetaminler </a:t>
            </a:r>
            <a:r>
              <a:rPr lang="tr-TR" sz="2400" u="sng" dirty="0"/>
              <a:t>uyku önleyici</a:t>
            </a:r>
            <a:r>
              <a:rPr lang="tr-TR" sz="2400" dirty="0"/>
              <a:t> etkileri yanında, </a:t>
            </a:r>
            <a:r>
              <a:rPr lang="tr-TR" sz="2400" u="sng" dirty="0"/>
              <a:t>iştah kesici</a:t>
            </a:r>
            <a:r>
              <a:rPr lang="tr-TR" sz="2400" dirty="0"/>
              <a:t> olmaları nedeniyle </a:t>
            </a:r>
            <a:r>
              <a:rPr lang="tr-TR" sz="2400" b="1" u="sng" dirty="0"/>
              <a:t>zayıflama</a:t>
            </a:r>
            <a:r>
              <a:rPr lang="tr-TR" sz="2400" dirty="0"/>
              <a:t> amacıyla kullanılırlar. Açlık giderici ilaçları kullananların belli bir zaman sonra dozu arttırmalarının nedeni açlık hissini giderici amfetaminlerin stimulan etkisi ve gelişen bağımlılıktır.</a:t>
            </a:r>
            <a:r>
              <a:rPr lang="en-US" sz="2000" dirty="0"/>
              <a:t>	</a:t>
            </a:r>
          </a:p>
          <a:p>
            <a:pPr algn="just">
              <a:defRPr/>
            </a:pPr>
            <a:endParaRPr lang="tr-TR" sz="2400" dirty="0"/>
          </a:p>
        </p:txBody>
      </p:sp>
      <p:sp>
        <p:nvSpPr>
          <p:cNvPr id="29286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BD61DB83-42EC-4A6A-8BB1-A3627DF76D0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28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759652326"/>
      </p:ext>
    </p:extLst>
  </p:cSld>
  <p:clrMapOvr>
    <a:masterClrMapping/>
  </p:clrMapOvr>
  <p:transition>
    <p:random/>
    <p:sndAc>
      <p:stSnd>
        <p:snd r:embed="rId3" name="WHOOSH.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eaLnBrk="1" hangingPunct="1">
              <a:lnSpc>
                <a:spcPct val="90000"/>
              </a:lnSpc>
              <a:defRPr/>
            </a:pPr>
            <a:r>
              <a:rPr lang="tr-TR" dirty="0"/>
              <a:t>Bitkiler çalı ya da </a:t>
            </a:r>
            <a:r>
              <a:rPr lang="tr-TR" dirty="0" smtClean="0"/>
              <a:t>ağaççık </a:t>
            </a:r>
            <a:r>
              <a:rPr lang="tr-TR" dirty="0"/>
              <a:t>şeklindedir. Yaklaşık 2 m boyuna kadar ulaşmaktadır. Güney Amerika’nın yerli bitkisidir. 500 -2000m yükseklikte kültürü yapılır</a:t>
            </a:r>
          </a:p>
          <a:p>
            <a:pPr eaLnBrk="1" hangingPunct="1">
              <a:lnSpc>
                <a:spcPct val="90000"/>
              </a:lnSpc>
              <a:defRPr/>
            </a:pPr>
            <a:r>
              <a:rPr lang="tr-TR" dirty="0"/>
              <a:t>Yüzyıllardır kültürü yapılmaktadır. Yılda 3 kez yaprak </a:t>
            </a:r>
            <a:r>
              <a:rPr lang="tr-TR" dirty="0" smtClean="0"/>
              <a:t>toplanır: </a:t>
            </a:r>
            <a:r>
              <a:rPr lang="tr-TR" dirty="0"/>
              <a:t>Mart, Haziran ve Ekim-Kasım</a:t>
            </a:r>
          </a:p>
          <a:p>
            <a:pPr>
              <a:defRPr/>
            </a:pPr>
            <a:endParaRPr lang="tr-TR" dirty="0"/>
          </a:p>
        </p:txBody>
      </p:sp>
      <p:sp>
        <p:nvSpPr>
          <p:cNvPr id="233476" name="Slayt Numarası Yer Tutucusu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466DD989-7AC6-49D6-A2D4-850FC0DB0DD1}"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3</a:t>
            </a:fld>
            <a:endParaRPr lang="en-US" altLang="tr-TR" sz="1400">
              <a:solidFill>
                <a:srgbClr val="FFFFFF"/>
              </a:solidFill>
              <a:latin typeface="Times New Roman" panose="02020603050405020304" pitchFamily="18" charset="0"/>
              <a:cs typeface="Arial" panose="020B0604020202020204" pitchFamily="34" charset="0"/>
            </a:endParaRPr>
          </a:p>
        </p:txBody>
      </p:sp>
      <p:sp>
        <p:nvSpPr>
          <p:cNvPr id="5" name="Rectangle 3"/>
          <p:cNvSpPr>
            <a:spLocks noGrp="1" noChangeArrowheads="1"/>
          </p:cNvSpPr>
          <p:nvPr>
            <p:ph type="title"/>
          </p:nvPr>
        </p:nvSpPr>
        <p:spPr>
          <a:xfrm>
            <a:off x="2279650" y="260351"/>
            <a:ext cx="7632700" cy="792163"/>
          </a:xfrm>
        </p:spPr>
        <p:txBody>
          <a:bodyPr vert="horz" wrap="square" lIns="92075" tIns="46038" rIns="92075" bIns="46038" numCol="1" anchor="b" anchorCtr="0" compatLnSpc="1">
            <a:prstTxWarp prst="textNoShape">
              <a:avLst/>
            </a:prstTxWarp>
          </a:bodyPr>
          <a:lstStyle/>
          <a:p>
            <a:pPr eaLnBrk="1" hangingPunct="1">
              <a:defRPr/>
            </a:pPr>
            <a:r>
              <a:rPr lang="tr-TR" dirty="0" err="1" smtClean="0">
                <a:solidFill>
                  <a:srgbClr val="FFFF00"/>
                </a:solidFill>
              </a:rPr>
              <a:t>Folia</a:t>
            </a:r>
            <a:r>
              <a:rPr lang="tr-TR" dirty="0" smtClean="0">
                <a:solidFill>
                  <a:srgbClr val="FFFF00"/>
                </a:solidFill>
              </a:rPr>
              <a:t> </a:t>
            </a:r>
            <a:r>
              <a:rPr lang="tr-TR" dirty="0" err="1" smtClean="0">
                <a:solidFill>
                  <a:srgbClr val="FFFF00"/>
                </a:solidFill>
              </a:rPr>
              <a:t>Cocae</a:t>
            </a:r>
            <a:r>
              <a:rPr lang="tr-TR" dirty="0" smtClean="0">
                <a:solidFill>
                  <a:srgbClr val="FFFF00"/>
                </a:solidFill>
              </a:rPr>
              <a:t> - Koka Yaprağı</a:t>
            </a:r>
          </a:p>
        </p:txBody>
      </p:sp>
    </p:spTree>
    <p:extLst>
      <p:ext uri="{BB962C8B-B14F-4D97-AF65-F5344CB8AC3E}">
        <p14:creationId xmlns:p14="http://schemas.microsoft.com/office/powerpoint/2010/main" val="1036940355"/>
      </p:ext>
    </p:extLst>
  </p:cSld>
  <p:clrMapOvr>
    <a:masterClrMapping/>
  </p:clrMapOvr>
  <p:transition>
    <p:random/>
    <p:sndAc>
      <p:stSnd>
        <p:snd r:embed="rId2" name="WHOOSH.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2914" name="Rectangle 2"/>
          <p:cNvSpPr>
            <a:spLocks noGrp="1" noChangeArrowheads="1"/>
          </p:cNvSpPr>
          <p:nvPr>
            <p:ph type="body" idx="1"/>
          </p:nvPr>
        </p:nvSpPr>
        <p:spPr>
          <a:xfrm>
            <a:off x="1847851" y="404814"/>
            <a:ext cx="8424863" cy="6192837"/>
          </a:xfrm>
        </p:spPr>
        <p:txBody>
          <a:bodyPr vert="horz" wrap="square" lIns="92075" tIns="46038" rIns="92075" bIns="46038" numCol="1" anchor="t" anchorCtr="0" compatLnSpc="1">
            <a:prstTxWarp prst="textNoShape">
              <a:avLst/>
            </a:prstTxWarp>
          </a:bodyPr>
          <a:lstStyle/>
          <a:p>
            <a:pPr eaLnBrk="1" hangingPunct="1">
              <a:lnSpc>
                <a:spcPct val="80000"/>
              </a:lnSpc>
              <a:defRPr/>
            </a:pPr>
            <a:endParaRPr lang="tr-TR" sz="2800" dirty="0"/>
          </a:p>
          <a:p>
            <a:pPr eaLnBrk="1" hangingPunct="1">
              <a:lnSpc>
                <a:spcPct val="80000"/>
              </a:lnSpc>
              <a:buFont typeface="Wingdings" panose="05000000000000000000" pitchFamily="2" charset="2"/>
              <a:buNone/>
              <a:defRPr/>
            </a:pPr>
            <a:r>
              <a:rPr lang="tr-TR" sz="2800" dirty="0"/>
              <a:t>Coca; İspanyolca ağaca verilen isimdir.</a:t>
            </a:r>
          </a:p>
          <a:p>
            <a:pPr eaLnBrk="1" hangingPunct="1">
              <a:lnSpc>
                <a:spcPct val="80000"/>
              </a:lnSpc>
              <a:buFont typeface="Wingdings" panose="05000000000000000000" pitchFamily="2" charset="2"/>
              <a:buNone/>
              <a:defRPr/>
            </a:pPr>
            <a:r>
              <a:rPr lang="tr-TR" sz="2800" dirty="0"/>
              <a:t>Truksillo ise Peru’da bir Liman şehridir.</a:t>
            </a:r>
          </a:p>
          <a:p>
            <a:pPr eaLnBrk="1" hangingPunct="1">
              <a:lnSpc>
                <a:spcPct val="80000"/>
              </a:lnSpc>
              <a:buFont typeface="Wingdings" panose="05000000000000000000" pitchFamily="2" charset="2"/>
              <a:buNone/>
              <a:defRPr/>
            </a:pPr>
            <a:endParaRPr lang="tr-TR" sz="2800" dirty="0"/>
          </a:p>
          <a:p>
            <a:pPr eaLnBrk="1" hangingPunct="1">
              <a:lnSpc>
                <a:spcPct val="80000"/>
              </a:lnSpc>
              <a:buFont typeface="Wingdings" panose="05000000000000000000" pitchFamily="2" charset="2"/>
              <a:buNone/>
              <a:defRPr/>
            </a:pPr>
            <a:r>
              <a:rPr lang="tr-TR" sz="2800" dirty="0"/>
              <a:t>Peru ve Bolivya; İlaç sanayi için yasal olarak uluslararası antlaşmalarla Koka yapraklarını üretmektedir.</a:t>
            </a:r>
          </a:p>
          <a:p>
            <a:pPr eaLnBrk="1" hangingPunct="1">
              <a:lnSpc>
                <a:spcPct val="80000"/>
              </a:lnSpc>
              <a:buFont typeface="Wingdings" panose="05000000000000000000" pitchFamily="2" charset="2"/>
              <a:buNone/>
              <a:defRPr/>
            </a:pPr>
            <a:r>
              <a:rPr lang="tr-TR" sz="2800" dirty="0"/>
              <a:t>Yine bu iki ülke yasadışı koka yapraklarının ve Kokain’in üretildiği ülkedir.</a:t>
            </a:r>
          </a:p>
          <a:p>
            <a:pPr eaLnBrk="1" hangingPunct="1">
              <a:lnSpc>
                <a:spcPct val="80000"/>
              </a:lnSpc>
              <a:buFont typeface="Wingdings" panose="05000000000000000000" pitchFamily="2" charset="2"/>
              <a:buNone/>
              <a:defRPr/>
            </a:pPr>
            <a:r>
              <a:rPr lang="tr-TR" sz="2800" dirty="0"/>
              <a:t>Peru ve Bolivya’nın yüksek bölgelerinde 500m-2000 m bitki kültürü yapılmaktadır.</a:t>
            </a:r>
          </a:p>
          <a:p>
            <a:pPr eaLnBrk="1" hangingPunct="1">
              <a:lnSpc>
                <a:spcPct val="80000"/>
              </a:lnSpc>
              <a:buFont typeface="Wingdings" panose="05000000000000000000" pitchFamily="2" charset="2"/>
              <a:buNone/>
              <a:defRPr/>
            </a:pPr>
            <a:r>
              <a:rPr lang="tr-TR" sz="2800" dirty="0"/>
              <a:t>Kültürü yapılan yaprakların % 25’i yerli halk tarafından kullanılır</a:t>
            </a:r>
          </a:p>
          <a:p>
            <a:pPr eaLnBrk="1" hangingPunct="1">
              <a:lnSpc>
                <a:spcPct val="80000"/>
              </a:lnSpc>
              <a:buFont typeface="Wingdings" panose="05000000000000000000" pitchFamily="2" charset="2"/>
              <a:buNone/>
              <a:defRPr/>
            </a:pPr>
            <a:r>
              <a:rPr lang="tr-TR" sz="2800" dirty="0"/>
              <a:t>% 2’si İlaç sanayi için kullanılır.</a:t>
            </a:r>
          </a:p>
          <a:p>
            <a:pPr eaLnBrk="1" hangingPunct="1">
              <a:lnSpc>
                <a:spcPct val="80000"/>
              </a:lnSpc>
              <a:buFont typeface="Wingdings" panose="05000000000000000000" pitchFamily="2" charset="2"/>
              <a:buNone/>
              <a:defRPr/>
            </a:pPr>
            <a:r>
              <a:rPr lang="tr-TR" sz="2800" dirty="0"/>
              <a:t>Geri kalan miktar ise yasa dışı olarak kullanılmaktadır. </a:t>
            </a:r>
          </a:p>
        </p:txBody>
      </p:sp>
      <p:sp>
        <p:nvSpPr>
          <p:cNvPr id="23449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0480EE8B-2671-49EF-9310-743F85ED857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4</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346662"/>
      </p:ext>
    </p:extLst>
  </p:cSld>
  <p:clrMapOvr>
    <a:masterClrMapping/>
  </p:clrMapOvr>
  <p:transition>
    <p:random/>
    <p:sndAc>
      <p:stSnd>
        <p:snd r:embed="rId3" name="WHOOSH.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1026"/>
          <p:cNvSpPr>
            <a:spLocks noGrp="1" noChangeArrowheads="1"/>
          </p:cNvSpPr>
          <p:nvPr>
            <p:ph type="title"/>
          </p:nvPr>
        </p:nvSpPr>
        <p:spPr/>
        <p:txBody>
          <a:bodyPr/>
          <a:lstStyle/>
          <a:p>
            <a:pPr eaLnBrk="1" hangingPunct="1">
              <a:defRPr/>
            </a:pPr>
            <a:r>
              <a:rPr lang="tr-TR" smtClean="0"/>
              <a:t>Mikroskopik özellikler</a:t>
            </a:r>
          </a:p>
        </p:txBody>
      </p:sp>
      <p:sp>
        <p:nvSpPr>
          <p:cNvPr id="424963" name="Rectangle 1027"/>
          <p:cNvSpPr>
            <a:spLocks noGrp="1" noChangeArrowheads="1"/>
          </p:cNvSpPr>
          <p:nvPr>
            <p:ph type="body" idx="1"/>
          </p:nvPr>
        </p:nvSpPr>
        <p:spPr>
          <a:xfrm>
            <a:off x="1981200" y="1828800"/>
            <a:ext cx="7772400" cy="4114800"/>
          </a:xfrm>
        </p:spPr>
        <p:txBody>
          <a:bodyPr/>
          <a:lstStyle/>
          <a:p>
            <a:pPr eaLnBrk="1" hangingPunct="1">
              <a:lnSpc>
                <a:spcPct val="90000"/>
              </a:lnSpc>
              <a:defRPr/>
            </a:pPr>
            <a:r>
              <a:rPr lang="tr-TR" smtClean="0"/>
              <a:t>F. Cocae; mezofilde damarlara yakın yerlerde basit billurlar.</a:t>
            </a:r>
          </a:p>
          <a:p>
            <a:pPr eaLnBrk="1" hangingPunct="1">
              <a:lnSpc>
                <a:spcPct val="90000"/>
              </a:lnSpc>
              <a:defRPr/>
            </a:pPr>
            <a:r>
              <a:rPr lang="tr-TR" smtClean="0"/>
              <a:t>Sünger parankiması geniş hücre arası boşluklar taşır.</a:t>
            </a:r>
          </a:p>
          <a:p>
            <a:pPr eaLnBrk="1" hangingPunct="1">
              <a:lnSpc>
                <a:spcPct val="90000"/>
              </a:lnSpc>
              <a:defRPr/>
            </a:pPr>
            <a:r>
              <a:rPr lang="tr-TR" smtClean="0"/>
              <a:t>Alt epidermada papil ve stoma var.</a:t>
            </a:r>
          </a:p>
          <a:p>
            <a:pPr eaLnBrk="1" hangingPunct="1">
              <a:lnSpc>
                <a:spcPct val="90000"/>
              </a:lnSpc>
              <a:defRPr/>
            </a:pPr>
            <a:r>
              <a:rPr lang="tr-TR" smtClean="0"/>
              <a:t>Stoma iki komşu hücreli, komşu hücrelerin ortak çeperi görülmez. Stoma iki hücrenin ortasında gibidir.</a:t>
            </a:r>
          </a:p>
        </p:txBody>
      </p:sp>
      <p:sp>
        <p:nvSpPr>
          <p:cNvPr id="23654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34ED846-C29D-41E6-A77C-36B0A52BF3BC}"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5</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40574786"/>
      </p:ext>
    </p:extLst>
  </p:cSld>
  <p:clrMapOvr>
    <a:masterClrMapping/>
  </p:clrMapOvr>
  <p:transition>
    <p:random/>
    <p:sndAc>
      <p:stSnd>
        <p:snd r:embed="rId3" name="WHOOSH.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body" idx="1"/>
          </p:nvPr>
        </p:nvSpPr>
        <p:spPr>
          <a:xfrm>
            <a:off x="1981200" y="685800"/>
            <a:ext cx="8458200" cy="5983288"/>
          </a:xfrm>
        </p:spPr>
        <p:txBody>
          <a:bodyPr/>
          <a:lstStyle/>
          <a:p>
            <a:pPr eaLnBrk="1" hangingPunct="1">
              <a:defRPr/>
            </a:pPr>
            <a:r>
              <a:rPr lang="tr-TR" dirty="0" smtClean="0"/>
              <a:t>Yapraklar % 0.7- 1.5 alkaloit taşır. </a:t>
            </a:r>
          </a:p>
          <a:p>
            <a:pPr eaLnBrk="1" hangingPunct="1">
              <a:defRPr/>
            </a:pPr>
            <a:r>
              <a:rPr lang="tr-TR" dirty="0" smtClean="0"/>
              <a:t>Alkaloitler 3 tiptir: </a:t>
            </a:r>
          </a:p>
          <a:p>
            <a:pPr marL="514350" indent="-514350" eaLnBrk="1" hangingPunct="1">
              <a:buFont typeface="+mj-lt"/>
              <a:buAutoNum type="arabicPeriod"/>
              <a:defRPr/>
            </a:pPr>
            <a:r>
              <a:rPr lang="tr-TR" dirty="0">
                <a:solidFill>
                  <a:srgbClr val="FFFFCC"/>
                </a:solidFill>
              </a:rPr>
              <a:t>Ekgonin </a:t>
            </a:r>
            <a:r>
              <a:rPr lang="tr-TR" dirty="0" smtClean="0">
                <a:solidFill>
                  <a:srgbClr val="FFFFCC"/>
                </a:solidFill>
              </a:rPr>
              <a:t>esterleri (Kokain</a:t>
            </a:r>
            <a:r>
              <a:rPr lang="tr-TR" dirty="0">
                <a:solidFill>
                  <a:srgbClr val="FFFFCC"/>
                </a:solidFill>
              </a:rPr>
              <a:t>, sinnamil kokain </a:t>
            </a:r>
            <a:r>
              <a:rPr lang="tr-TR" dirty="0">
                <a:solidFill>
                  <a:srgbClr val="FFFFCC"/>
                </a:solidFill>
                <a:sym typeface="Symbol" pitchFamily="18" charset="2"/>
              </a:rPr>
              <a:t> ve  -truksillin</a:t>
            </a:r>
            <a:r>
              <a:rPr lang="tr-TR" dirty="0" smtClean="0">
                <a:solidFill>
                  <a:srgbClr val="FFFFCC"/>
                </a:solidFill>
                <a:sym typeface="Symbol" pitchFamily="18" charset="2"/>
              </a:rPr>
              <a:t>)</a:t>
            </a:r>
          </a:p>
          <a:p>
            <a:pPr marL="514350" indent="-514350" eaLnBrk="1" hangingPunct="1">
              <a:buFont typeface="+mj-lt"/>
              <a:buAutoNum type="arabicPeriod"/>
              <a:defRPr/>
            </a:pPr>
            <a:r>
              <a:rPr lang="tr-TR" dirty="0" smtClean="0">
                <a:solidFill>
                  <a:srgbClr val="FFFFCC"/>
                </a:solidFill>
                <a:sym typeface="Symbol" pitchFamily="18" charset="2"/>
              </a:rPr>
              <a:t>Psödotropanol </a:t>
            </a:r>
            <a:r>
              <a:rPr lang="tr-TR" dirty="0">
                <a:solidFill>
                  <a:srgbClr val="FFFFCC"/>
                </a:solidFill>
                <a:sym typeface="Symbol" pitchFamily="18" charset="2"/>
              </a:rPr>
              <a:t>türevi (Tropa-kokain, Valerin</a:t>
            </a:r>
            <a:r>
              <a:rPr lang="tr-TR" dirty="0" smtClean="0">
                <a:solidFill>
                  <a:srgbClr val="FFFFCC"/>
                </a:solidFill>
                <a:sym typeface="Symbol" pitchFamily="18" charset="2"/>
              </a:rPr>
              <a:t>)</a:t>
            </a:r>
          </a:p>
          <a:p>
            <a:pPr marL="514350" indent="-514350" eaLnBrk="1" hangingPunct="1">
              <a:buFont typeface="+mj-lt"/>
              <a:buAutoNum type="arabicPeriod"/>
              <a:defRPr/>
            </a:pPr>
            <a:r>
              <a:rPr lang="tr-TR" dirty="0">
                <a:solidFill>
                  <a:srgbClr val="FFFFCC"/>
                </a:solidFill>
                <a:sym typeface="Symbol" pitchFamily="18" charset="2"/>
              </a:rPr>
              <a:t>Higrin </a:t>
            </a:r>
            <a:r>
              <a:rPr lang="tr-TR" dirty="0" smtClean="0">
                <a:solidFill>
                  <a:srgbClr val="FFFFCC"/>
                </a:solidFill>
                <a:sym typeface="Symbol" pitchFamily="18" charset="2"/>
              </a:rPr>
              <a:t>türevleri </a:t>
            </a:r>
            <a:r>
              <a:rPr lang="tr-TR" dirty="0">
                <a:solidFill>
                  <a:srgbClr val="FFFFCC"/>
                </a:solidFill>
                <a:sym typeface="Symbol" pitchFamily="18" charset="2"/>
              </a:rPr>
              <a:t>(Higrolin ve Kuskohigrin</a:t>
            </a:r>
            <a:r>
              <a:rPr lang="tr-TR" dirty="0" smtClean="0">
                <a:solidFill>
                  <a:srgbClr val="FFFFCC"/>
                </a:solidFill>
                <a:sym typeface="Symbol" pitchFamily="18" charset="2"/>
              </a:rPr>
              <a:t>)</a:t>
            </a:r>
            <a:endParaRPr lang="tr-TR" dirty="0" smtClean="0"/>
          </a:p>
        </p:txBody>
      </p:sp>
      <p:sp>
        <p:nvSpPr>
          <p:cNvPr id="245763"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79CAE50F-046A-4822-9A3F-275F0E5F0E6D}"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6</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91466431"/>
      </p:ext>
    </p:extLst>
  </p:cSld>
  <p:clrMapOvr>
    <a:masterClrMapping/>
  </p:clrMapOvr>
  <p:transition>
    <p:random/>
    <p:sndAc>
      <p:stSnd>
        <p:snd r:embed="rId3" name="WHOOSH.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body" idx="1"/>
          </p:nvPr>
        </p:nvSpPr>
        <p:spPr>
          <a:xfrm>
            <a:off x="1774826" y="1196975"/>
            <a:ext cx="8035925" cy="4946650"/>
          </a:xfrm>
        </p:spPr>
        <p:txBody>
          <a:bodyPr vert="horz" wrap="square" lIns="92075" tIns="46038" rIns="92075" bIns="46038" numCol="1" anchor="t" anchorCtr="0" compatLnSpc="1">
            <a:prstTxWarp prst="textNoShape">
              <a:avLst/>
            </a:prstTxWarp>
          </a:bodyPr>
          <a:lstStyle/>
          <a:p>
            <a:pPr algn="just" eaLnBrk="1" hangingPunct="1">
              <a:lnSpc>
                <a:spcPct val="90000"/>
              </a:lnSpc>
              <a:buFont typeface="Wingdings" panose="05000000000000000000" pitchFamily="2" charset="2"/>
              <a:buChar char="Ø"/>
              <a:defRPr/>
            </a:pPr>
            <a:r>
              <a:rPr lang="tr-TR" sz="2600" dirty="0"/>
              <a:t>Kokain; Benzoil-ekgoninin metil esteridir.</a:t>
            </a:r>
          </a:p>
          <a:p>
            <a:pPr algn="just" eaLnBrk="1" hangingPunct="1">
              <a:lnSpc>
                <a:spcPct val="90000"/>
              </a:lnSpc>
              <a:buFont typeface="Wingdings" panose="05000000000000000000" pitchFamily="2" charset="2"/>
              <a:buChar char="Ø"/>
              <a:defRPr/>
            </a:pPr>
            <a:endParaRPr lang="tr-TR" sz="2600" dirty="0"/>
          </a:p>
          <a:p>
            <a:pPr algn="just" eaLnBrk="1" hangingPunct="1">
              <a:lnSpc>
                <a:spcPct val="90000"/>
              </a:lnSpc>
              <a:buFont typeface="Wingdings" panose="05000000000000000000" pitchFamily="2" charset="2"/>
              <a:buChar char="Ø"/>
              <a:defRPr/>
            </a:pPr>
            <a:r>
              <a:rPr lang="tr-TR" sz="2600" dirty="0"/>
              <a:t>Hidroliz edildiğinde; Ekgonin + Benzoik asit ve Metil alkol oluşturur.</a:t>
            </a:r>
          </a:p>
          <a:p>
            <a:pPr algn="just" eaLnBrk="1" hangingPunct="1">
              <a:lnSpc>
                <a:spcPct val="90000"/>
              </a:lnSpc>
              <a:buFont typeface="Wingdings" panose="05000000000000000000" pitchFamily="2" charset="2"/>
              <a:buChar char="Ø"/>
              <a:defRPr/>
            </a:pPr>
            <a:endParaRPr lang="tr-TR" sz="2600" dirty="0"/>
          </a:p>
          <a:p>
            <a:pPr algn="just" eaLnBrk="1" hangingPunct="1">
              <a:lnSpc>
                <a:spcPct val="90000"/>
              </a:lnSpc>
              <a:buFont typeface="Wingdings" panose="05000000000000000000" pitchFamily="2" charset="2"/>
              <a:buChar char="Ø"/>
              <a:defRPr/>
            </a:pPr>
            <a:r>
              <a:rPr lang="tr-TR" sz="2600" dirty="0"/>
              <a:t>Sinnamil Kokain; Ekgonin + Sinnamik asit ve Metil alkol oluşturur.</a:t>
            </a:r>
          </a:p>
          <a:p>
            <a:pPr algn="just" eaLnBrk="1" hangingPunct="1">
              <a:lnSpc>
                <a:spcPct val="90000"/>
              </a:lnSpc>
              <a:buFont typeface="Wingdings" panose="05000000000000000000" pitchFamily="2" charset="2"/>
              <a:buChar char="Ø"/>
              <a:defRPr/>
            </a:pPr>
            <a:endParaRPr lang="tr-TR" sz="2600" dirty="0"/>
          </a:p>
          <a:p>
            <a:pPr algn="just" eaLnBrk="1" hangingPunct="1">
              <a:lnSpc>
                <a:spcPct val="90000"/>
              </a:lnSpc>
              <a:buFont typeface="Wingdings" panose="05000000000000000000" pitchFamily="2" charset="2"/>
              <a:buChar char="Ø"/>
              <a:defRPr/>
            </a:pPr>
            <a:r>
              <a:rPr lang="tr-TR" sz="2600" dirty="0">
                <a:sym typeface="Symbol" pitchFamily="18" charset="2"/>
              </a:rPr>
              <a:t> ve  -truksillin; </a:t>
            </a:r>
            <a:r>
              <a:rPr lang="tr-TR" sz="2600" dirty="0"/>
              <a:t>Ekgonin + </a:t>
            </a:r>
            <a:r>
              <a:rPr lang="tr-TR" sz="2600" dirty="0">
                <a:sym typeface="Symbol" pitchFamily="18" charset="2"/>
              </a:rPr>
              <a:t> ve  Truksillik </a:t>
            </a:r>
            <a:r>
              <a:rPr lang="tr-TR" sz="2600" dirty="0"/>
              <a:t>asit ve Metil alkol oluşturur.</a:t>
            </a:r>
          </a:p>
        </p:txBody>
      </p:sp>
      <p:sp>
        <p:nvSpPr>
          <p:cNvPr id="433155" name="Rectangle 3"/>
          <p:cNvSpPr>
            <a:spLocks noGrp="1" noChangeArrowheads="1"/>
          </p:cNvSpPr>
          <p:nvPr>
            <p:ph type="title"/>
          </p:nvPr>
        </p:nvSpPr>
        <p:spPr>
          <a:xfrm>
            <a:off x="2139950" y="188914"/>
            <a:ext cx="7772400" cy="719137"/>
          </a:xfrm>
        </p:spPr>
        <p:txBody>
          <a:bodyPr vert="horz" wrap="square" lIns="92075" tIns="46038" rIns="92075" bIns="46038" numCol="1" anchor="b" anchorCtr="0" compatLnSpc="1">
            <a:prstTxWarp prst="textNoShape">
              <a:avLst/>
            </a:prstTxWarp>
          </a:bodyPr>
          <a:lstStyle/>
          <a:p>
            <a:pPr algn="ctr" eaLnBrk="1" hangingPunct="1">
              <a:defRPr/>
            </a:pPr>
            <a:r>
              <a:rPr lang="tr-TR" dirty="0" smtClean="0">
                <a:solidFill>
                  <a:srgbClr val="FFFF00"/>
                </a:solidFill>
              </a:rPr>
              <a:t>COCAINUM, KOKAİN</a:t>
            </a:r>
          </a:p>
        </p:txBody>
      </p:sp>
      <p:sp>
        <p:nvSpPr>
          <p:cNvPr id="25600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A3081078-15E7-4418-80C5-842E8164C1C4}"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7</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12597069"/>
      </p:ext>
    </p:extLst>
  </p:cSld>
  <p:clrMapOvr>
    <a:masterClrMapping/>
  </p:clrMapOvr>
  <p:transition>
    <p:random/>
    <p:sndAc>
      <p:stSnd>
        <p:snd r:embed="rId3" name="WHOOSH.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33154">
                                            <p:txEl>
                                              <p:pRg st="0" end="0"/>
                                            </p:txEl>
                                          </p:spTgt>
                                        </p:tgtEl>
                                        <p:attrNameLst>
                                          <p:attrName>style.visibility</p:attrName>
                                        </p:attrNameLst>
                                      </p:cBhvr>
                                      <p:to>
                                        <p:strVal val="visible"/>
                                      </p:to>
                                    </p:set>
                                    <p:animEffect transition="in" filter="blinds(horizontal)">
                                      <p:cBhvr>
                                        <p:cTn id="7" dur="500"/>
                                        <p:tgtEl>
                                          <p:spTgt spid="43315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33154">
                                            <p:txEl>
                                              <p:pRg st="2" end="2"/>
                                            </p:txEl>
                                          </p:spTgt>
                                        </p:tgtEl>
                                        <p:attrNameLst>
                                          <p:attrName>style.visibility</p:attrName>
                                        </p:attrNameLst>
                                      </p:cBhvr>
                                      <p:to>
                                        <p:strVal val="visible"/>
                                      </p:to>
                                    </p:set>
                                    <p:animEffect transition="in" filter="blinds(horizontal)">
                                      <p:cBhvr>
                                        <p:cTn id="12" dur="500"/>
                                        <p:tgtEl>
                                          <p:spTgt spid="433154">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33154">
                                            <p:txEl>
                                              <p:pRg st="4" end="4"/>
                                            </p:txEl>
                                          </p:spTgt>
                                        </p:tgtEl>
                                        <p:attrNameLst>
                                          <p:attrName>style.visibility</p:attrName>
                                        </p:attrNameLst>
                                      </p:cBhvr>
                                      <p:to>
                                        <p:strVal val="visible"/>
                                      </p:to>
                                    </p:set>
                                    <p:animEffect transition="in" filter="blinds(horizontal)">
                                      <p:cBhvr>
                                        <p:cTn id="17" dur="500"/>
                                        <p:tgtEl>
                                          <p:spTgt spid="433154">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433154">
                                            <p:txEl>
                                              <p:pRg st="6" end="6"/>
                                            </p:txEl>
                                          </p:spTgt>
                                        </p:tgtEl>
                                        <p:attrNameLst>
                                          <p:attrName>style.visibility</p:attrName>
                                        </p:attrNameLst>
                                      </p:cBhvr>
                                      <p:to>
                                        <p:strVal val="visible"/>
                                      </p:to>
                                    </p:set>
                                    <p:animEffect transition="in" filter="blinds(horizontal)">
                                      <p:cBhvr>
                                        <p:cTn id="22" dur="500"/>
                                        <p:tgtEl>
                                          <p:spTgt spid="43315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35188" y="476250"/>
            <a:ext cx="7772400" cy="6165850"/>
          </a:xfrm>
        </p:spPr>
        <p:txBody>
          <a:bodyPr/>
          <a:lstStyle/>
          <a:p>
            <a:pPr algn="just" eaLnBrk="1" hangingPunct="1">
              <a:defRPr/>
            </a:pPr>
            <a:r>
              <a:rPr lang="tr-TR" sz="2400" dirty="0"/>
              <a:t>1860 – koka yapraklarından izolasyon: Albert Niemann</a:t>
            </a:r>
          </a:p>
          <a:p>
            <a:pPr algn="just" eaLnBrk="1" hangingPunct="1">
              <a:defRPr/>
            </a:pPr>
            <a:r>
              <a:rPr lang="tr-TR" sz="2400" dirty="0"/>
              <a:t>Merck firması basit bir stimülan ilaç olarak piyasaya çıkartır. </a:t>
            </a:r>
          </a:p>
          <a:p>
            <a:pPr algn="just" eaLnBrk="1" hangingPunct="1">
              <a:defRPr/>
            </a:pPr>
            <a:r>
              <a:rPr lang="tr-TR" sz="2400" dirty="0"/>
              <a:t>Freud – morfin bağımlılığına karşı antidot olarak kullanılabileceğini düşünmüş ancak…</a:t>
            </a:r>
          </a:p>
          <a:p>
            <a:pPr algn="just" eaLnBrk="1" hangingPunct="1">
              <a:defRPr/>
            </a:pPr>
            <a:r>
              <a:rPr lang="tr-TR" sz="2400" dirty="0"/>
              <a:t>K</a:t>
            </a:r>
            <a:r>
              <a:rPr lang="tr-TR" sz="2400" dirty="0"/>
              <a:t>oller ve Freud kokain kristallerini denerken (!) dilin üzerinin hissizleştiğini fark etmişler.</a:t>
            </a:r>
          </a:p>
          <a:p>
            <a:pPr algn="just" eaLnBrk="1" hangingPunct="1">
              <a:defRPr/>
            </a:pPr>
            <a:r>
              <a:rPr lang="tr-TR" sz="2400" dirty="0"/>
              <a:t>Koller: kurbağa korneası, kendi gözü…</a:t>
            </a:r>
          </a:p>
          <a:p>
            <a:pPr algn="just" eaLnBrk="1" hangingPunct="1">
              <a:defRPr/>
            </a:pPr>
            <a:r>
              <a:rPr lang="tr-TR" sz="2400" dirty="0"/>
              <a:t>Göz ameliyatlarında lokal anestezik kullanım</a:t>
            </a:r>
          </a:p>
          <a:p>
            <a:pPr algn="just" eaLnBrk="1" hangingPunct="1">
              <a:defRPr/>
            </a:pPr>
            <a:r>
              <a:rPr lang="tr-TR" sz="2400" dirty="0"/>
              <a:t>Kimyasal yapı (benzoil tropanol) </a:t>
            </a:r>
            <a:r>
              <a:rPr lang="tr-TR" sz="2400" dirty="0">
                <a:sym typeface="Wingdings" pitchFamily="2" charset="2"/>
              </a:rPr>
              <a:t> kokain analoğu moleküller sentezlenir (Benzokain, prokain, lidokain, jetokain..)</a:t>
            </a:r>
            <a:endParaRPr lang="tr-TR" sz="2400" dirty="0"/>
          </a:p>
        </p:txBody>
      </p:sp>
      <p:sp>
        <p:nvSpPr>
          <p:cNvPr id="258051"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10649B62-8B9D-40EC-BBB2-8E12E23340F2}"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8</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19899092"/>
      </p:ext>
    </p:extLst>
  </p:cSld>
  <p:clrMapOvr>
    <a:masterClrMapping/>
  </p:clrMapOvr>
  <p:transition>
    <p:random/>
    <p:sndAc>
      <p:stSnd>
        <p:snd r:embed="rId3" name="WHOOSH.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8034" name="Rectangle 2"/>
          <p:cNvSpPr>
            <a:spLocks noGrp="1" noChangeArrowheads="1"/>
          </p:cNvSpPr>
          <p:nvPr>
            <p:ph type="body" idx="1"/>
          </p:nvPr>
        </p:nvSpPr>
        <p:spPr>
          <a:xfrm>
            <a:off x="1774825" y="692150"/>
            <a:ext cx="8642350" cy="5905500"/>
          </a:xfrm>
        </p:spPr>
        <p:txBody>
          <a:bodyPr vert="horz" wrap="square" lIns="92075" tIns="46038" rIns="92075" bIns="46038" numCol="1" anchor="t" anchorCtr="0" compatLnSpc="1">
            <a:prstTxWarp prst="textNoShape">
              <a:avLst/>
            </a:prstTxWarp>
          </a:bodyPr>
          <a:lstStyle/>
          <a:p>
            <a:pPr eaLnBrk="1" hangingPunct="1">
              <a:defRPr/>
            </a:pPr>
            <a:r>
              <a:rPr lang="tr-TR" dirty="0" smtClean="0"/>
              <a:t>Yapraklardan; Kokain elde edilmeden önce Coca Paste “Koka Pastası” elde edilmektedir. </a:t>
            </a:r>
          </a:p>
          <a:p>
            <a:pPr eaLnBrk="1" hangingPunct="1">
              <a:defRPr/>
            </a:pPr>
            <a:endParaRPr lang="tr-TR" dirty="0" smtClean="0"/>
          </a:p>
          <a:p>
            <a:pPr eaLnBrk="1" hangingPunct="1">
              <a:defRPr/>
            </a:pPr>
            <a:r>
              <a:rPr lang="tr-TR" dirty="0" smtClean="0"/>
              <a:t>Çoğunlukla Kolombiya’da yapılır. Yaklaşık 1kg pasta için 100-200 kg kuru yaprak kullanılır.  </a:t>
            </a:r>
          </a:p>
          <a:p>
            <a:pPr eaLnBrk="1" hangingPunct="1">
              <a:defRPr/>
            </a:pPr>
            <a:endParaRPr lang="tr-TR" dirty="0" smtClean="0"/>
          </a:p>
          <a:p>
            <a:pPr eaLnBrk="1" hangingPunct="1">
              <a:defRPr/>
            </a:pPr>
            <a:r>
              <a:rPr lang="tr-TR" dirty="0" smtClean="0"/>
              <a:t>2.5 kg pasta’dan ise 1 kg kadar kokain elde edilir.</a:t>
            </a:r>
          </a:p>
        </p:txBody>
      </p:sp>
      <p:sp>
        <p:nvSpPr>
          <p:cNvPr id="249859" name="2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8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tx2"/>
              </a:buClr>
              <a:buSzPct val="70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accent1"/>
              </a:buClr>
              <a:buSzPct val="65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har char="–"/>
              <a:defRPr sz="2000">
                <a:solidFill>
                  <a:schemeClr val="tx1"/>
                </a:solidFill>
                <a:latin typeface="Tahoma" panose="020B0604030504040204" pitchFamily="34" charset="0"/>
              </a:defRPr>
            </a:lvl4pPr>
            <a:lvl5pPr marL="2057400" indent="-228600">
              <a:spcBef>
                <a:spcPct val="20000"/>
              </a:spcBef>
              <a:buClr>
                <a:schemeClr val="tx2"/>
              </a:buClr>
              <a:buSzPct val="55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tx2"/>
              </a:buClr>
              <a:buSzPct val="55000"/>
              <a:buFont typeface="Wingdings" panose="05000000000000000000" pitchFamily="2" charset="2"/>
              <a:buChar char="n"/>
              <a:defRPr sz="2000">
                <a:solidFill>
                  <a:schemeClr val="tx1"/>
                </a:solidFill>
                <a:latin typeface="Tahoma" panose="020B0604030504040204" pitchFamily="34" charset="0"/>
              </a:defRPr>
            </a:lvl9pPr>
          </a:lstStyle>
          <a:p>
            <a:pPr fontAlgn="base">
              <a:spcBef>
                <a:spcPct val="50000"/>
              </a:spcBef>
              <a:spcAft>
                <a:spcPct val="0"/>
              </a:spcAft>
              <a:buClrTx/>
              <a:buSzTx/>
              <a:buNone/>
            </a:pPr>
            <a:fld id="{342BFEEE-FC49-48BB-BDB4-8C6C9696481A}" type="slidenum">
              <a:rPr lang="en-US" altLang="tr-TR" sz="1400">
                <a:solidFill>
                  <a:srgbClr val="FFFFFF"/>
                </a:solidFill>
                <a:latin typeface="Times New Roman" panose="02020603050405020304" pitchFamily="18" charset="0"/>
                <a:cs typeface="Arial" panose="020B0604020202020204" pitchFamily="34" charset="0"/>
              </a:rPr>
              <a:pPr fontAlgn="base">
                <a:spcBef>
                  <a:spcPct val="50000"/>
                </a:spcBef>
                <a:spcAft>
                  <a:spcPct val="0"/>
                </a:spcAft>
                <a:buClrTx/>
                <a:buSzTx/>
                <a:buNone/>
              </a:pPr>
              <a:t>9</a:t>
            </a:fld>
            <a:endParaRPr lang="en-US" altLang="tr-TR" sz="1400">
              <a:solidFill>
                <a:srgbClr val="FFFFFF"/>
              </a:solidFill>
              <a:latin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85912409"/>
      </p:ext>
    </p:extLst>
  </p:cSld>
  <p:clrMapOvr>
    <a:masterClrMapping/>
  </p:clrMapOvr>
  <p:transition>
    <p:random/>
    <p:sndAc>
      <p:stSnd>
        <p:snd r:embed="rId3" name="WHOOSH.WAV"/>
      </p:stSnd>
    </p:sndAc>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Whirlpool">
  <a:themeElements>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fontScheme name="Whirlpool">
      <a:majorFont>
        <a:latin typeface="Tahoma"/>
        <a:ea typeface=""/>
        <a:cs typeface=""/>
      </a:majorFont>
      <a:minorFont>
        <a:latin typeface="Tahoma"/>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Whirlpool 1">
        <a:dk1>
          <a:srgbClr val="000066"/>
        </a:dk1>
        <a:lt1>
          <a:srgbClr val="FFFFFF"/>
        </a:lt1>
        <a:dk2>
          <a:srgbClr val="0000CC"/>
        </a:dk2>
        <a:lt2>
          <a:srgbClr val="CCFFFF"/>
        </a:lt2>
        <a:accent1>
          <a:srgbClr val="CC99FF"/>
        </a:accent1>
        <a:accent2>
          <a:srgbClr val="9999FF"/>
        </a:accent2>
        <a:accent3>
          <a:srgbClr val="AAAAE2"/>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2">
        <a:dk1>
          <a:srgbClr val="000066"/>
        </a:dk1>
        <a:lt1>
          <a:srgbClr val="FFFFFF"/>
        </a:lt1>
        <a:dk2>
          <a:srgbClr val="6699FF"/>
        </a:dk2>
        <a:lt2>
          <a:srgbClr val="CCFFFF"/>
        </a:lt2>
        <a:accent1>
          <a:srgbClr val="CC99FF"/>
        </a:accent1>
        <a:accent2>
          <a:srgbClr val="9999FF"/>
        </a:accent2>
        <a:accent3>
          <a:srgbClr val="B8CAFF"/>
        </a:accent3>
        <a:accent4>
          <a:srgbClr val="DADADA"/>
        </a:accent4>
        <a:accent5>
          <a:srgbClr val="E2CAFF"/>
        </a:accent5>
        <a:accent6>
          <a:srgbClr val="8A8AE7"/>
        </a:accent6>
        <a:hlink>
          <a:srgbClr val="99CCFF"/>
        </a:hlink>
        <a:folHlink>
          <a:srgbClr val="0066FF"/>
        </a:folHlink>
      </a:clrScheme>
      <a:clrMap bg1="dk2" tx1="lt1" bg2="dk1" tx2="lt2" accent1="accent1" accent2="accent2" accent3="accent3" accent4="accent4" accent5="accent5" accent6="accent6" hlink="hlink" folHlink="folHlink"/>
    </a:extraClrScheme>
    <a:extraClrScheme>
      <a:clrScheme name="Whirlpool 3">
        <a:dk1>
          <a:srgbClr val="393939"/>
        </a:dk1>
        <a:lt1>
          <a:srgbClr val="FFFFFF"/>
        </a:lt1>
        <a:dk2>
          <a:srgbClr val="000000"/>
        </a:dk2>
        <a:lt2>
          <a:srgbClr val="FFFFFF"/>
        </a:lt2>
        <a:accent1>
          <a:srgbClr val="CBCBCB"/>
        </a:accent1>
        <a:accent2>
          <a:srgbClr val="868686"/>
        </a:accent2>
        <a:accent3>
          <a:srgbClr val="AAAAAA"/>
        </a:accent3>
        <a:accent4>
          <a:srgbClr val="DADADA"/>
        </a:accent4>
        <a:accent5>
          <a:srgbClr val="E2E2E2"/>
        </a:accent5>
        <a:accent6>
          <a:srgbClr val="797979"/>
        </a:accent6>
        <a:hlink>
          <a:srgbClr val="4D4D4D"/>
        </a:hlink>
        <a:folHlink>
          <a:srgbClr val="EAEAEA"/>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1489</Words>
  <Application>Microsoft Office PowerPoint</Application>
  <PresentationFormat>Geniş ekran</PresentationFormat>
  <Paragraphs>160</Paragraphs>
  <Slides>28</Slides>
  <Notes>22</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28</vt:i4>
      </vt:variant>
    </vt:vector>
  </HeadingPairs>
  <TitlesOfParts>
    <vt:vector size="37" baseType="lpstr">
      <vt:lpstr>Arial</vt:lpstr>
      <vt:lpstr>Calibri</vt:lpstr>
      <vt:lpstr>Calibri Light</vt:lpstr>
      <vt:lpstr>Symbol</vt:lpstr>
      <vt:lpstr>Tahoma</vt:lpstr>
      <vt:lpstr>Times New Roman</vt:lpstr>
      <vt:lpstr>Wingdings</vt:lpstr>
      <vt:lpstr>Office Teması</vt:lpstr>
      <vt:lpstr>Whirlpool</vt:lpstr>
      <vt:lpstr>PowerPoint Sunusu</vt:lpstr>
      <vt:lpstr>Folia Cocae - Koka Yaprağı</vt:lpstr>
      <vt:lpstr>Folia Cocae - Koka Yaprağı</vt:lpstr>
      <vt:lpstr>PowerPoint Sunusu</vt:lpstr>
      <vt:lpstr>Mikroskopik özellikler</vt:lpstr>
      <vt:lpstr>PowerPoint Sunusu</vt:lpstr>
      <vt:lpstr>COCAINUM, KOKAİN</vt:lpstr>
      <vt:lpstr>PowerPoint Sunusu</vt:lpstr>
      <vt:lpstr>PowerPoint Sunusu</vt:lpstr>
      <vt:lpstr>PowerPoint Sunusu</vt:lpstr>
      <vt:lpstr>C17-H21-N-O4  303.365  Benzoil-ekgoninin metil esteri</vt:lpstr>
      <vt:lpstr>PowerPoint Sunusu</vt:lpstr>
      <vt:lpstr>PowerPoint Sunusu</vt:lpstr>
      <vt:lpstr>PowerPoint Sunusu</vt:lpstr>
      <vt:lpstr>PowerPoint Sunusu</vt:lpstr>
      <vt:lpstr>PowerPoint Sunusu</vt:lpstr>
      <vt:lpstr>PowerPoint Sunusu</vt:lpstr>
      <vt:lpstr>PowerPoint Sunusu</vt:lpstr>
      <vt:lpstr>Kokain formları</vt:lpstr>
      <vt:lpstr>Tıpta Kullanımı</vt:lpstr>
      <vt:lpstr>Kullanılış Şekilleri</vt:lpstr>
      <vt:lpstr>Amfetaminler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Sinem</dc:creator>
  <cp:lastModifiedBy>Sinem</cp:lastModifiedBy>
  <cp:revision>1</cp:revision>
  <dcterms:created xsi:type="dcterms:W3CDTF">2017-12-28T13:05:20Z</dcterms:created>
  <dcterms:modified xsi:type="dcterms:W3CDTF">2017-12-28T13:05:27Z</dcterms:modified>
</cp:coreProperties>
</file>