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9" r:id="rId2"/>
  </p:sldMasterIdLst>
  <p:notesMasterIdLst>
    <p:notesMasterId r:id="rId29"/>
  </p:notesMasterIdLst>
  <p:sldIdLst>
    <p:sldId id="256" r:id="rId3"/>
    <p:sldId id="258" r:id="rId4"/>
    <p:sldId id="259" r:id="rId5"/>
    <p:sldId id="261" r:id="rId6"/>
    <p:sldId id="263" r:id="rId7"/>
    <p:sldId id="267" r:id="rId8"/>
    <p:sldId id="269" r:id="rId9"/>
    <p:sldId id="278" r:id="rId10"/>
    <p:sldId id="289" r:id="rId11"/>
    <p:sldId id="273" r:id="rId12"/>
    <p:sldId id="275" r:id="rId13"/>
    <p:sldId id="280" r:id="rId14"/>
    <p:sldId id="282" r:id="rId15"/>
    <p:sldId id="283" r:id="rId16"/>
    <p:sldId id="285" r:id="rId17"/>
    <p:sldId id="290" r:id="rId18"/>
    <p:sldId id="291" r:id="rId19"/>
    <p:sldId id="292" r:id="rId20"/>
    <p:sldId id="293" r:id="rId21"/>
    <p:sldId id="295" r:id="rId22"/>
    <p:sldId id="297" r:id="rId23"/>
    <p:sldId id="304" r:id="rId24"/>
    <p:sldId id="306" r:id="rId25"/>
    <p:sldId id="311" r:id="rId26"/>
    <p:sldId id="313" r:id="rId27"/>
    <p:sldId id="314"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660" autoAdjust="0"/>
  </p:normalViewPr>
  <p:slideViewPr>
    <p:cSldViewPr>
      <p:cViewPr varScale="1">
        <p:scale>
          <a:sx n="72" d="100"/>
          <a:sy n="72" d="100"/>
        </p:scale>
        <p:origin x="150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6216F9-2D06-4443-98B5-AE57EDA0FB2B}" type="datetimeFigureOut">
              <a:rPr lang="tr-TR" smtClean="0"/>
              <a:pPr/>
              <a:t>4.05.2020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86D7D3-2DEA-4527-A4F6-FB75899FC232}"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1</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10</a:t>
            </a:fld>
            <a:endParaRPr lang="tr-T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11</a:t>
            </a:fld>
            <a:endParaRPr lang="tr-T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12</a:t>
            </a:fld>
            <a:endParaRPr lang="tr-T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13</a:t>
            </a:fld>
            <a:endParaRPr lang="tr-T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14</a:t>
            </a:fld>
            <a:endParaRPr lang="tr-T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15</a:t>
            </a:fld>
            <a:endParaRPr lang="tr-T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16</a:t>
            </a:fld>
            <a:endParaRPr lang="tr-T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17</a:t>
            </a:fld>
            <a:endParaRPr lang="tr-T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18</a:t>
            </a:fld>
            <a:endParaRPr lang="tr-T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19</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2</a:t>
            </a:fld>
            <a:endParaRPr lang="tr-T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20</a:t>
            </a:fld>
            <a:endParaRPr lang="tr-T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21</a:t>
            </a:fld>
            <a:endParaRPr lang="tr-T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22</a:t>
            </a:fld>
            <a:endParaRPr lang="tr-T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23</a:t>
            </a:fld>
            <a:endParaRPr lang="tr-T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24</a:t>
            </a:fld>
            <a:endParaRPr lang="tr-T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25</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3</a:t>
            </a:fld>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4</a:t>
            </a:fld>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5</a:t>
            </a:fld>
            <a:endParaRPr lang="tr-T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6</a:t>
            </a:fld>
            <a:endParaRPr lang="tr-T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7</a:t>
            </a:fld>
            <a:endParaRPr lang="tr-T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8</a:t>
            </a:fld>
            <a:endParaRPr lang="tr-T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86D7D3-2DEA-4527-A4F6-FB75899FC232}" type="slidenum">
              <a:rPr lang="tr-TR" smtClean="0"/>
              <a:pPr/>
              <a:t>9</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678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043931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DEFA8C-F947-479F-BE07-76B6B3F80BF1}"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83520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9008383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DEFA8C-F947-479F-BE07-76B6B3F80BF1}"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540609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235078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881779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6996870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1910" y="2514601"/>
            <a:ext cx="6686549" cy="2262781"/>
          </a:xfrm>
        </p:spPr>
        <p:txBody>
          <a:bodyPr anchor="b">
            <a:normAutofit/>
          </a:bodyPr>
          <a:lstStyle>
            <a:lvl1pPr>
              <a:defRPr sz="4050"/>
            </a:lvl1pPr>
          </a:lstStyle>
          <a:p>
            <a:r>
              <a:rPr lang="tr-TR"/>
              <a:t>Asıl başlık stili için tıklatın</a:t>
            </a:r>
            <a:endParaRPr lang="en-US" dirty="0"/>
          </a:p>
        </p:txBody>
      </p:sp>
      <p:sp>
        <p:nvSpPr>
          <p:cNvPr id="3" name="Subtitle 2"/>
          <p:cNvSpPr>
            <a:spLocks noGrp="1"/>
          </p:cNvSpPr>
          <p:nvPr>
            <p:ph type="subTitle" idx="1"/>
          </p:nvPr>
        </p:nvSpPr>
        <p:spPr>
          <a:xfrm>
            <a:off x="1941910" y="4777380"/>
            <a:ext cx="6686549" cy="1126283"/>
          </a:xfrm>
        </p:spPr>
        <p:txBody>
          <a:bodyPr anchor="t"/>
          <a:lstStyle>
            <a:lvl1pPr marL="0" indent="0" algn="l">
              <a:buNone/>
              <a:defRPr>
                <a:solidFill>
                  <a:schemeClr val="tx1">
                    <a:lumMod val="65000"/>
                    <a:lumOff val="3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1"/>
            <a:ext cx="1308489"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398860" y="4529541"/>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395258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4694" y="624110"/>
            <a:ext cx="6683765"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1941909" y="2133600"/>
            <a:ext cx="668655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1811939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1910" y="2058750"/>
            <a:ext cx="6686549" cy="1468800"/>
          </a:xfrm>
        </p:spPr>
        <p:txBody>
          <a:bodyPr anchor="b"/>
          <a:lstStyle>
            <a:lvl1pPr algn="l">
              <a:defRPr sz="30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1910" y="3530129"/>
            <a:ext cx="6686549" cy="860400"/>
          </a:xfrm>
        </p:spPr>
        <p:txBody>
          <a:bodyPr anchor="t"/>
          <a:lstStyle>
            <a:lvl1pPr marL="0" indent="0" algn="l">
              <a:buNone/>
              <a:defRPr sz="150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534288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9768470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941909" y="2133600"/>
            <a:ext cx="3235398"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93060" y="2126222"/>
            <a:ext cx="3235398"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398860" y="787783"/>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8670286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204530" y="1972703"/>
            <a:ext cx="2994549"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941909" y="2548966"/>
            <a:ext cx="3257170"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29972" y="1969475"/>
            <a:ext cx="2999251"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5375218" y="2545738"/>
            <a:ext cx="3254006"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6667FA0-3342-4266-9637-2BB1463C6F2D}" type="datetimeFigureOut">
              <a:rPr lang="tr-TR" smtClean="0"/>
              <a:t>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398860" y="787783"/>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9357052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6667FA0-3342-4266-9637-2BB1463C6F2D}" type="datetimeFigureOut">
              <a:rPr lang="tr-TR" smtClean="0"/>
              <a:t>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41637297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667FA0-3342-4266-9637-2BB1463C6F2D}" type="datetimeFigureOut">
              <a:rPr lang="tr-TR" smtClean="0"/>
              <a:t>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40045022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1910" y="446088"/>
            <a:ext cx="2628899" cy="976312"/>
          </a:xfrm>
        </p:spPr>
        <p:txBody>
          <a:bodyPr anchor="b"/>
          <a:lstStyle>
            <a:lvl1pPr algn="l">
              <a:defRPr sz="1500" b="0"/>
            </a:lvl1pPr>
          </a:lstStyle>
          <a:p>
            <a:r>
              <a:rPr lang="tr-TR"/>
              <a:t>Asıl başlık stili için tıklatın</a:t>
            </a:r>
            <a:endParaRPr lang="en-US" dirty="0"/>
          </a:p>
        </p:txBody>
      </p:sp>
      <p:sp>
        <p:nvSpPr>
          <p:cNvPr id="3" name="Content Placeholder 2"/>
          <p:cNvSpPr>
            <a:spLocks noGrp="1"/>
          </p:cNvSpPr>
          <p:nvPr>
            <p:ph idx="1"/>
          </p:nvPr>
        </p:nvSpPr>
        <p:spPr>
          <a:xfrm>
            <a:off x="4742259" y="446089"/>
            <a:ext cx="38862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1910" y="1598613"/>
            <a:ext cx="2628899" cy="4262436"/>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9124498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1910" y="4800600"/>
            <a:ext cx="6686550" cy="566738"/>
          </a:xfrm>
        </p:spPr>
        <p:txBody>
          <a:bodyPr anchor="b">
            <a:normAutofit/>
          </a:bodyPr>
          <a:lstStyle>
            <a:lvl1pPr algn="l">
              <a:defRPr sz="18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941909" y="634965"/>
            <a:ext cx="6686550" cy="3854970"/>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a:t>Resim eklemek için simgeyi tıklatın</a:t>
            </a:r>
            <a:endParaRPr lang="en-US" dirty="0"/>
          </a:p>
        </p:txBody>
      </p:sp>
      <p:sp>
        <p:nvSpPr>
          <p:cNvPr id="4" name="Text Placeholder 3"/>
          <p:cNvSpPr>
            <a:spLocks noGrp="1"/>
          </p:cNvSpPr>
          <p:nvPr>
            <p:ph type="body" sz="half" idx="2"/>
          </p:nvPr>
        </p:nvSpPr>
        <p:spPr>
          <a:xfrm>
            <a:off x="1941910" y="5367338"/>
            <a:ext cx="6686550"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79247470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1910" y="609600"/>
            <a:ext cx="6686549" cy="3117040"/>
          </a:xfrm>
        </p:spPr>
        <p:txBody>
          <a:bodyPr anchor="ctr">
            <a:normAutofit/>
          </a:bodyPr>
          <a:lstStyle>
            <a:lvl1pPr algn="l">
              <a:defRPr sz="36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03132623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2456259" y="3505200"/>
            <a:ext cx="5652416" cy="38100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6E3D226-F39E-4201-B6A3-7CF0465C88F7}" type="slidenum">
              <a:rPr lang="tr-TR" smtClean="0"/>
              <a:t>‹#›</a:t>
            </a:fld>
            <a:endParaRPr lang="tr-TR"/>
          </a:p>
        </p:txBody>
      </p:sp>
      <p:sp>
        <p:nvSpPr>
          <p:cNvPr id="14" name="TextBox 13"/>
          <p:cNvSpPr txBox="1"/>
          <p:nvPr/>
        </p:nvSpPr>
        <p:spPr>
          <a:xfrm>
            <a:off x="1850739" y="648005"/>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5" name="TextBox 14"/>
          <p:cNvSpPr txBox="1"/>
          <p:nvPr/>
        </p:nvSpPr>
        <p:spPr>
          <a:xfrm>
            <a:off x="8336139" y="290530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828271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1910" y="2438401"/>
            <a:ext cx="6686550" cy="2724845"/>
          </a:xfrm>
        </p:spPr>
        <p:txBody>
          <a:bodyPr anchor="b">
            <a:normAutofit/>
          </a:bodyPr>
          <a:lstStyle>
            <a:lvl1pPr algn="l">
              <a:defRPr sz="3600" b="0"/>
            </a:lvl1pPr>
          </a:lstStyle>
          <a:p>
            <a:r>
              <a:rPr lang="tr-TR"/>
              <a:t>Asıl başlık stili için tıklatın</a:t>
            </a:r>
            <a:endParaRPr lang="en-US" dirty="0"/>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27507141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
        <p:nvSpPr>
          <p:cNvPr id="17" name="TextBox 16"/>
          <p:cNvSpPr txBox="1"/>
          <p:nvPr/>
        </p:nvSpPr>
        <p:spPr>
          <a:xfrm>
            <a:off x="1850739" y="648005"/>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8" name="TextBox 17"/>
          <p:cNvSpPr txBox="1"/>
          <p:nvPr/>
        </p:nvSpPr>
        <p:spPr>
          <a:xfrm>
            <a:off x="8336139" y="290530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89470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0204873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1910" y="627407"/>
            <a:ext cx="6686549" cy="2880020"/>
          </a:xfrm>
        </p:spPr>
        <p:txBody>
          <a:bodyPr anchor="ctr">
            <a:normAutofit/>
          </a:bodyPr>
          <a:lstStyle>
            <a:lvl1pPr algn="l">
              <a:defRPr sz="36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59143001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92065520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1109" y="627406"/>
            <a:ext cx="16557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1941909" y="627406"/>
            <a:ext cx="485775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0126797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38701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9F75050-0E15-4C5B-92B0-66D068882F1F}" type="datetimeFigureOut">
              <a:rPr lang="tr-TR" smtClean="0"/>
              <a:pPr/>
              <a:t>4.05.2020</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663710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D9F75050-0E15-4C5B-92B0-66D068882F1F}" type="datetimeFigureOut">
              <a:rPr lang="tr-TR" smtClean="0"/>
              <a:pPr/>
              <a:t>4.05.2020</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85111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43579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391344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68948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9F75050-0E15-4C5B-92B0-66D068882F1F}" type="datetimeFigureOut">
              <a:rPr lang="tr-TR" smtClean="0"/>
              <a:pPr/>
              <a:t>4.05.2020</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236447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138637"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0416" y="-786"/>
            <a:ext cx="1767506"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4694" y="624110"/>
            <a:ext cx="6683765"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941909" y="2133600"/>
            <a:ext cx="668655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1210" y="6130437"/>
            <a:ext cx="859712" cy="370396"/>
          </a:xfrm>
          <a:prstGeom prst="rect">
            <a:avLst/>
          </a:prstGeom>
        </p:spPr>
        <p:txBody>
          <a:bodyPr vert="horz" lIns="91440" tIns="45720" rIns="91440" bIns="45720" rtlCol="0" anchor="ctr"/>
          <a:lstStyle>
            <a:lvl1pPr algn="r">
              <a:defRPr sz="675">
                <a:solidFill>
                  <a:schemeClr val="tx1">
                    <a:tint val="75000"/>
                  </a:schemeClr>
                </a:solidFill>
              </a:defRPr>
            </a:lvl1pPr>
          </a:lstStyle>
          <a:p>
            <a:fld id="{26667FA0-3342-4266-9637-2BB1463C6F2D}" type="datetimeFigureOut">
              <a:rPr lang="tr-TR" smtClean="0"/>
              <a:t>4.05.2020</a:t>
            </a:fld>
            <a:endParaRPr lang="tr-TR"/>
          </a:p>
        </p:txBody>
      </p:sp>
      <p:sp>
        <p:nvSpPr>
          <p:cNvPr id="5" name="Footer Placeholder 4"/>
          <p:cNvSpPr>
            <a:spLocks noGrp="1"/>
          </p:cNvSpPr>
          <p:nvPr>
            <p:ph type="ftr" sz="quarter" idx="3"/>
          </p:nvPr>
        </p:nvSpPr>
        <p:spPr>
          <a:xfrm>
            <a:off x="1941910" y="6135809"/>
            <a:ext cx="5714999" cy="365125"/>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398860" y="787783"/>
            <a:ext cx="584825" cy="365125"/>
          </a:xfrm>
          <a:prstGeom prst="rect">
            <a:avLst/>
          </a:prstGeom>
        </p:spPr>
        <p:txBody>
          <a:bodyPr vert="horz" lIns="91440" tIns="45720" rIns="91440" bIns="45720" rtlCol="0" anchor="ctr"/>
          <a:lstStyle>
            <a:lvl1pPr algn="r">
              <a:defRPr sz="1500">
                <a:solidFill>
                  <a:srgbClr val="FEFFFF"/>
                </a:solidFill>
              </a:defRPr>
            </a:lvl1pPr>
          </a:lstStyle>
          <a:p>
            <a:fld id="{56E3D226-F39E-4201-B6A3-7CF0465C88F7}" type="slidenum">
              <a:rPr lang="tr-TR" smtClean="0"/>
              <a:t>‹#›</a:t>
            </a:fld>
            <a:endParaRPr lang="tr-TR"/>
          </a:p>
        </p:txBody>
      </p:sp>
    </p:spTree>
    <p:extLst>
      <p:ext uri="{BB962C8B-B14F-4D97-AF65-F5344CB8AC3E}">
        <p14:creationId xmlns:p14="http://schemas.microsoft.com/office/powerpoint/2010/main" val="85468418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342900" rtl="0" eaLnBrk="1" latinLnBrk="0" hangingPunct="1">
        <a:spcBef>
          <a:spcPct val="0"/>
        </a:spcBef>
        <a:buNone/>
        <a:defRPr sz="27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123728" y="2514599"/>
            <a:ext cx="6600451" cy="2262781"/>
          </a:xfrm>
        </p:spPr>
        <p:txBody>
          <a:bodyPr>
            <a:normAutofit/>
          </a:bodyPr>
          <a:lstStyle/>
          <a:p>
            <a:r>
              <a:rPr lang="tr-TR" sz="3600" dirty="0">
                <a:solidFill>
                  <a:schemeClr val="tx1"/>
                </a:solidFill>
                <a:latin typeface="Times New Roman" panose="02020603050405020304" pitchFamily="18" charset="0"/>
                <a:cs typeface="Times New Roman" panose="02020603050405020304" pitchFamily="18" charset="0"/>
              </a:rPr>
              <a:t>ERKEN ÇOCUKLUK DÖNEMİNDE CİNSEL GELİŞİM VE CİNSEL EĞİTİM</a:t>
            </a:r>
          </a:p>
        </p:txBody>
      </p:sp>
      <p:sp>
        <p:nvSpPr>
          <p:cNvPr id="3" name="2 Alt Başlık"/>
          <p:cNvSpPr>
            <a:spLocks noGrp="1"/>
          </p:cNvSpPr>
          <p:nvPr>
            <p:ph type="subTitle" idx="1"/>
          </p:nvPr>
        </p:nvSpPr>
        <p:spPr/>
        <p:txBody>
          <a:bodyPr>
            <a:normAutofit/>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i="1" dirty="0">
                <a:solidFill>
                  <a:srgbClr val="FF0000"/>
                </a:solidFill>
                <a:latin typeface="Times New Roman" panose="02020603050405020304" pitchFamily="18" charset="0"/>
                <a:cs typeface="Times New Roman" panose="02020603050405020304" pitchFamily="18" charset="0"/>
              </a:rPr>
              <a:t>Cinsel eğitim neden önemlidir?</a:t>
            </a:r>
          </a:p>
        </p:txBody>
      </p:sp>
      <p:sp>
        <p:nvSpPr>
          <p:cNvPr id="3" name="2 İçerik Yer Tutucusu"/>
          <p:cNvSpPr>
            <a:spLocks noGrp="1"/>
          </p:cNvSpPr>
          <p:nvPr>
            <p:ph idx="1"/>
          </p:nvPr>
        </p:nvSpPr>
        <p:spPr>
          <a:xfrm>
            <a:off x="323528" y="1556792"/>
            <a:ext cx="7601272" cy="4917160"/>
          </a:xfrm>
        </p:spPr>
        <p:txBody>
          <a:bodyPr>
            <a:normAutofit/>
          </a:bodyPr>
          <a:lstStyle/>
          <a:p>
            <a:pPr algn="just">
              <a:buNone/>
            </a:pPr>
            <a:r>
              <a:rPr lang="tr-TR" dirty="0">
                <a:solidFill>
                  <a:schemeClr val="accent2">
                    <a:lumMod val="75000"/>
                  </a:schemeClr>
                </a:solidFill>
                <a:latin typeface="Comic Sans MS" pitchFamily="66" charset="0"/>
              </a:rPr>
              <a:t>    </a:t>
            </a:r>
          </a:p>
          <a:p>
            <a:pPr algn="just">
              <a:buNone/>
            </a:pPr>
            <a:r>
              <a:rPr lang="tr-TR" dirty="0">
                <a:solidFill>
                  <a:schemeClr val="accent2">
                    <a:lumMod val="75000"/>
                  </a:schemeClr>
                </a:solidFill>
                <a:latin typeface="Comic Sans MS" pitchFamily="66" charset="0"/>
              </a:rPr>
              <a:t>      </a:t>
            </a:r>
          </a:p>
          <a:p>
            <a:pPr algn="just">
              <a:buNone/>
            </a:pPr>
            <a:r>
              <a:rPr lang="tr-TR" dirty="0">
                <a:solidFill>
                  <a:schemeClr val="tx1"/>
                </a:solidFill>
                <a:latin typeface="Times New Roman" panose="02020603050405020304" pitchFamily="18" charset="0"/>
                <a:cs typeface="Times New Roman" panose="02020603050405020304" pitchFamily="18" charset="0"/>
              </a:rPr>
              <a:t>          Çocukluk yıllarında cinsellikle ilgili eksik ve hatalı bilgileri olan bireylerin; yetişkinlik döneminde cinsel uyumu olmayan, karşı cinsiyetteki bireylere karşı hoşgörüsüz, sinirli, öfkeli ve uyumsuz bireyler oldukları görülmektedir. Bu nedenle erken yaşlarda cinsel eğitim büyük önem taşımaktadır.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i="1" dirty="0">
                <a:solidFill>
                  <a:srgbClr val="FF0000"/>
                </a:solidFill>
                <a:latin typeface="Times New Roman" panose="02020603050405020304" pitchFamily="18" charset="0"/>
                <a:cs typeface="Times New Roman" panose="02020603050405020304" pitchFamily="18" charset="0"/>
              </a:rPr>
              <a:t>Cinsel eğitim nasıl verilmelidir?</a:t>
            </a:r>
          </a:p>
        </p:txBody>
      </p:sp>
      <p:sp>
        <p:nvSpPr>
          <p:cNvPr id="3" name="2 İçerik Yer Tutucusu"/>
          <p:cNvSpPr>
            <a:spLocks noGrp="1"/>
          </p:cNvSpPr>
          <p:nvPr>
            <p:ph idx="1"/>
          </p:nvPr>
        </p:nvSpPr>
        <p:spPr>
          <a:xfrm>
            <a:off x="1942415" y="1628800"/>
            <a:ext cx="6591985" cy="4282422"/>
          </a:xfrm>
        </p:spPr>
        <p:txBody>
          <a:bodyPr>
            <a:normAutofit fontScale="92500" lnSpcReduction="20000"/>
          </a:bodyPr>
          <a:lstStyle/>
          <a:p>
            <a:pPr algn="just">
              <a:buNone/>
            </a:pPr>
            <a:r>
              <a:rPr lang="tr-TR" dirty="0">
                <a:solidFill>
                  <a:schemeClr val="accent2">
                    <a:lumMod val="75000"/>
                  </a:schemeClr>
                </a:solidFill>
                <a:latin typeface="Comic Sans MS" pitchFamily="66" charset="0"/>
              </a:rPr>
              <a:t>          </a:t>
            </a:r>
            <a:r>
              <a:rPr lang="tr-TR" dirty="0">
                <a:solidFill>
                  <a:schemeClr val="tx1"/>
                </a:solidFill>
                <a:latin typeface="Times New Roman" panose="02020603050405020304" pitchFamily="18" charset="0"/>
                <a:cs typeface="Times New Roman" panose="02020603050405020304" pitchFamily="18" charset="0"/>
              </a:rPr>
              <a:t>Anne ve babaların verdiği mesajlar çocuk için çok önemlidir ve uzun süreli etkiye sahiptir. Bu nedenle çocuk ve ebeveyn arasında iletişim açık, tutarlı ve olumlu olmalı, en önemlisi de mümkün olduğunca cinsel eğitime erken yaşta başlanılmalıdır. </a:t>
            </a:r>
          </a:p>
          <a:p>
            <a:pPr algn="just">
              <a:buNone/>
            </a:pPr>
            <a:r>
              <a:rPr lang="tr-TR" dirty="0">
                <a:solidFill>
                  <a:schemeClr val="tx1"/>
                </a:solidFill>
                <a:latin typeface="Times New Roman" panose="02020603050405020304" pitchFamily="18" charset="0"/>
                <a:cs typeface="Times New Roman" panose="02020603050405020304" pitchFamily="18" charset="0"/>
              </a:rPr>
              <a:t>           </a:t>
            </a:r>
            <a:r>
              <a:rPr lang="tr-TR" i="1" dirty="0">
                <a:solidFill>
                  <a:schemeClr val="tx1"/>
                </a:solidFill>
                <a:latin typeface="Times New Roman" panose="02020603050405020304" pitchFamily="18" charset="0"/>
                <a:cs typeface="Times New Roman" panose="02020603050405020304" pitchFamily="18" charset="0"/>
              </a:rPr>
              <a:t>Önemli olan çocuğa cinsellik hakkında her şeyin değil, daha önemli olan temel gerçeklerin aktarılmasıdır.</a:t>
            </a:r>
          </a:p>
          <a:p>
            <a:pPr algn="just">
              <a:buNone/>
            </a:pPr>
            <a:endParaRPr lang="tr-TR" dirty="0">
              <a:solidFill>
                <a:schemeClr val="tx1"/>
              </a:solidFill>
              <a:latin typeface="Times New Roman" panose="02020603050405020304" pitchFamily="18" charset="0"/>
              <a:cs typeface="Times New Roman" panose="02020603050405020304" pitchFamily="18" charset="0"/>
            </a:endParaRPr>
          </a:p>
          <a:p>
            <a:pPr algn="just">
              <a:buNone/>
            </a:pPr>
            <a:r>
              <a:rPr lang="tr-TR" dirty="0"/>
              <a:t>           </a:t>
            </a:r>
            <a:r>
              <a:rPr lang="tr-TR" dirty="0">
                <a:solidFill>
                  <a:schemeClr val="tx1"/>
                </a:solidFill>
                <a:latin typeface="Times New Roman" panose="02020603050405020304" pitchFamily="18" charset="0"/>
                <a:cs typeface="Times New Roman" panose="02020603050405020304" pitchFamily="18" charset="0"/>
              </a:rPr>
              <a:t>Çoğu anne –baba cinsel eğitimin çocuğa ya da gence bu konuda sadece bir şeyler anlatmak olduğu düşüncesindedir. Oysa, </a:t>
            </a:r>
          </a:p>
          <a:p>
            <a:pPr algn="just">
              <a:buFont typeface="Wingdings" pitchFamily="2" charset="2"/>
              <a:buChar char="q"/>
            </a:pPr>
            <a:r>
              <a:rPr lang="tr-TR" dirty="0">
                <a:solidFill>
                  <a:schemeClr val="tx1"/>
                </a:solidFill>
                <a:latin typeface="Times New Roman" panose="02020603050405020304" pitchFamily="18" charset="0"/>
                <a:cs typeface="Times New Roman" panose="02020603050405020304" pitchFamily="18" charset="0"/>
              </a:rPr>
              <a:t>     Anne-babaların birbirlerine karşı davranışları, </a:t>
            </a:r>
          </a:p>
          <a:p>
            <a:pPr algn="just">
              <a:buFont typeface="Wingdings" pitchFamily="2" charset="2"/>
              <a:buChar char="q"/>
            </a:pPr>
            <a:r>
              <a:rPr lang="tr-TR" dirty="0">
                <a:solidFill>
                  <a:schemeClr val="tx1"/>
                </a:solidFill>
                <a:latin typeface="Times New Roman" panose="02020603050405020304" pitchFamily="18" charset="0"/>
                <a:cs typeface="Times New Roman" panose="02020603050405020304" pitchFamily="18" charset="0"/>
              </a:rPr>
              <a:t>     Çocuğun vücudunu araştırmasına, keşfetmesine karşı tepkileri, </a:t>
            </a:r>
          </a:p>
          <a:p>
            <a:pPr algn="just">
              <a:buFont typeface="Wingdings" pitchFamily="2" charset="2"/>
              <a:buChar char="q"/>
            </a:pPr>
            <a:r>
              <a:rPr lang="tr-TR" dirty="0">
                <a:solidFill>
                  <a:schemeClr val="tx1"/>
                </a:solidFill>
                <a:latin typeface="Times New Roman" panose="02020603050405020304" pitchFamily="18" charset="0"/>
                <a:cs typeface="Times New Roman" panose="02020603050405020304" pitchFamily="18" charset="0"/>
              </a:rPr>
              <a:t>     Tuvalet alışkanlığının kazanılmasındaki tutumları, </a:t>
            </a:r>
          </a:p>
          <a:p>
            <a:pPr algn="just">
              <a:buFont typeface="Wingdings" pitchFamily="2" charset="2"/>
              <a:buChar char="q"/>
            </a:pPr>
            <a:r>
              <a:rPr lang="tr-TR" dirty="0">
                <a:solidFill>
                  <a:schemeClr val="tx1"/>
                </a:solidFill>
                <a:latin typeface="Times New Roman" panose="02020603050405020304" pitchFamily="18" charset="0"/>
                <a:cs typeface="Times New Roman" panose="02020603050405020304" pitchFamily="18" charset="0"/>
              </a:rPr>
              <a:t>     Çocuğun sorularına verdikleri yanıtlar ve  </a:t>
            </a:r>
          </a:p>
          <a:p>
            <a:pPr algn="just">
              <a:buFont typeface="Wingdings" pitchFamily="2" charset="2"/>
              <a:buChar char="q"/>
            </a:pPr>
            <a:r>
              <a:rPr lang="tr-TR" dirty="0">
                <a:solidFill>
                  <a:schemeClr val="tx1"/>
                </a:solidFill>
                <a:latin typeface="Times New Roman" panose="02020603050405020304" pitchFamily="18" charset="0"/>
                <a:cs typeface="Times New Roman" panose="02020603050405020304" pitchFamily="18" charset="0"/>
              </a:rPr>
              <a:t>     Çevresini öğrenme konusundaki girişimlerine karşı aldıkları tavır çocuğun cinsel gelişiminde önemli rol oynar.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45201" y="624110"/>
            <a:ext cx="6589199" cy="500634"/>
          </a:xfrm>
        </p:spPr>
        <p:txBody>
          <a:bodyPr>
            <a:normAutofit fontScale="90000"/>
          </a:bodyPr>
          <a:lstStyle/>
          <a:p>
            <a:endParaRPr lang="tr-TR" dirty="0"/>
          </a:p>
        </p:txBody>
      </p:sp>
      <p:sp>
        <p:nvSpPr>
          <p:cNvPr id="3" name="2 İçerik Yer Tutucusu"/>
          <p:cNvSpPr>
            <a:spLocks noGrp="1"/>
          </p:cNvSpPr>
          <p:nvPr>
            <p:ph idx="1"/>
          </p:nvPr>
        </p:nvSpPr>
        <p:spPr>
          <a:xfrm>
            <a:off x="1942415" y="1556792"/>
            <a:ext cx="6591985" cy="4354430"/>
          </a:xfrm>
        </p:spPr>
        <p:txBody>
          <a:bodyPr>
            <a:normAutofit fontScale="92500" lnSpcReduction="20000"/>
          </a:bodyPr>
          <a:lstStyle/>
          <a:p>
            <a:pPr>
              <a:buNone/>
            </a:pPr>
            <a:endParaRPr lang="tr-TR" dirty="0"/>
          </a:p>
          <a:p>
            <a:pPr algn="just">
              <a:buNone/>
            </a:pPr>
            <a:r>
              <a:rPr lang="tr-TR" dirty="0">
                <a:solidFill>
                  <a:schemeClr val="tx1"/>
                </a:solidFill>
                <a:latin typeface="Times New Roman" panose="02020603050405020304" pitchFamily="18" charset="0"/>
                <a:cs typeface="Times New Roman" panose="02020603050405020304" pitchFamily="18" charset="0"/>
              </a:rPr>
              <a:t>            Çocuk üç yaşına geldiğinde kız-erkek ayırımını fark etmeye ve cinsellikle ilgili sorular sormaya başlar. Bu doğal bir gelişimdir. </a:t>
            </a:r>
          </a:p>
          <a:p>
            <a:pPr algn="just">
              <a:buFont typeface="Wingdings" pitchFamily="2" charset="2"/>
              <a:buChar char="v"/>
            </a:pPr>
            <a:r>
              <a:rPr lang="tr-TR" dirty="0">
                <a:solidFill>
                  <a:schemeClr val="tx1"/>
                </a:solidFill>
                <a:latin typeface="Times New Roman" panose="02020603050405020304" pitchFamily="18" charset="0"/>
                <a:cs typeface="Times New Roman" panose="02020603050405020304" pitchFamily="18" charset="0"/>
              </a:rPr>
              <a:t>      </a:t>
            </a:r>
            <a:r>
              <a:rPr lang="tr-TR" i="1" dirty="0">
                <a:solidFill>
                  <a:schemeClr val="tx1"/>
                </a:solidFill>
                <a:latin typeface="Times New Roman" panose="02020603050405020304" pitchFamily="18" charset="0"/>
                <a:cs typeface="Times New Roman" panose="02020603050405020304" pitchFamily="18" charset="0"/>
              </a:rPr>
              <a:t>Ebeveyn paniğe kapılmamalı, çocuğun sorduğu sorulara doğru cevaplar vermelidir.</a:t>
            </a:r>
            <a:r>
              <a:rPr lang="tr-TR" dirty="0">
                <a:solidFill>
                  <a:schemeClr val="tx1"/>
                </a:solidFill>
                <a:latin typeface="Times New Roman" panose="02020603050405020304" pitchFamily="18" charset="0"/>
                <a:cs typeface="Times New Roman" panose="02020603050405020304" pitchFamily="18" charset="0"/>
              </a:rPr>
              <a:t> </a:t>
            </a:r>
          </a:p>
          <a:p>
            <a:pPr algn="just">
              <a:buFont typeface="Wingdings" pitchFamily="2" charset="2"/>
              <a:buChar char="v"/>
            </a:pPr>
            <a:r>
              <a:rPr lang="tr-TR" i="1" dirty="0">
                <a:solidFill>
                  <a:schemeClr val="tx1"/>
                </a:solidFill>
                <a:latin typeface="Times New Roman" panose="02020603050405020304" pitchFamily="18" charset="0"/>
                <a:cs typeface="Times New Roman" panose="02020603050405020304" pitchFamily="18" charset="0"/>
              </a:rPr>
              <a:t>      Cevaplar ayrıntılı, uzun, çocuğun kavrayamayacağı kadar karışık olmamalıdır. Sadece çocuğun sorduğu kadar anlatılmalıdır</a:t>
            </a:r>
            <a:r>
              <a:rPr lang="tr-TR" dirty="0">
                <a:solidFill>
                  <a:schemeClr val="tx1"/>
                </a:solidFill>
                <a:latin typeface="Times New Roman" panose="02020603050405020304" pitchFamily="18" charset="0"/>
                <a:cs typeface="Times New Roman" panose="02020603050405020304" pitchFamily="18" charset="0"/>
              </a:rPr>
              <a:t>. </a:t>
            </a:r>
            <a:r>
              <a:rPr lang="tr-TR" i="1" dirty="0">
                <a:solidFill>
                  <a:schemeClr val="tx1"/>
                </a:solidFill>
                <a:latin typeface="Times New Roman" panose="02020603050405020304" pitchFamily="18" charset="0"/>
                <a:cs typeface="Times New Roman" panose="02020603050405020304" pitchFamily="18" charset="0"/>
              </a:rPr>
              <a:t>Çünkü çocuk her yaşta farklı sorular sorarak merakını giderecektir.</a:t>
            </a:r>
          </a:p>
          <a:p>
            <a:pPr algn="just">
              <a:buFont typeface="Wingdings" pitchFamily="2" charset="2"/>
              <a:buChar char="v"/>
            </a:pPr>
            <a:r>
              <a:rPr lang="tr-TR" i="1" dirty="0">
                <a:solidFill>
                  <a:srgbClr val="7030A0"/>
                </a:solidFill>
                <a:latin typeface="Comic Sans MS" pitchFamily="66" charset="0"/>
              </a:rPr>
              <a:t> </a:t>
            </a:r>
            <a:r>
              <a:rPr lang="tr-TR" i="1" dirty="0">
                <a:solidFill>
                  <a:schemeClr val="tx1"/>
                </a:solidFill>
                <a:latin typeface="Times New Roman" panose="02020603050405020304" pitchFamily="18" charset="0"/>
                <a:cs typeface="Times New Roman" panose="02020603050405020304" pitchFamily="18" charset="0"/>
              </a:rPr>
              <a:t>Ebeveynler, öğretmenler cinsel eğitim konusunda yeterli, doğru ve </a:t>
            </a:r>
            <a:r>
              <a:rPr lang="tr-TR" b="1" i="1" dirty="0">
                <a:solidFill>
                  <a:schemeClr val="tx1"/>
                </a:solidFill>
                <a:latin typeface="Times New Roman" panose="02020603050405020304" pitchFamily="18" charset="0"/>
                <a:cs typeface="Times New Roman" panose="02020603050405020304" pitchFamily="18" charset="0"/>
              </a:rPr>
              <a:t>çocukların gelişimlerine uygun </a:t>
            </a:r>
            <a:r>
              <a:rPr lang="tr-TR" i="1" dirty="0">
                <a:solidFill>
                  <a:schemeClr val="tx1"/>
                </a:solidFill>
                <a:latin typeface="Times New Roman" panose="02020603050405020304" pitchFamily="18" charset="0"/>
                <a:cs typeface="Times New Roman" panose="02020603050405020304" pitchFamily="18" charset="0"/>
              </a:rPr>
              <a:t>bilgiye sahip olmalı ve bu konuda çocuklarına yardım etmeli, yol göstermelidir.</a:t>
            </a:r>
          </a:p>
          <a:p>
            <a:pPr algn="just">
              <a:buFont typeface="Wingdings" pitchFamily="2" charset="2"/>
              <a:buChar char="v"/>
            </a:pPr>
            <a:r>
              <a:rPr lang="tr-TR" dirty="0">
                <a:solidFill>
                  <a:schemeClr val="tx1"/>
                </a:solidFill>
                <a:latin typeface="Times New Roman" panose="02020603050405020304" pitchFamily="18" charset="0"/>
                <a:cs typeface="Times New Roman" panose="02020603050405020304" pitchFamily="18" charset="0"/>
              </a:rPr>
              <a:t>       </a:t>
            </a:r>
            <a:r>
              <a:rPr lang="tr-TR" i="1" dirty="0">
                <a:solidFill>
                  <a:schemeClr val="tx1"/>
                </a:solidFill>
                <a:latin typeface="Times New Roman" panose="02020603050405020304" pitchFamily="18" charset="0"/>
                <a:cs typeface="Times New Roman" panose="02020603050405020304" pitchFamily="18" charset="0"/>
              </a:rPr>
              <a:t>Cinsel eğitim </a:t>
            </a:r>
            <a:r>
              <a:rPr lang="tr-TR" b="1" i="1" dirty="0">
                <a:solidFill>
                  <a:schemeClr val="tx1"/>
                </a:solidFill>
                <a:latin typeface="Times New Roman" panose="02020603050405020304" pitchFamily="18" charset="0"/>
                <a:cs typeface="Times New Roman" panose="02020603050405020304" pitchFamily="18" charset="0"/>
              </a:rPr>
              <a:t>gerçeğe uygun</a:t>
            </a:r>
            <a:r>
              <a:rPr lang="tr-TR" i="1" dirty="0">
                <a:solidFill>
                  <a:schemeClr val="tx1"/>
                </a:solidFill>
                <a:latin typeface="Times New Roman" panose="02020603050405020304" pitchFamily="18" charset="0"/>
                <a:cs typeface="Times New Roman" panose="02020603050405020304" pitchFamily="18" charset="0"/>
              </a:rPr>
              <a:t> olmalıdır. Çocuğa biyolojik açıdan üreme, cinselliğin aile yaşamında ve toplumdaki önemi anlatılmalıdır. Cinselliğin kişiliğin bir parçası olduğu vurgulanmalı, </a:t>
            </a:r>
            <a:r>
              <a:rPr lang="tr-TR" b="1" i="1" dirty="0">
                <a:solidFill>
                  <a:schemeClr val="tx1"/>
                </a:solidFill>
                <a:latin typeface="Times New Roman" panose="02020603050405020304" pitchFamily="18" charset="0"/>
                <a:cs typeface="Times New Roman" panose="02020603050405020304" pitchFamily="18" charset="0"/>
              </a:rPr>
              <a:t>yaş ve gelişim düzeyine göre </a:t>
            </a:r>
            <a:r>
              <a:rPr lang="tr-TR" i="1" dirty="0">
                <a:solidFill>
                  <a:schemeClr val="tx1"/>
                </a:solidFill>
                <a:latin typeface="Times New Roman" panose="02020603050405020304" pitchFamily="18" charset="0"/>
                <a:cs typeface="Times New Roman" panose="02020603050405020304" pitchFamily="18" charset="0"/>
              </a:rPr>
              <a:t>kürtaj, doğum kontrolü, gayri meşru çocuklar üzerinde durulmalıdır.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274042"/>
          </a:xfrm>
        </p:spPr>
        <p:txBody>
          <a:bodyPr>
            <a:normAutofit fontScale="90000"/>
          </a:bodyPr>
          <a:lstStyle/>
          <a:p>
            <a:endParaRPr lang="tr-TR" dirty="0"/>
          </a:p>
        </p:txBody>
      </p:sp>
      <p:sp>
        <p:nvSpPr>
          <p:cNvPr id="3" name="2 İçerik Yer Tutucusu"/>
          <p:cNvSpPr>
            <a:spLocks noGrp="1"/>
          </p:cNvSpPr>
          <p:nvPr>
            <p:ph idx="1"/>
          </p:nvPr>
        </p:nvSpPr>
        <p:spPr>
          <a:xfrm>
            <a:off x="395536" y="620688"/>
            <a:ext cx="7529264" cy="5853264"/>
          </a:xfrm>
        </p:spPr>
        <p:txBody>
          <a:bodyPr/>
          <a:lstStyle/>
          <a:p>
            <a:pPr>
              <a:buNone/>
            </a:pPr>
            <a:r>
              <a:rPr lang="tr-TR" dirty="0"/>
              <a:t>   </a:t>
            </a:r>
          </a:p>
          <a:p>
            <a:pPr>
              <a:buNone/>
            </a:pPr>
            <a:r>
              <a:rPr lang="tr-TR" i="1" dirty="0">
                <a:solidFill>
                  <a:srgbClr val="FF0000"/>
                </a:solidFill>
                <a:latin typeface="Comic Sans MS" pitchFamily="66" charset="0"/>
              </a:rPr>
              <a:t>   </a:t>
            </a:r>
            <a:r>
              <a:rPr lang="tr-TR" i="1" dirty="0">
                <a:solidFill>
                  <a:srgbClr val="FF0000"/>
                </a:solidFill>
                <a:latin typeface="Times New Roman" panose="02020603050405020304" pitchFamily="18" charset="0"/>
                <a:cs typeface="Times New Roman" panose="02020603050405020304" pitchFamily="18" charset="0"/>
              </a:rPr>
              <a:t>Cinsel eğitim kim tarafından verilmelidir?</a:t>
            </a:r>
          </a:p>
          <a:p>
            <a:pPr>
              <a:buNone/>
            </a:pPr>
            <a:endParaRPr lang="tr-TR" i="1" dirty="0">
              <a:solidFill>
                <a:srgbClr val="FF0000"/>
              </a:solidFill>
              <a:latin typeface="Times New Roman" panose="02020603050405020304" pitchFamily="18" charset="0"/>
              <a:cs typeface="Times New Roman" panose="02020603050405020304" pitchFamily="18" charset="0"/>
            </a:endParaRPr>
          </a:p>
          <a:p>
            <a:pPr algn="just">
              <a:buNone/>
            </a:pPr>
            <a:r>
              <a:rPr lang="tr-TR" i="1" dirty="0">
                <a:solidFill>
                  <a:srgbClr val="00B050"/>
                </a:solidFill>
                <a:latin typeface="Comic Sans MS" pitchFamily="66" charset="0"/>
              </a:rPr>
              <a:t>      </a:t>
            </a:r>
            <a:r>
              <a:rPr lang="tr-TR" i="1" dirty="0">
                <a:solidFill>
                  <a:schemeClr val="tx1"/>
                </a:solidFill>
                <a:latin typeface="Times New Roman" panose="02020603050405020304" pitchFamily="18" charset="0"/>
                <a:cs typeface="Times New Roman" panose="02020603050405020304" pitchFamily="18" charset="0"/>
              </a:rPr>
              <a:t>Kız çocuğa annenin, erkek çocuğa babanın cinsel eğitim vermesi konusu çelişkilidir. Genel olarak, her çocuğun kendi cinsiyetinden olan ebeveynine yönelmesi ve görüş alması doğru gibi görülebilir. Ancak cinsel eğitimin, mutlaka aynı cinsiyetten bir ebeveyn tarafından verilmesi gerektiği görüşü yanlıştır. Gerek anne, gerekse baba tarafından verilecek cinsel eğitim, çocuğun başka kaynaklara yönelmesini engelleyecektir.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490066"/>
          </a:xfrm>
        </p:spPr>
        <p:txBody>
          <a:bodyPr>
            <a:normAutofit fontScale="90000"/>
          </a:bodyPr>
          <a:lstStyle/>
          <a:p>
            <a:endParaRPr lang="tr-TR" dirty="0"/>
          </a:p>
        </p:txBody>
      </p:sp>
      <p:sp>
        <p:nvSpPr>
          <p:cNvPr id="3" name="2 İçerik Yer Tutucusu"/>
          <p:cNvSpPr>
            <a:spLocks noGrp="1"/>
          </p:cNvSpPr>
          <p:nvPr>
            <p:ph idx="1"/>
          </p:nvPr>
        </p:nvSpPr>
        <p:spPr>
          <a:xfrm>
            <a:off x="395536" y="980728"/>
            <a:ext cx="7529264" cy="5493224"/>
          </a:xfrm>
        </p:spPr>
        <p:txBody>
          <a:bodyPr>
            <a:normAutofit fontScale="92500" lnSpcReduction="20000"/>
          </a:bodyPr>
          <a:lstStyle/>
          <a:p>
            <a:pPr>
              <a:buNone/>
            </a:pPr>
            <a:r>
              <a:rPr lang="tr-TR" i="1" dirty="0">
                <a:solidFill>
                  <a:srgbClr val="FF0000"/>
                </a:solidFill>
                <a:latin typeface="Times New Roman" panose="02020603050405020304" pitchFamily="18" charset="0"/>
                <a:cs typeface="Times New Roman" panose="02020603050405020304" pitchFamily="18" charset="0"/>
              </a:rPr>
              <a:t>Cinsel eğitim ne zaman verilmelidir?</a:t>
            </a:r>
          </a:p>
          <a:p>
            <a:pPr algn="just">
              <a:buNone/>
            </a:pPr>
            <a:r>
              <a:rPr lang="tr-TR" i="1" dirty="0">
                <a:solidFill>
                  <a:schemeClr val="tx1"/>
                </a:solidFill>
                <a:latin typeface="Times New Roman" panose="02020603050405020304" pitchFamily="18" charset="0"/>
                <a:cs typeface="Times New Roman" panose="02020603050405020304" pitchFamily="18" charset="0"/>
              </a:rPr>
              <a:t> </a:t>
            </a:r>
            <a:r>
              <a:rPr lang="tr-TR" dirty="0">
                <a:solidFill>
                  <a:schemeClr val="tx1"/>
                </a:solidFill>
                <a:latin typeface="Times New Roman" panose="02020603050405020304" pitchFamily="18" charset="0"/>
                <a:cs typeface="Times New Roman" panose="02020603050405020304" pitchFamily="18" charset="0"/>
              </a:rPr>
              <a:t>              Cinsel eğitime başlamak için belli bir yaş bulunmamasına rağmen, </a:t>
            </a:r>
            <a:r>
              <a:rPr lang="tr-TR" i="1" dirty="0">
                <a:solidFill>
                  <a:schemeClr val="tx1"/>
                </a:solidFill>
                <a:latin typeface="Times New Roman" panose="02020603050405020304" pitchFamily="18" charset="0"/>
                <a:cs typeface="Times New Roman" panose="02020603050405020304" pitchFamily="18" charset="0"/>
              </a:rPr>
              <a:t>anne-babaları cinsel eğitim konusunda yönlendiren, çocukların cinsellikle ilgili konulara karşı merak duygusudur</a:t>
            </a:r>
            <a:r>
              <a:rPr lang="tr-TR" dirty="0">
                <a:solidFill>
                  <a:schemeClr val="tx1"/>
                </a:solidFill>
                <a:latin typeface="Times New Roman" panose="02020603050405020304" pitchFamily="18" charset="0"/>
                <a:cs typeface="Times New Roman" panose="02020603050405020304" pitchFamily="18" charset="0"/>
              </a:rPr>
              <a:t>. Çocuklar genellikle 3-4 yaşlarında anne-babalarına nasıl dünyaya geldikleri, anne karnına nasıl girdikleri ya da nasıl doğdukları, babanın rolü, cinsiyetler arasındaki vücut farklılıkları gibi konularda çeşitli sorular yöneltirler. Çocukların cinsellikle ilgili olarak soru sormaları anne-babalar için hareket noktası olabilir.</a:t>
            </a:r>
          </a:p>
          <a:p>
            <a:pPr algn="just">
              <a:buNone/>
            </a:pPr>
            <a:r>
              <a:rPr lang="tr-TR" b="1" i="1" dirty="0">
                <a:solidFill>
                  <a:schemeClr val="accent2">
                    <a:lumMod val="75000"/>
                  </a:schemeClr>
                </a:solidFill>
                <a:latin typeface="Comic Sans MS" pitchFamily="66" charset="0"/>
              </a:rPr>
              <a:t> </a:t>
            </a:r>
            <a:r>
              <a:rPr lang="tr-TR" i="1" dirty="0">
                <a:solidFill>
                  <a:srgbClr val="FF0000"/>
                </a:solidFill>
                <a:latin typeface="Times New Roman" panose="02020603050405020304" pitchFamily="18" charset="0"/>
                <a:cs typeface="Times New Roman" panose="02020603050405020304" pitchFamily="18" charset="0"/>
              </a:rPr>
              <a:t>Çocuklar soruları doğru terminoloji ile gerçekçi bir biçimde yanıtlandığı zaman, cinselliğe karşı pozitif bir tutum geliştirirler.</a:t>
            </a:r>
          </a:p>
          <a:p>
            <a:pPr algn="just">
              <a:buNone/>
            </a:pPr>
            <a:r>
              <a:rPr lang="tr-TR" dirty="0">
                <a:solidFill>
                  <a:srgbClr val="FF0000"/>
                </a:solidFill>
                <a:latin typeface="Times New Roman" panose="02020603050405020304" pitchFamily="18" charset="0"/>
                <a:cs typeface="Times New Roman" panose="02020603050405020304" pitchFamily="18" charset="0"/>
              </a:rPr>
              <a:t> </a:t>
            </a:r>
            <a:r>
              <a:rPr lang="tr-TR" dirty="0">
                <a:solidFill>
                  <a:schemeClr val="tx1"/>
                </a:solidFill>
                <a:latin typeface="Times New Roman" panose="02020603050405020304" pitchFamily="18" charset="0"/>
                <a:cs typeface="Times New Roman" panose="02020603050405020304" pitchFamily="18" charset="0"/>
              </a:rPr>
              <a:t>Okul öncesi dönemdeki çocuk için sorularına yanıt alması önemlidir.  Ancak;</a:t>
            </a:r>
          </a:p>
          <a:p>
            <a:pPr algn="just">
              <a:buFont typeface="Courier New" pitchFamily="49" charset="0"/>
              <a:buChar char="o"/>
            </a:pPr>
            <a:r>
              <a:rPr lang="tr-TR" dirty="0">
                <a:solidFill>
                  <a:schemeClr val="tx1"/>
                </a:solidFill>
                <a:latin typeface="Times New Roman" panose="02020603050405020304" pitchFamily="18" charset="0"/>
                <a:cs typeface="Times New Roman" panose="02020603050405020304" pitchFamily="18" charset="0"/>
              </a:rPr>
              <a:t>    Sorularla ilgili açıklamalar sade bir dille ve bilimsel kaynaklardan yararlanılarak yapılmalı,</a:t>
            </a:r>
          </a:p>
          <a:p>
            <a:pPr algn="just">
              <a:buFont typeface="Courier New" pitchFamily="49" charset="0"/>
              <a:buChar char="o"/>
            </a:pPr>
            <a:r>
              <a:rPr lang="tr-TR" dirty="0">
                <a:solidFill>
                  <a:schemeClr val="tx1"/>
                </a:solidFill>
                <a:latin typeface="Times New Roman" panose="02020603050405020304" pitchFamily="18" charset="0"/>
                <a:cs typeface="Times New Roman" panose="02020603050405020304" pitchFamily="18" charset="0"/>
              </a:rPr>
              <a:t>    Basit düzeyde, doğru cevaplar verilmeli,</a:t>
            </a:r>
          </a:p>
          <a:p>
            <a:pPr algn="just">
              <a:buFont typeface="Courier New" pitchFamily="49" charset="0"/>
              <a:buChar char="o"/>
            </a:pPr>
            <a:r>
              <a:rPr lang="tr-TR" dirty="0">
                <a:solidFill>
                  <a:schemeClr val="tx1"/>
                </a:solidFill>
                <a:latin typeface="Times New Roman" panose="02020603050405020304" pitchFamily="18" charset="0"/>
                <a:cs typeface="Times New Roman" panose="02020603050405020304" pitchFamily="18" charset="0"/>
              </a:rPr>
              <a:t>    Sakin bir ortamda, sakin bir yüz ifadesi ile, doğal bir ses tonuyla, doğru sözcükler kullanılmalı, </a:t>
            </a:r>
          </a:p>
          <a:p>
            <a:pPr algn="just">
              <a:buFont typeface="Courier New" pitchFamily="49" charset="0"/>
              <a:buChar char="o"/>
            </a:pPr>
            <a:r>
              <a:rPr lang="tr-TR" dirty="0">
                <a:solidFill>
                  <a:schemeClr val="tx1"/>
                </a:solidFill>
                <a:latin typeface="Times New Roman" panose="02020603050405020304" pitchFamily="18" charset="0"/>
                <a:cs typeface="Times New Roman" panose="02020603050405020304" pitchFamily="18" charset="0"/>
              </a:rPr>
              <a:t>    Aktarılan bilgiler çocuğun yaş düzeyine uygun olmalıdır.</a:t>
            </a:r>
          </a:p>
          <a:p>
            <a:pPr algn="just">
              <a:buNone/>
            </a:pPr>
            <a:r>
              <a:rPr lang="tr-TR" dirty="0">
                <a:solidFill>
                  <a:schemeClr val="tx1"/>
                </a:solidFill>
                <a:latin typeface="Times New Roman" panose="02020603050405020304" pitchFamily="18" charset="0"/>
                <a:cs typeface="Times New Roman" panose="02020603050405020304" pitchFamily="18" charset="0"/>
              </a:rPr>
              <a:t>      </a:t>
            </a:r>
            <a:r>
              <a:rPr lang="tr-TR" i="1" dirty="0">
                <a:solidFill>
                  <a:schemeClr val="tx1"/>
                </a:solidFill>
                <a:latin typeface="Times New Roman" panose="02020603050405020304" pitchFamily="18" charset="0"/>
                <a:cs typeface="Times New Roman" panose="02020603050405020304" pitchFamily="18" charset="0"/>
              </a:rPr>
              <a:t>Eğer çocuklar cinsellikle ilgili soru sormazlarsa, yetişkinler uygun kitaplar okuyarak ya da örneğin hamile bir kadının gözlenmesi gibi öğretici deneyimler vasıtasıyla, doğal yollarla cinsellik hakkında bilgiler sunabilirler. </a:t>
            </a:r>
            <a:endParaRPr lang="tr-TR" dirty="0">
              <a:solidFill>
                <a:schemeClr val="tx1"/>
              </a:solidFill>
              <a:latin typeface="Times New Roman" panose="02020603050405020304" pitchFamily="18" charset="0"/>
              <a:cs typeface="Times New Roman" panose="02020603050405020304" pitchFamily="18" charset="0"/>
            </a:endParaRPr>
          </a:p>
          <a:p>
            <a:pPr algn="just">
              <a:buNone/>
            </a:pPr>
            <a:endParaRPr lang="tr-TR" i="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fontScale="92500" lnSpcReduction="20000"/>
          </a:bodyPr>
          <a:lstStyle/>
          <a:p>
            <a:pPr algn="just">
              <a:buNone/>
            </a:pPr>
            <a:r>
              <a:rPr lang="tr-TR" dirty="0"/>
              <a:t>  </a:t>
            </a:r>
            <a:r>
              <a:rPr lang="tr-TR" i="1" dirty="0">
                <a:solidFill>
                  <a:schemeClr val="tx1"/>
                </a:solidFill>
                <a:latin typeface="Times New Roman" panose="02020603050405020304" pitchFamily="18" charset="0"/>
                <a:cs typeface="Times New Roman" panose="02020603050405020304" pitchFamily="18" charset="0"/>
              </a:rPr>
              <a:t>Çocuk sorduğu sorunun cevabını alamadığında;</a:t>
            </a:r>
            <a:r>
              <a:rPr lang="tr-TR" dirty="0">
                <a:solidFill>
                  <a:schemeClr val="tx1"/>
                </a:solidFill>
                <a:latin typeface="Times New Roman" panose="02020603050405020304" pitchFamily="18" charset="0"/>
                <a:cs typeface="Times New Roman" panose="02020603050405020304" pitchFamily="18" charset="0"/>
              </a:rPr>
              <a:t> </a:t>
            </a:r>
          </a:p>
          <a:p>
            <a:pPr algn="just">
              <a:buFont typeface="Wingdings" pitchFamily="2" charset="2"/>
              <a:buChar char="q"/>
            </a:pPr>
            <a:r>
              <a:rPr lang="tr-TR" dirty="0">
                <a:solidFill>
                  <a:schemeClr val="tx1"/>
                </a:solidFill>
                <a:latin typeface="Times New Roman" panose="02020603050405020304" pitchFamily="18" charset="0"/>
                <a:cs typeface="Times New Roman" panose="02020603050405020304" pitchFamily="18" charset="0"/>
              </a:rPr>
              <a:t>      Diğer kaynaklara başvurarak yetişkinlerin istemediği değerleri içeren ya da doğru olmayan, gerçeği yansıtmayan bilgiler edinebilir. </a:t>
            </a:r>
          </a:p>
          <a:p>
            <a:pPr algn="just">
              <a:buFont typeface="Wingdings" pitchFamily="2" charset="2"/>
              <a:buChar char="q"/>
            </a:pPr>
            <a:r>
              <a:rPr lang="tr-TR" dirty="0">
                <a:solidFill>
                  <a:schemeClr val="tx1"/>
                </a:solidFill>
                <a:latin typeface="Times New Roman" panose="02020603050405020304" pitchFamily="18" charset="0"/>
                <a:cs typeface="Times New Roman" panose="02020603050405020304" pitchFamily="18" charset="0"/>
              </a:rPr>
              <a:t>     Sorularına önem verilmediğini düşünerek, bu konularda ebeveynlerine başvurmayı reddedebilir.</a:t>
            </a:r>
          </a:p>
          <a:p>
            <a:pPr algn="just">
              <a:buFont typeface="Wingdings" pitchFamily="2" charset="2"/>
              <a:buChar char="q"/>
            </a:pPr>
            <a:r>
              <a:rPr lang="tr-TR" dirty="0">
                <a:solidFill>
                  <a:schemeClr val="tx1"/>
                </a:solidFill>
                <a:latin typeface="Times New Roman" panose="02020603050405020304" pitchFamily="18" charset="0"/>
                <a:cs typeface="Times New Roman" panose="02020603050405020304" pitchFamily="18" charset="0"/>
              </a:rPr>
              <a:t>     Cinselliği bir tabu olarak görebilir.</a:t>
            </a:r>
          </a:p>
          <a:p>
            <a:pPr algn="just">
              <a:buNone/>
            </a:pPr>
            <a:endParaRPr lang="tr-TR" dirty="0">
              <a:solidFill>
                <a:schemeClr val="tx1"/>
              </a:solidFill>
              <a:latin typeface="Times New Roman" panose="02020603050405020304" pitchFamily="18" charset="0"/>
              <a:cs typeface="Times New Roman" panose="02020603050405020304" pitchFamily="18" charset="0"/>
            </a:endParaRPr>
          </a:p>
          <a:p>
            <a:pPr algn="just">
              <a:buNone/>
            </a:pPr>
            <a:r>
              <a:rPr lang="tr-TR" dirty="0">
                <a:solidFill>
                  <a:schemeClr val="tx1"/>
                </a:solidFill>
                <a:latin typeface="Times New Roman" panose="02020603050405020304" pitchFamily="18" charset="0"/>
                <a:cs typeface="Times New Roman" panose="02020603050405020304" pitchFamily="18" charset="0"/>
              </a:rPr>
              <a:t>       </a:t>
            </a:r>
            <a:r>
              <a:rPr lang="tr-TR" i="1" dirty="0">
                <a:solidFill>
                  <a:schemeClr val="tx1"/>
                </a:solidFill>
                <a:latin typeface="Times New Roman" panose="02020603050405020304" pitchFamily="18" charset="0"/>
                <a:cs typeface="Times New Roman" panose="02020603050405020304" pitchFamily="18" charset="0"/>
              </a:rPr>
              <a:t>Ebeveynler açıklamakta sıkıntı duydukları konularda</a:t>
            </a:r>
            <a:r>
              <a:rPr lang="tr-TR" dirty="0">
                <a:solidFill>
                  <a:schemeClr val="tx1"/>
                </a:solidFill>
                <a:latin typeface="Times New Roman" panose="02020603050405020304" pitchFamily="18" charset="0"/>
                <a:cs typeface="Times New Roman" panose="02020603050405020304" pitchFamily="18" charset="0"/>
              </a:rPr>
              <a:t>, konuyla ilgili bir kitabı çocuklarıyla birlikte inceleyebilir veya çocuklarını bu tür bilimsel ve uygun içerikteki kaynaklara yönlendirebilirler.</a:t>
            </a:r>
          </a:p>
          <a:p>
            <a:pPr algn="just">
              <a:buNone/>
            </a:pPr>
            <a:r>
              <a:rPr lang="tr-TR" dirty="0">
                <a:solidFill>
                  <a:schemeClr val="tx1"/>
                </a:solidFill>
                <a:latin typeface="Times New Roman" panose="02020603050405020304" pitchFamily="18" charset="0"/>
                <a:cs typeface="Times New Roman" panose="02020603050405020304" pitchFamily="18" charset="0"/>
              </a:rPr>
              <a:t>          </a:t>
            </a:r>
            <a:r>
              <a:rPr lang="tr-TR" i="1" dirty="0">
                <a:solidFill>
                  <a:schemeClr val="tx1"/>
                </a:solidFill>
                <a:latin typeface="Times New Roman" panose="02020603050405020304" pitchFamily="18" charset="0"/>
                <a:cs typeface="Times New Roman" panose="02020603050405020304" pitchFamily="18" charset="0"/>
              </a:rPr>
              <a:t>Bu tür bir yaklaşım, çocukların cinselliği doğal bir süreç olarak algılamalarına yardımcı olarak, daha ileriki yıllarda gereksinim duyduklarında anne-babalarını güvenilir bir kaynak olarak görmelerini ve sağlıklı bir paylaşım içinde olmalarını sağlayacaktır.</a:t>
            </a:r>
            <a:r>
              <a:rPr lang="tr-TR" b="1" i="1" dirty="0">
                <a:solidFill>
                  <a:schemeClr val="tx1"/>
                </a:solidFill>
                <a:latin typeface="Times New Roman" panose="02020603050405020304" pitchFamily="18" charset="0"/>
                <a:cs typeface="Times New Roman" panose="02020603050405020304" pitchFamily="18" charset="0"/>
              </a:rPr>
              <a:t> </a:t>
            </a:r>
            <a:endParaRPr lang="tr-TR" i="1" dirty="0">
              <a:solidFill>
                <a:schemeClr val="tx1"/>
              </a:solidFill>
              <a:latin typeface="Times New Roman" panose="02020603050405020304" pitchFamily="18" charset="0"/>
              <a:cs typeface="Times New Roman" panose="02020603050405020304" pitchFamily="18" charset="0"/>
            </a:endParaRPr>
          </a:p>
          <a:p>
            <a:endParaRPr lang="tr-TR"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a:solidFill>
                  <a:srgbClr val="FF0000"/>
                </a:solidFill>
                <a:latin typeface="Times New Roman" panose="02020603050405020304" pitchFamily="18" charset="0"/>
                <a:cs typeface="Times New Roman" panose="02020603050405020304" pitchFamily="18" charset="0"/>
              </a:rPr>
              <a:t>S. Freud’a Göre Cinsel gelişim dönemleri</a:t>
            </a:r>
          </a:p>
        </p:txBody>
      </p:sp>
      <p:sp>
        <p:nvSpPr>
          <p:cNvPr id="3" name="2 İçerik Yer Tutucusu"/>
          <p:cNvSpPr>
            <a:spLocks noGrp="1"/>
          </p:cNvSpPr>
          <p:nvPr>
            <p:ph idx="1"/>
          </p:nvPr>
        </p:nvSpPr>
        <p:spPr>
          <a:xfrm>
            <a:off x="179512" y="1484784"/>
            <a:ext cx="8352928" cy="4989168"/>
          </a:xfrm>
        </p:spPr>
        <p:txBody>
          <a:bodyPr>
            <a:normAutofit/>
          </a:bodyPr>
          <a:lstStyle/>
          <a:p>
            <a:pPr algn="just">
              <a:buNone/>
            </a:pPr>
            <a:r>
              <a:rPr lang="tr-TR" dirty="0">
                <a:solidFill>
                  <a:schemeClr val="accent2">
                    <a:lumMod val="75000"/>
                  </a:schemeClr>
                </a:solidFill>
                <a:latin typeface="Comic Sans MS" pitchFamily="66" charset="0"/>
              </a:rPr>
              <a:t>       </a:t>
            </a:r>
            <a:r>
              <a:rPr lang="tr-TR" dirty="0">
                <a:solidFill>
                  <a:schemeClr val="tx1"/>
                </a:solidFill>
                <a:latin typeface="Times New Roman" panose="02020603050405020304" pitchFamily="18" charset="0"/>
                <a:cs typeface="Times New Roman" panose="02020603050405020304" pitchFamily="18" charset="0"/>
              </a:rPr>
              <a:t>Çocuklukta cinsel davranışın önemi ve cinselliğin kişilik gelişimi üzerindeki etkisi </a:t>
            </a:r>
            <a:r>
              <a:rPr lang="tr-TR" b="1" dirty="0">
                <a:solidFill>
                  <a:schemeClr val="tx1"/>
                </a:solidFill>
                <a:latin typeface="Times New Roman" panose="02020603050405020304" pitchFamily="18" charset="0"/>
                <a:cs typeface="Times New Roman" panose="02020603050405020304" pitchFamily="18" charset="0"/>
              </a:rPr>
              <a:t>Freud</a:t>
            </a:r>
            <a:r>
              <a:rPr lang="tr-TR" dirty="0">
                <a:solidFill>
                  <a:schemeClr val="tx1"/>
                </a:solidFill>
                <a:latin typeface="Times New Roman" panose="02020603050405020304" pitchFamily="18" charset="0"/>
                <a:cs typeface="Times New Roman" panose="02020603050405020304" pitchFamily="18" charset="0"/>
              </a:rPr>
              <a:t>’la birlikte gündeme gelmiştir. Freud kuramını geliştirirken, kliniğine gelen hastalar ile yaptığı çalışmalardan yola çıkarak bu hastalar üzerinde uyguladığı hipnoz, rüyaların yorumlanması, serbest çağrışım gibi </a:t>
            </a:r>
            <a:r>
              <a:rPr lang="tr-TR" dirty="0" err="1">
                <a:solidFill>
                  <a:schemeClr val="tx1"/>
                </a:solidFill>
                <a:latin typeface="Times New Roman" panose="02020603050405020304" pitchFamily="18" charset="0"/>
                <a:cs typeface="Times New Roman" panose="02020603050405020304" pitchFamily="18" charset="0"/>
              </a:rPr>
              <a:t>psikanalitik</a:t>
            </a:r>
            <a:r>
              <a:rPr lang="tr-TR" dirty="0">
                <a:solidFill>
                  <a:schemeClr val="tx1"/>
                </a:solidFill>
                <a:latin typeface="Times New Roman" panose="02020603050405020304" pitchFamily="18" charset="0"/>
                <a:cs typeface="Times New Roman" panose="02020603050405020304" pitchFamily="18" charset="0"/>
              </a:rPr>
              <a:t> temelli tekniklerden yararlanmıştır. Bu nedenle kuram, sağlıklı kişilikten çok hastalıklı kişiliğin nasıl oluştuğunu açıkladığı, kuram geliştirilirken objektif verilere dayanılmadığı, kişilik gelişiminde yaşamın ilk altı yılına özel bir önem verilerek, daha sonraki dönemlere ait yaşantıların fazla önemsenmediği gibi eleştirilerle karşı karşıya kalmıştır.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pPr algn="just">
              <a:buNone/>
            </a:pPr>
            <a:r>
              <a:rPr lang="tr-TR" dirty="0"/>
              <a:t>        </a:t>
            </a:r>
            <a:r>
              <a:rPr lang="tr-TR" dirty="0">
                <a:solidFill>
                  <a:schemeClr val="tx1"/>
                </a:solidFill>
                <a:latin typeface="Times New Roman" panose="02020603050405020304" pitchFamily="18" charset="0"/>
                <a:cs typeface="Times New Roman" panose="02020603050405020304" pitchFamily="18" charset="0"/>
              </a:rPr>
              <a:t>Freud, insanın </a:t>
            </a:r>
            <a:r>
              <a:rPr lang="tr-TR" b="1" i="1" dirty="0">
                <a:solidFill>
                  <a:schemeClr val="tx1"/>
                </a:solidFill>
                <a:latin typeface="Times New Roman" panose="02020603050405020304" pitchFamily="18" charset="0"/>
                <a:cs typeface="Times New Roman" panose="02020603050405020304" pitchFamily="18" charset="0"/>
              </a:rPr>
              <a:t>libido</a:t>
            </a:r>
            <a:r>
              <a:rPr lang="tr-TR" dirty="0">
                <a:solidFill>
                  <a:schemeClr val="tx1"/>
                </a:solidFill>
                <a:latin typeface="Times New Roman" panose="02020603050405020304" pitchFamily="18" charset="0"/>
                <a:cs typeface="Times New Roman" panose="02020603050405020304" pitchFamily="18" charset="0"/>
              </a:rPr>
              <a:t> adı verilen cinsel bir enerjiyle doğduğunu ifade etmiştir. Libido, yaşamın farklı dönemlerinde, vücudun belli bölgelerinde odaklanır. Bu bölgeler </a:t>
            </a:r>
            <a:r>
              <a:rPr lang="tr-TR" dirty="0" err="1">
                <a:solidFill>
                  <a:schemeClr val="tx1"/>
                </a:solidFill>
                <a:latin typeface="Times New Roman" panose="02020603050405020304" pitchFamily="18" charset="0"/>
                <a:cs typeface="Times New Roman" panose="02020603050405020304" pitchFamily="18" charset="0"/>
              </a:rPr>
              <a:t>erojen</a:t>
            </a:r>
            <a:r>
              <a:rPr lang="tr-TR" dirty="0">
                <a:solidFill>
                  <a:schemeClr val="tx1"/>
                </a:solidFill>
                <a:latin typeface="Times New Roman" panose="02020603050405020304" pitchFamily="18" charset="0"/>
                <a:cs typeface="Times New Roman" panose="02020603050405020304" pitchFamily="18" charset="0"/>
              </a:rPr>
              <a:t> bölge olarak adlandırılır. </a:t>
            </a:r>
            <a:r>
              <a:rPr lang="tr-TR" dirty="0" err="1">
                <a:solidFill>
                  <a:schemeClr val="tx1"/>
                </a:solidFill>
                <a:latin typeface="Times New Roman" panose="02020603050405020304" pitchFamily="18" charset="0"/>
                <a:cs typeface="Times New Roman" panose="02020603050405020304" pitchFamily="18" charset="0"/>
              </a:rPr>
              <a:t>Erojen</a:t>
            </a:r>
            <a:r>
              <a:rPr lang="tr-TR" dirty="0">
                <a:solidFill>
                  <a:schemeClr val="tx1"/>
                </a:solidFill>
                <a:latin typeface="Times New Roman" panose="02020603050405020304" pitchFamily="18" charset="0"/>
                <a:cs typeface="Times New Roman" panose="02020603050405020304" pitchFamily="18" charset="0"/>
              </a:rPr>
              <a:t> bölgeler elle dokunulduğunda hoşa giden duyarlı deri ya da mukoza kısımlarıdır. Freud insan gelişimini bedendeki cinsel haz bölgeleri üzerinde odaklaşan </a:t>
            </a:r>
            <a:r>
              <a:rPr lang="tr-TR" dirty="0" err="1">
                <a:solidFill>
                  <a:schemeClr val="tx1"/>
                </a:solidFill>
                <a:latin typeface="Times New Roman" panose="02020603050405020304" pitchFamily="18" charset="0"/>
                <a:cs typeface="Times New Roman" panose="02020603050405020304" pitchFamily="18" charset="0"/>
              </a:rPr>
              <a:t>psikoseksüel</a:t>
            </a:r>
            <a:r>
              <a:rPr lang="tr-TR" dirty="0">
                <a:solidFill>
                  <a:schemeClr val="tx1"/>
                </a:solidFill>
                <a:latin typeface="Times New Roman" panose="02020603050405020304" pitchFamily="18" charset="0"/>
                <a:cs typeface="Times New Roman" panose="02020603050405020304" pitchFamily="18" charset="0"/>
              </a:rPr>
              <a:t> bir temele oturtmuş ve beş gelişim döneminden bahsetmiştir. Gelişim dönemlerinde ortaya çıkabilecek sorun ve saplantılar nevrozların oluşumunda önemli bir yere sahiptir. Bir dönemdeki gereksinmeler karşılanmadığı zaman, o döneme aşırı bağımlılık oluşur ve sonraki gelişim dönemleri bundan etkilenir.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45201" y="624110"/>
            <a:ext cx="6589199" cy="788666"/>
          </a:xfrm>
        </p:spPr>
        <p:txBody>
          <a:bodyPr/>
          <a:lstStyle/>
          <a:p>
            <a:endParaRPr lang="tr-TR" dirty="0"/>
          </a:p>
        </p:txBody>
      </p:sp>
      <p:sp>
        <p:nvSpPr>
          <p:cNvPr id="3" name="2 İçerik Yer Tutucusu"/>
          <p:cNvSpPr>
            <a:spLocks noGrp="1"/>
          </p:cNvSpPr>
          <p:nvPr>
            <p:ph idx="1"/>
          </p:nvPr>
        </p:nvSpPr>
        <p:spPr>
          <a:xfrm>
            <a:off x="457200" y="1916832"/>
            <a:ext cx="7931224" cy="4557120"/>
          </a:xfrm>
        </p:spPr>
        <p:txBody>
          <a:bodyPr/>
          <a:lstStyle/>
          <a:p>
            <a:pPr>
              <a:buNone/>
            </a:pPr>
            <a:r>
              <a:rPr lang="tr-TR" dirty="0">
                <a:solidFill>
                  <a:schemeClr val="tx1"/>
                </a:solidFill>
                <a:latin typeface="Times New Roman" panose="02020603050405020304" pitchFamily="18" charset="0"/>
                <a:cs typeface="Times New Roman" panose="02020603050405020304" pitchFamily="18" charset="0"/>
              </a:rPr>
              <a:t>Freud’a göre </a:t>
            </a:r>
            <a:r>
              <a:rPr lang="tr-TR" dirty="0" err="1">
                <a:solidFill>
                  <a:schemeClr val="tx1"/>
                </a:solidFill>
                <a:latin typeface="Times New Roman" panose="02020603050405020304" pitchFamily="18" charset="0"/>
                <a:cs typeface="Times New Roman" panose="02020603050405020304" pitchFamily="18" charset="0"/>
              </a:rPr>
              <a:t>psikoseksüel</a:t>
            </a:r>
            <a:r>
              <a:rPr lang="tr-TR" dirty="0">
                <a:solidFill>
                  <a:schemeClr val="tx1"/>
                </a:solidFill>
                <a:latin typeface="Times New Roman" panose="02020603050405020304" pitchFamily="18" charset="0"/>
                <a:cs typeface="Times New Roman" panose="02020603050405020304" pitchFamily="18" charset="0"/>
              </a:rPr>
              <a:t> gelişim beş dönemde incelenebilir:</a:t>
            </a:r>
          </a:p>
          <a:p>
            <a:r>
              <a:rPr lang="tr-TR" dirty="0">
                <a:solidFill>
                  <a:schemeClr val="tx1"/>
                </a:solidFill>
                <a:latin typeface="Times New Roman" panose="02020603050405020304" pitchFamily="18" charset="0"/>
                <a:cs typeface="Times New Roman" panose="02020603050405020304" pitchFamily="18" charset="0"/>
              </a:rPr>
              <a:t>  Oral Dönem (0-1 yaş),</a:t>
            </a:r>
          </a:p>
          <a:p>
            <a:r>
              <a:rPr lang="tr-TR" dirty="0">
                <a:solidFill>
                  <a:schemeClr val="tx1"/>
                </a:solidFill>
                <a:latin typeface="Times New Roman" panose="02020603050405020304" pitchFamily="18" charset="0"/>
                <a:cs typeface="Times New Roman" panose="02020603050405020304" pitchFamily="18" charset="0"/>
              </a:rPr>
              <a:t>  Anal Dönem (2-3 yaş),</a:t>
            </a:r>
          </a:p>
          <a:p>
            <a:r>
              <a:rPr lang="tr-TR" dirty="0">
                <a:solidFill>
                  <a:schemeClr val="tx1"/>
                </a:solidFill>
                <a:latin typeface="Times New Roman" panose="02020603050405020304" pitchFamily="18" charset="0"/>
                <a:cs typeface="Times New Roman" panose="02020603050405020304" pitchFamily="18" charset="0"/>
              </a:rPr>
              <a:t>  </a:t>
            </a:r>
            <a:r>
              <a:rPr lang="tr-TR" dirty="0" err="1">
                <a:solidFill>
                  <a:schemeClr val="tx1"/>
                </a:solidFill>
                <a:latin typeface="Times New Roman" panose="02020603050405020304" pitchFamily="18" charset="0"/>
                <a:cs typeface="Times New Roman" panose="02020603050405020304" pitchFamily="18" charset="0"/>
              </a:rPr>
              <a:t>Fallik</a:t>
            </a:r>
            <a:r>
              <a:rPr lang="tr-TR" dirty="0">
                <a:solidFill>
                  <a:schemeClr val="tx1"/>
                </a:solidFill>
                <a:latin typeface="Times New Roman" panose="02020603050405020304" pitchFamily="18" charset="0"/>
                <a:cs typeface="Times New Roman" panose="02020603050405020304" pitchFamily="18" charset="0"/>
              </a:rPr>
              <a:t> Dönem (4-6 yaş),</a:t>
            </a:r>
          </a:p>
          <a:p>
            <a:r>
              <a:rPr lang="tr-TR" dirty="0">
                <a:solidFill>
                  <a:schemeClr val="tx1"/>
                </a:solidFill>
                <a:latin typeface="Times New Roman" panose="02020603050405020304" pitchFamily="18" charset="0"/>
                <a:cs typeface="Times New Roman" panose="02020603050405020304" pitchFamily="18" charset="0"/>
              </a:rPr>
              <a:t>  Gizil Dönem  (7-11 yaş) </a:t>
            </a:r>
          </a:p>
          <a:p>
            <a:r>
              <a:rPr lang="tr-TR" dirty="0">
                <a:solidFill>
                  <a:schemeClr val="tx1"/>
                </a:solidFill>
                <a:latin typeface="Times New Roman" panose="02020603050405020304" pitchFamily="18" charset="0"/>
                <a:cs typeface="Times New Roman" panose="02020603050405020304" pitchFamily="18" charset="0"/>
              </a:rPr>
              <a:t>  </a:t>
            </a:r>
            <a:r>
              <a:rPr lang="tr-TR" dirty="0" err="1">
                <a:solidFill>
                  <a:schemeClr val="tx1"/>
                </a:solidFill>
                <a:latin typeface="Times New Roman" panose="02020603050405020304" pitchFamily="18" charset="0"/>
                <a:cs typeface="Times New Roman" panose="02020603050405020304" pitchFamily="18" charset="0"/>
              </a:rPr>
              <a:t>Genital</a:t>
            </a:r>
            <a:r>
              <a:rPr lang="tr-TR" dirty="0">
                <a:solidFill>
                  <a:schemeClr val="tx1"/>
                </a:solidFill>
                <a:latin typeface="Times New Roman" panose="02020603050405020304" pitchFamily="18" charset="0"/>
                <a:cs typeface="Times New Roman" panose="02020603050405020304" pitchFamily="18" charset="0"/>
              </a:rPr>
              <a:t> Dönem (12-18 yaş).</a:t>
            </a:r>
          </a:p>
          <a:p>
            <a:endParaRPr lang="tr-TR" dirty="0">
              <a:solidFill>
                <a:schemeClr val="accent2">
                  <a:lumMod val="75000"/>
                </a:schemeClr>
              </a:solidFill>
              <a:latin typeface="Comic Sans MS" pitchFamily="66"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i="1" dirty="0">
                <a:solidFill>
                  <a:srgbClr val="FF0000"/>
                </a:solidFill>
                <a:latin typeface="Times New Roman" panose="02020603050405020304" pitchFamily="18" charset="0"/>
                <a:cs typeface="Times New Roman" panose="02020603050405020304" pitchFamily="18" charset="0"/>
              </a:rPr>
              <a:t>Oral dönem (0-1 yaş) </a:t>
            </a:r>
          </a:p>
        </p:txBody>
      </p:sp>
      <p:sp>
        <p:nvSpPr>
          <p:cNvPr id="3" name="2 İçerik Yer Tutucusu"/>
          <p:cNvSpPr>
            <a:spLocks noGrp="1"/>
          </p:cNvSpPr>
          <p:nvPr>
            <p:ph idx="1"/>
          </p:nvPr>
        </p:nvSpPr>
        <p:spPr/>
        <p:txBody>
          <a:bodyPr>
            <a:normAutofit/>
          </a:bodyPr>
          <a:lstStyle/>
          <a:p>
            <a:pPr algn="just">
              <a:buNone/>
            </a:pPr>
            <a:r>
              <a:rPr lang="tr-TR" dirty="0">
                <a:solidFill>
                  <a:schemeClr val="tx1"/>
                </a:solidFill>
                <a:latin typeface="Times New Roman" panose="02020603050405020304" pitchFamily="18" charset="0"/>
                <a:cs typeface="Times New Roman" panose="02020603050405020304" pitchFamily="18" charset="0"/>
              </a:rPr>
              <a:t>            Freud’a göre libido enerjisi bu dönemde ağız ve çevresinde odaklanmıştır. Çocuk ilk yaşın sonuna kadar  dış dünya ile ilişkisini bütün beden yüzeyi ile birlikte odaklaşmış olarak ağız yoluyla sürdürür. Doyum kaynağı ağız, dudaklar ve dildir. Daha sonra dişler ve çene de doyum kaynağı haline gelir. Bu dönemdeki </a:t>
            </a:r>
            <a:r>
              <a:rPr lang="tr-TR" dirty="0" err="1">
                <a:solidFill>
                  <a:schemeClr val="tx1"/>
                </a:solidFill>
                <a:latin typeface="Times New Roman" panose="02020603050405020304" pitchFamily="18" charset="0"/>
                <a:cs typeface="Times New Roman" panose="02020603050405020304" pitchFamily="18" charset="0"/>
              </a:rPr>
              <a:t>ağıza</a:t>
            </a:r>
            <a:r>
              <a:rPr lang="tr-TR" dirty="0">
                <a:solidFill>
                  <a:schemeClr val="tx1"/>
                </a:solidFill>
                <a:latin typeface="Times New Roman" panose="02020603050405020304" pitchFamily="18" charset="0"/>
                <a:cs typeface="Times New Roman" panose="02020603050405020304" pitchFamily="18" charset="0"/>
              </a:rPr>
              <a:t> alma ve ısırma, daha sonra gelişecek kişilik özelliklerinin temelini oluşturur. </a:t>
            </a:r>
            <a:r>
              <a:rPr lang="tr-TR" dirty="0" err="1">
                <a:solidFill>
                  <a:schemeClr val="tx1"/>
                </a:solidFill>
                <a:latin typeface="Times New Roman" panose="02020603050405020304" pitchFamily="18" charset="0"/>
                <a:cs typeface="Times New Roman" panose="02020603050405020304" pitchFamily="18" charset="0"/>
              </a:rPr>
              <a:t>Ağızın</a:t>
            </a:r>
            <a:r>
              <a:rPr lang="tr-TR" dirty="0">
                <a:solidFill>
                  <a:schemeClr val="tx1"/>
                </a:solidFill>
                <a:latin typeface="Times New Roman" panose="02020603050405020304" pitchFamily="18" charset="0"/>
                <a:cs typeface="Times New Roman" panose="02020603050405020304" pitchFamily="18" charset="0"/>
              </a:rPr>
              <a:t> dolmasından dolayı duyulan haz, daha sonraları bilgi ya da eşya edinmekten sağlanan doyumla yer değiştirebilir. Oral dönemde yeterince doyurulmamış bebekler, yetişkinliklerinde </a:t>
            </a:r>
            <a:r>
              <a:rPr lang="tr-TR" b="1" dirty="0">
                <a:solidFill>
                  <a:schemeClr val="tx1"/>
                </a:solidFill>
                <a:latin typeface="Times New Roman" panose="02020603050405020304" pitchFamily="18" charset="0"/>
                <a:cs typeface="Times New Roman" panose="02020603050405020304" pitchFamily="18" charset="0"/>
              </a:rPr>
              <a:t>çok sigara içen, çok yemek yiyen, alkol kullanan</a:t>
            </a:r>
            <a:r>
              <a:rPr lang="tr-TR" dirty="0">
                <a:solidFill>
                  <a:schemeClr val="tx1"/>
                </a:solidFill>
                <a:latin typeface="Times New Roman" panose="02020603050405020304" pitchFamily="18" charset="0"/>
                <a:cs typeface="Times New Roman" panose="02020603050405020304" pitchFamily="18" charset="0"/>
              </a:rPr>
              <a:t> insanlar olabilirler. Öğrencilerin heyecanlı ve gergin olduklarında </a:t>
            </a:r>
            <a:r>
              <a:rPr lang="tr-TR" b="1" dirty="0">
                <a:solidFill>
                  <a:schemeClr val="tx1"/>
                </a:solidFill>
                <a:latin typeface="Times New Roman" panose="02020603050405020304" pitchFamily="18" charset="0"/>
                <a:cs typeface="Times New Roman" panose="02020603050405020304" pitchFamily="18" charset="0"/>
              </a:rPr>
              <a:t>tırnak yeme</a:t>
            </a:r>
            <a:r>
              <a:rPr lang="tr-TR" dirty="0">
                <a:solidFill>
                  <a:schemeClr val="tx1"/>
                </a:solidFill>
                <a:latin typeface="Times New Roman" panose="02020603050405020304" pitchFamily="18" charset="0"/>
                <a:cs typeface="Times New Roman" panose="02020603050405020304" pitchFamily="18" charset="0"/>
              </a:rPr>
              <a:t>leri Freud’un oral bağımlılık olarak tanımladığı durumun bir göstergesidir.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i="1" dirty="0">
                <a:solidFill>
                  <a:srgbClr val="FF0000"/>
                </a:solidFill>
                <a:latin typeface="Times New Roman" panose="02020603050405020304" pitchFamily="18" charset="0"/>
                <a:cs typeface="Times New Roman" panose="02020603050405020304" pitchFamily="18" charset="0"/>
              </a:rPr>
              <a:t>Cinsel gelişim nedir?</a:t>
            </a:r>
          </a:p>
        </p:txBody>
      </p:sp>
      <p:sp>
        <p:nvSpPr>
          <p:cNvPr id="3" name="2 İçerik Yer Tutucusu"/>
          <p:cNvSpPr>
            <a:spLocks noGrp="1"/>
          </p:cNvSpPr>
          <p:nvPr>
            <p:ph idx="1"/>
          </p:nvPr>
        </p:nvSpPr>
        <p:spPr/>
        <p:txBody>
          <a:bodyPr>
            <a:normAutofit/>
          </a:bodyPr>
          <a:lstStyle/>
          <a:p>
            <a:pPr algn="just">
              <a:buNone/>
            </a:pPr>
            <a:r>
              <a:rPr lang="tr-TR" dirty="0">
                <a:solidFill>
                  <a:schemeClr val="tx1"/>
                </a:solidFill>
                <a:latin typeface="Times New Roman" panose="02020603050405020304" pitchFamily="18" charset="0"/>
                <a:cs typeface="Times New Roman" panose="02020603050405020304" pitchFamily="18" charset="0"/>
              </a:rPr>
              <a:t>             Biyolojik özelliklerimizi temel aldığımızda </a:t>
            </a:r>
            <a:r>
              <a:rPr lang="tr-TR" b="1" i="1" dirty="0">
                <a:solidFill>
                  <a:schemeClr val="tx1"/>
                </a:solidFill>
                <a:latin typeface="Times New Roman" panose="02020603050405020304" pitchFamily="18" charset="0"/>
                <a:cs typeface="Times New Roman" panose="02020603050405020304" pitchFamily="18" charset="0"/>
              </a:rPr>
              <a:t>erkek</a:t>
            </a:r>
            <a:r>
              <a:rPr lang="tr-TR" dirty="0">
                <a:solidFill>
                  <a:schemeClr val="tx1"/>
                </a:solidFill>
                <a:latin typeface="Times New Roman" panose="02020603050405020304" pitchFamily="18" charset="0"/>
                <a:cs typeface="Times New Roman" panose="02020603050405020304" pitchFamily="18" charset="0"/>
              </a:rPr>
              <a:t> ya da </a:t>
            </a:r>
            <a:r>
              <a:rPr lang="tr-TR" b="1" i="1" dirty="0">
                <a:solidFill>
                  <a:schemeClr val="tx1"/>
                </a:solidFill>
                <a:latin typeface="Times New Roman" panose="02020603050405020304" pitchFamily="18" charset="0"/>
                <a:cs typeface="Times New Roman" panose="02020603050405020304" pitchFamily="18" charset="0"/>
              </a:rPr>
              <a:t>dişi</a:t>
            </a:r>
            <a:r>
              <a:rPr lang="tr-TR" dirty="0">
                <a:solidFill>
                  <a:schemeClr val="tx1"/>
                </a:solidFill>
                <a:latin typeface="Times New Roman" panose="02020603050405020304" pitchFamily="18" charset="0"/>
                <a:cs typeface="Times New Roman" panose="02020603050405020304" pitchFamily="18" charset="0"/>
              </a:rPr>
              <a:t> olarak belirlenen bir </a:t>
            </a:r>
            <a:r>
              <a:rPr lang="tr-TR" u="sng" dirty="0">
                <a:solidFill>
                  <a:schemeClr val="tx1"/>
                </a:solidFill>
                <a:latin typeface="Times New Roman" panose="02020603050405020304" pitchFamily="18" charset="0"/>
                <a:cs typeface="Times New Roman" panose="02020603050405020304" pitchFamily="18" charset="0"/>
              </a:rPr>
              <a:t>cinsiyet</a:t>
            </a:r>
            <a:r>
              <a:rPr lang="tr-TR" dirty="0">
                <a:solidFill>
                  <a:schemeClr val="tx1"/>
                </a:solidFill>
                <a:latin typeface="Times New Roman" panose="02020603050405020304" pitchFamily="18" charset="0"/>
                <a:cs typeface="Times New Roman" panose="02020603050405020304" pitchFamily="18" charset="0"/>
              </a:rPr>
              <a:t>imiz vardır. Cinsellik ise bu biyolojik yapı üzerine eklenen sosyolojik, psikolojik ve felsefi boyutları da içeren daha geniş bir tanımlamadır. Doğum öncesinden ölüme kadar duyguları, düşünceleri, inançları, davranışları ve yaşantıları içeren gelişimsel bir süreçtir.</a:t>
            </a:r>
          </a:p>
          <a:p>
            <a:pPr algn="just">
              <a:buNone/>
            </a:pPr>
            <a:r>
              <a:rPr lang="tr-TR" dirty="0">
                <a:solidFill>
                  <a:schemeClr val="tx1"/>
                </a:solidFill>
                <a:latin typeface="Times New Roman" panose="02020603050405020304" pitchFamily="18" charset="0"/>
                <a:cs typeface="Times New Roman" panose="02020603050405020304" pitchFamily="18" charset="0"/>
              </a:rPr>
              <a:t>            Belirli bir yaşam döneminde beklenen cinsel duygular, inançlar ve davranışlar o yaşa uygun cinsel gelişimi belirler.</a:t>
            </a:r>
          </a:p>
          <a:p>
            <a:pPr algn="just">
              <a:buNone/>
            </a:pPr>
            <a:r>
              <a:rPr lang="tr-TR" dirty="0">
                <a:solidFill>
                  <a:schemeClr val="tx1"/>
                </a:solidFill>
                <a:latin typeface="Times New Roman" panose="02020603050405020304" pitchFamily="18" charset="0"/>
                <a:cs typeface="Times New Roman" panose="02020603050405020304" pitchFamily="18" charset="0"/>
              </a:rPr>
              <a:t>            </a:t>
            </a:r>
            <a:r>
              <a:rPr lang="tr-TR" b="1" i="1" dirty="0">
                <a:solidFill>
                  <a:schemeClr val="tx1"/>
                </a:solidFill>
                <a:latin typeface="Times New Roman" panose="02020603050405020304" pitchFamily="18" charset="0"/>
                <a:cs typeface="Times New Roman" panose="02020603050405020304" pitchFamily="18" charset="0"/>
              </a:rPr>
              <a:t>Cinsel gelişim; kişinin kendi cinsiyeti ile ilgili üreme organlarının büyüyüp gelişmesini ve bunlarla ilgili davranış değişikliklerini kapsayan bir süreçtir.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i="1" dirty="0">
                <a:solidFill>
                  <a:srgbClr val="FF0000"/>
                </a:solidFill>
                <a:latin typeface="Times New Roman" panose="02020603050405020304" pitchFamily="18" charset="0"/>
                <a:cs typeface="Times New Roman" panose="02020603050405020304" pitchFamily="18" charset="0"/>
              </a:rPr>
              <a:t>Anal dönem (2-3 yaş)</a:t>
            </a:r>
          </a:p>
        </p:txBody>
      </p:sp>
      <p:sp>
        <p:nvSpPr>
          <p:cNvPr id="3" name="2 İçerik Yer Tutucusu"/>
          <p:cNvSpPr>
            <a:spLocks noGrp="1"/>
          </p:cNvSpPr>
          <p:nvPr>
            <p:ph idx="1"/>
          </p:nvPr>
        </p:nvSpPr>
        <p:spPr/>
        <p:txBody>
          <a:bodyPr>
            <a:normAutofit/>
          </a:bodyPr>
          <a:lstStyle/>
          <a:p>
            <a:pPr algn="just">
              <a:buNone/>
            </a:pPr>
            <a:r>
              <a:rPr lang="tr-TR" dirty="0"/>
              <a:t>          </a:t>
            </a:r>
            <a:r>
              <a:rPr lang="tr-TR" dirty="0">
                <a:solidFill>
                  <a:schemeClr val="tx1"/>
                </a:solidFill>
                <a:latin typeface="Times New Roman" panose="02020603050405020304" pitchFamily="18" charset="0"/>
                <a:cs typeface="Times New Roman" panose="02020603050405020304" pitchFamily="18" charset="0"/>
              </a:rPr>
              <a:t>Bu dönemde libido enerjisi anal bölgede odaklanmıştır. Anüs ve mesane haz bölgesidir. Bu nedenle çocuk için idrar ve gaitanın tutulması ve bırakılması çok önemlidir. Anal uyarım bu dönemde emmeden daha fazla haz verir. Bu yıllarda verilen tuvalet eğitimi çocuk için çatışma kaynağıdır ve doğru zamanda ve biçimde verilen olumlu bir tuvalet eğitimi yaşantısı çocuk için önemlidir. Baskıcı, hoşgörüsüz, cezalandırıcı bir tuvalet eğitimi çocuğun bu döneme bağımlı kalmasına neden olur ve </a:t>
            </a:r>
            <a:r>
              <a:rPr lang="tr-TR" b="1" dirty="0">
                <a:solidFill>
                  <a:schemeClr val="tx1"/>
                </a:solidFill>
                <a:latin typeface="Times New Roman" panose="02020603050405020304" pitchFamily="18" charset="0"/>
                <a:cs typeface="Times New Roman" panose="02020603050405020304" pitchFamily="18" charset="0"/>
              </a:rPr>
              <a:t>aşırı dağınıklık veya aşırı düzenlilik</a:t>
            </a:r>
            <a:r>
              <a:rPr lang="tr-TR" dirty="0">
                <a:solidFill>
                  <a:schemeClr val="tx1"/>
                </a:solidFill>
                <a:latin typeface="Times New Roman" panose="02020603050405020304" pitchFamily="18" charset="0"/>
                <a:cs typeface="Times New Roman" panose="02020603050405020304" pitchFamily="18" charset="0"/>
              </a:rPr>
              <a:t> gibi davranışlar oluşabilir. Eğer anne-baba tuvalet eğitiminde başarılı olursa, çocukta </a:t>
            </a:r>
            <a:r>
              <a:rPr lang="tr-TR" b="1" dirty="0">
                <a:solidFill>
                  <a:schemeClr val="tx1"/>
                </a:solidFill>
                <a:latin typeface="Times New Roman" panose="02020603050405020304" pitchFamily="18" charset="0"/>
                <a:cs typeface="Times New Roman" panose="02020603050405020304" pitchFamily="18" charset="0"/>
              </a:rPr>
              <a:t>yaratıcılık, üreticilik </a:t>
            </a:r>
            <a:r>
              <a:rPr lang="tr-TR" dirty="0">
                <a:solidFill>
                  <a:schemeClr val="tx1"/>
                </a:solidFill>
                <a:latin typeface="Times New Roman" panose="02020603050405020304" pitchFamily="18" charset="0"/>
                <a:cs typeface="Times New Roman" panose="02020603050405020304" pitchFamily="18" charset="0"/>
              </a:rPr>
              <a:t>gibi özellikler gelişir.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267744" y="692696"/>
            <a:ext cx="6589199" cy="1280890"/>
          </a:xfrm>
        </p:spPr>
        <p:txBody>
          <a:bodyPr/>
          <a:lstStyle/>
          <a:p>
            <a:r>
              <a:rPr lang="tr-TR" i="1" dirty="0" err="1">
                <a:solidFill>
                  <a:srgbClr val="FF0000"/>
                </a:solidFill>
                <a:latin typeface="Times New Roman" panose="02020603050405020304" pitchFamily="18" charset="0"/>
                <a:cs typeface="Times New Roman" panose="02020603050405020304" pitchFamily="18" charset="0"/>
              </a:rPr>
              <a:t>Fallik</a:t>
            </a:r>
            <a:r>
              <a:rPr lang="tr-TR" i="1" dirty="0">
                <a:solidFill>
                  <a:srgbClr val="FF0000"/>
                </a:solidFill>
                <a:latin typeface="Times New Roman" panose="02020603050405020304" pitchFamily="18" charset="0"/>
                <a:cs typeface="Times New Roman" panose="02020603050405020304" pitchFamily="18" charset="0"/>
              </a:rPr>
              <a:t> dönem (4-6 yaş)</a:t>
            </a:r>
          </a:p>
        </p:txBody>
      </p:sp>
      <p:sp>
        <p:nvSpPr>
          <p:cNvPr id="3" name="2 İçerik Yer Tutucusu"/>
          <p:cNvSpPr>
            <a:spLocks noGrp="1"/>
          </p:cNvSpPr>
          <p:nvPr>
            <p:ph idx="1"/>
          </p:nvPr>
        </p:nvSpPr>
        <p:spPr/>
        <p:txBody>
          <a:bodyPr>
            <a:normAutofit lnSpcReduction="10000"/>
          </a:bodyPr>
          <a:lstStyle/>
          <a:p>
            <a:pPr algn="just">
              <a:buNone/>
            </a:pPr>
            <a:r>
              <a:rPr lang="tr-TR" dirty="0">
                <a:solidFill>
                  <a:schemeClr val="accent2">
                    <a:lumMod val="75000"/>
                  </a:schemeClr>
                </a:solidFill>
                <a:latin typeface="Comic Sans MS" pitchFamily="66" charset="0"/>
              </a:rPr>
              <a:t>          </a:t>
            </a:r>
            <a:r>
              <a:rPr lang="tr-TR" dirty="0">
                <a:solidFill>
                  <a:schemeClr val="tx1"/>
                </a:solidFill>
                <a:latin typeface="Times New Roman" panose="02020603050405020304" pitchFamily="18" charset="0"/>
                <a:cs typeface="Times New Roman" panose="02020603050405020304" pitchFamily="18" charset="0"/>
              </a:rPr>
              <a:t>Bu dönemde </a:t>
            </a:r>
            <a:r>
              <a:rPr lang="tr-TR" b="1" dirty="0">
                <a:solidFill>
                  <a:schemeClr val="tx1"/>
                </a:solidFill>
                <a:latin typeface="Times New Roman" panose="02020603050405020304" pitchFamily="18" charset="0"/>
                <a:cs typeface="Times New Roman" panose="02020603050405020304" pitchFamily="18" charset="0"/>
              </a:rPr>
              <a:t>cinsellik</a:t>
            </a:r>
            <a:r>
              <a:rPr lang="tr-TR" dirty="0">
                <a:solidFill>
                  <a:schemeClr val="tx1"/>
                </a:solidFill>
                <a:latin typeface="Times New Roman" panose="02020603050405020304" pitchFamily="18" charset="0"/>
                <a:cs typeface="Times New Roman" panose="02020603050405020304" pitchFamily="18" charset="0"/>
              </a:rPr>
              <a:t> ve s</a:t>
            </a:r>
            <a:r>
              <a:rPr lang="tr-TR" b="1" dirty="0">
                <a:solidFill>
                  <a:schemeClr val="tx1"/>
                </a:solidFill>
                <a:latin typeface="Times New Roman" panose="02020603050405020304" pitchFamily="18" charset="0"/>
                <a:cs typeface="Times New Roman" panose="02020603050405020304" pitchFamily="18" charset="0"/>
              </a:rPr>
              <a:t>aldırganlık</a:t>
            </a:r>
            <a:r>
              <a:rPr lang="tr-TR" dirty="0">
                <a:solidFill>
                  <a:schemeClr val="tx1"/>
                </a:solidFill>
                <a:latin typeface="Times New Roman" panose="02020603050405020304" pitchFamily="18" charset="0"/>
                <a:cs typeface="Times New Roman" panose="02020603050405020304" pitchFamily="18" charset="0"/>
              </a:rPr>
              <a:t>la ilgili duygular önem kazanır. Bu dönemde farklı cinsiyetten olan ebeveyne karşı cinsel duyguların, aynı cinsiyetten olan ebeveyne karşı ise düşmanca duyguların oluşması belirgindir. Kız çocuk annesini uzaklaştırarak babasına yakınlaşmak, erkek çocuk da babasını uzaklaştırarak annesine yakınlaşmak ister. Freud bu dönemde aynı cinsten olan ebeveyne karşı düşmanlık duygularının beslenmesi anlamında kullandığı </a:t>
            </a:r>
            <a:r>
              <a:rPr lang="tr-TR" b="1" i="1" dirty="0" err="1">
                <a:solidFill>
                  <a:schemeClr val="tx1"/>
                </a:solidFill>
                <a:latin typeface="Times New Roman" panose="02020603050405020304" pitchFamily="18" charset="0"/>
                <a:cs typeface="Times New Roman" panose="02020603050405020304" pitchFamily="18" charset="0"/>
              </a:rPr>
              <a:t>Oedipus</a:t>
            </a:r>
            <a:r>
              <a:rPr lang="tr-TR" b="1" i="1" dirty="0">
                <a:solidFill>
                  <a:schemeClr val="tx1"/>
                </a:solidFill>
                <a:latin typeface="Times New Roman" panose="02020603050405020304" pitchFamily="18" charset="0"/>
                <a:cs typeface="Times New Roman" panose="02020603050405020304" pitchFamily="18" charset="0"/>
              </a:rPr>
              <a:t> Karmaşası</a:t>
            </a:r>
            <a:r>
              <a:rPr lang="tr-TR" i="1" dirty="0">
                <a:solidFill>
                  <a:schemeClr val="tx1"/>
                </a:solidFill>
                <a:latin typeface="Times New Roman" panose="02020603050405020304" pitchFamily="18" charset="0"/>
                <a:cs typeface="Times New Roman" panose="02020603050405020304" pitchFamily="18" charset="0"/>
              </a:rPr>
              <a:t>’</a:t>
            </a:r>
            <a:r>
              <a:rPr lang="tr-TR" dirty="0">
                <a:solidFill>
                  <a:schemeClr val="tx1"/>
                </a:solidFill>
                <a:latin typeface="Times New Roman" panose="02020603050405020304" pitchFamily="18" charset="0"/>
                <a:cs typeface="Times New Roman" panose="02020603050405020304" pitchFamily="18" charset="0"/>
              </a:rPr>
              <a:t>ndan söz etmektedir. Buna bağlı olarak, 3-5 yaşlarındaki erkek çocuğun annesine cinsel bir yakınlık duyduğunu, bu nedenle annesini babasından kıskandığını belirtmektedir. Bunun kız çocuklarındaki karşılığı olan </a:t>
            </a:r>
            <a:r>
              <a:rPr lang="tr-TR" b="1" i="1" dirty="0" err="1">
                <a:solidFill>
                  <a:schemeClr val="tx1"/>
                </a:solidFill>
                <a:latin typeface="Times New Roman" panose="02020603050405020304" pitchFamily="18" charset="0"/>
                <a:cs typeface="Times New Roman" panose="02020603050405020304" pitchFamily="18" charset="0"/>
              </a:rPr>
              <a:t>Elektra</a:t>
            </a:r>
            <a:r>
              <a:rPr lang="tr-TR" b="1" i="1" dirty="0">
                <a:solidFill>
                  <a:schemeClr val="tx1"/>
                </a:solidFill>
                <a:latin typeface="Times New Roman" panose="02020603050405020304" pitchFamily="18" charset="0"/>
                <a:cs typeface="Times New Roman" panose="02020603050405020304" pitchFamily="18" charset="0"/>
              </a:rPr>
              <a:t> Karmaşası</a:t>
            </a:r>
            <a:r>
              <a:rPr lang="tr-TR" dirty="0">
                <a:solidFill>
                  <a:schemeClr val="tx1"/>
                </a:solidFill>
                <a:latin typeface="Times New Roman" panose="02020603050405020304" pitchFamily="18" charset="0"/>
                <a:cs typeface="Times New Roman" panose="02020603050405020304" pitchFamily="18" charset="0"/>
              </a:rPr>
              <a:t>’ </a:t>
            </a:r>
            <a:r>
              <a:rPr lang="tr-TR" dirty="0" err="1">
                <a:solidFill>
                  <a:schemeClr val="tx1"/>
                </a:solidFill>
                <a:latin typeface="Times New Roman" panose="02020603050405020304" pitchFamily="18" charset="0"/>
                <a:cs typeface="Times New Roman" panose="02020603050405020304" pitchFamily="18" charset="0"/>
              </a:rPr>
              <a:t>nda</a:t>
            </a:r>
            <a:r>
              <a:rPr lang="tr-TR" dirty="0">
                <a:solidFill>
                  <a:schemeClr val="tx1"/>
                </a:solidFill>
                <a:latin typeface="Times New Roman" panose="02020603050405020304" pitchFamily="18" charset="0"/>
                <a:cs typeface="Times New Roman" panose="02020603050405020304" pitchFamily="18" charset="0"/>
              </a:rPr>
              <a:t> ise, kız çocuğun babasına duyduğu yakınlıktan bahsetmektedir. Ancak, Freud daha çok </a:t>
            </a:r>
            <a:r>
              <a:rPr lang="tr-TR" dirty="0" err="1">
                <a:solidFill>
                  <a:schemeClr val="tx1"/>
                </a:solidFill>
                <a:latin typeface="Times New Roman" panose="02020603050405020304" pitchFamily="18" charset="0"/>
                <a:cs typeface="Times New Roman" panose="02020603050405020304" pitchFamily="18" charset="0"/>
              </a:rPr>
              <a:t>Oedipus</a:t>
            </a:r>
            <a:r>
              <a:rPr lang="tr-TR" dirty="0">
                <a:solidFill>
                  <a:schemeClr val="tx1"/>
                </a:solidFill>
                <a:latin typeface="Times New Roman" panose="02020603050405020304" pitchFamily="18" charset="0"/>
                <a:cs typeface="Times New Roman" panose="02020603050405020304" pitchFamily="18" charset="0"/>
              </a:rPr>
              <a:t> Karmaşası üzerinde durmuştur.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260648"/>
            <a:ext cx="8496944" cy="1156990"/>
          </a:xfrm>
        </p:spPr>
        <p:txBody>
          <a:bodyPr>
            <a:normAutofit/>
          </a:bodyPr>
          <a:lstStyle/>
          <a:p>
            <a:br>
              <a:rPr lang="tr-TR" dirty="0"/>
            </a:br>
            <a:r>
              <a:rPr lang="tr-TR" sz="2700" b="1" dirty="0">
                <a:solidFill>
                  <a:srgbClr val="FF0000"/>
                </a:solidFill>
                <a:latin typeface="Comic Sans MS" pitchFamily="66" charset="0"/>
              </a:rPr>
              <a:t> </a:t>
            </a:r>
            <a:r>
              <a:rPr lang="tr-TR" sz="2700" dirty="0">
                <a:solidFill>
                  <a:srgbClr val="FF0000"/>
                </a:solidFill>
                <a:latin typeface="Times New Roman" panose="02020603050405020304" pitchFamily="18" charset="0"/>
                <a:cs typeface="Times New Roman" panose="02020603050405020304" pitchFamily="18" charset="0"/>
              </a:rPr>
              <a:t>CİNSEL KİMLİĞİN KAZANILMASI</a:t>
            </a:r>
            <a:endParaRPr lang="tr-TR" sz="2700"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p:txBody>
          <a:bodyPr>
            <a:normAutofit fontScale="92500"/>
          </a:bodyPr>
          <a:lstStyle/>
          <a:p>
            <a:pPr algn="just">
              <a:buNone/>
            </a:pPr>
            <a:r>
              <a:rPr lang="tr-TR" dirty="0">
                <a:solidFill>
                  <a:schemeClr val="accent2">
                    <a:lumMod val="75000"/>
                  </a:schemeClr>
                </a:solidFill>
                <a:latin typeface="Comic Sans MS" pitchFamily="66" charset="0"/>
              </a:rPr>
              <a:t>        </a:t>
            </a:r>
            <a:r>
              <a:rPr lang="tr-TR" dirty="0">
                <a:solidFill>
                  <a:schemeClr val="tx1"/>
                </a:solidFill>
                <a:latin typeface="Times New Roman" panose="02020603050405020304" pitchFamily="18" charset="0"/>
                <a:cs typeface="Times New Roman" panose="02020603050405020304" pitchFamily="18" charset="0"/>
              </a:rPr>
              <a:t>Davranışların cinsiyet rollerine göre farklılaşması ve cinsel kimliğin kazanılması çocuğun gelişiminin ilk yıllarında başlayan bir süreçtir. Çocuğun kız veya erkek oluşuna ilişkin zihinsel gelişimi </a:t>
            </a:r>
            <a:r>
              <a:rPr lang="tr-TR" b="1" dirty="0">
                <a:solidFill>
                  <a:schemeClr val="tx1"/>
                </a:solidFill>
                <a:latin typeface="Times New Roman" panose="02020603050405020304" pitchFamily="18" charset="0"/>
                <a:cs typeface="Times New Roman" panose="02020603050405020304" pitchFamily="18" charset="0"/>
              </a:rPr>
              <a:t>iki yaş </a:t>
            </a:r>
            <a:r>
              <a:rPr lang="tr-TR" dirty="0">
                <a:solidFill>
                  <a:schemeClr val="tx1"/>
                </a:solidFill>
                <a:latin typeface="Times New Roman" panose="02020603050405020304" pitchFamily="18" charset="0"/>
                <a:cs typeface="Times New Roman" panose="02020603050405020304" pitchFamily="18" charset="0"/>
              </a:rPr>
              <a:t>civarında fiziksel gerçekliğe bağlı olarak başlar. </a:t>
            </a:r>
            <a:r>
              <a:rPr lang="tr-TR" b="1" dirty="0">
                <a:solidFill>
                  <a:schemeClr val="tx1"/>
                </a:solidFill>
                <a:latin typeface="Times New Roman" panose="02020603050405020304" pitchFamily="18" charset="0"/>
                <a:cs typeface="Times New Roman" panose="02020603050405020304" pitchFamily="18" charset="0"/>
              </a:rPr>
              <a:t>İki buçuk yaş</a:t>
            </a:r>
            <a:r>
              <a:rPr lang="tr-TR" dirty="0">
                <a:solidFill>
                  <a:schemeClr val="tx1"/>
                </a:solidFill>
                <a:latin typeface="Times New Roman" panose="02020603050405020304" pitchFamily="18" charset="0"/>
                <a:cs typeface="Times New Roman" panose="02020603050405020304" pitchFamily="18" charset="0"/>
              </a:rPr>
              <a:t>ında kız, erkek gibi farklı kategoriler, kavramlar olduğunu </a:t>
            </a:r>
            <a:r>
              <a:rPr lang="tr-TR" dirty="0" err="1">
                <a:solidFill>
                  <a:schemeClr val="tx1"/>
                </a:solidFill>
                <a:latin typeface="Times New Roman" panose="02020603050405020304" pitchFamily="18" charset="0"/>
                <a:cs typeface="Times New Roman" panose="02020603050405020304" pitchFamily="18" charset="0"/>
              </a:rPr>
              <a:t>farkeder</a:t>
            </a:r>
            <a:r>
              <a:rPr lang="tr-TR" dirty="0">
                <a:solidFill>
                  <a:schemeClr val="tx1"/>
                </a:solidFill>
                <a:latin typeface="Times New Roman" panose="02020603050405020304" pitchFamily="18" charset="0"/>
                <a:cs typeface="Times New Roman" panose="02020603050405020304" pitchFamily="18" charset="0"/>
              </a:rPr>
              <a:t>. </a:t>
            </a:r>
            <a:r>
              <a:rPr lang="tr-TR" b="1" dirty="0">
                <a:solidFill>
                  <a:schemeClr val="tx1"/>
                </a:solidFill>
                <a:latin typeface="Times New Roman" panose="02020603050405020304" pitchFamily="18" charset="0"/>
                <a:cs typeface="Times New Roman" panose="02020603050405020304" pitchFamily="18" charset="0"/>
              </a:rPr>
              <a:t>Üç yaş</a:t>
            </a:r>
            <a:r>
              <a:rPr lang="tr-TR" dirty="0">
                <a:solidFill>
                  <a:schemeClr val="tx1"/>
                </a:solidFill>
                <a:latin typeface="Times New Roman" panose="02020603050405020304" pitchFamily="18" charset="0"/>
                <a:cs typeface="Times New Roman" panose="02020603050405020304" pitchFamily="18" charset="0"/>
              </a:rPr>
              <a:t>ında kendi cinsiyetine verilen adı bilir, diğer insanları fiziksel özelliklerine göre sınıflandırmaya başlar. </a:t>
            </a:r>
            <a:r>
              <a:rPr lang="tr-TR" b="1" dirty="0">
                <a:solidFill>
                  <a:schemeClr val="tx1"/>
                </a:solidFill>
                <a:latin typeface="Times New Roman" panose="02020603050405020304" pitchFamily="18" charset="0"/>
                <a:cs typeface="Times New Roman" panose="02020603050405020304" pitchFamily="18" charset="0"/>
              </a:rPr>
              <a:t>Beş- altı yaş</a:t>
            </a:r>
            <a:r>
              <a:rPr lang="tr-TR" dirty="0">
                <a:solidFill>
                  <a:schemeClr val="tx1"/>
                </a:solidFill>
                <a:latin typeface="Times New Roman" panose="02020603050405020304" pitchFamily="18" charset="0"/>
                <a:cs typeface="Times New Roman" panose="02020603050405020304" pitchFamily="18" charset="0"/>
              </a:rPr>
              <a:t>larında çocuğun biyolojik cinsiyet kimliği, yani kız ya da erkek olduğu kalıcılık kazanınca davranışları cinsiyete göre farklılaşmaya başlar. Böylece çocuk üç-yedi yaşlarında önce kalıcı olmayan cinsiyet kategorileri olduğunu ve kendisinin erkekse sürekli erkek, kızsa sürekli kız olarak kalacağını, sonra </a:t>
            </a:r>
            <a:r>
              <a:rPr lang="tr-TR" dirty="0" err="1">
                <a:solidFill>
                  <a:schemeClr val="tx1"/>
                </a:solidFill>
                <a:latin typeface="Times New Roman" panose="02020603050405020304" pitchFamily="18" charset="0"/>
                <a:cs typeface="Times New Roman" panose="02020603050405020304" pitchFamily="18" charset="0"/>
              </a:rPr>
              <a:t>genital</a:t>
            </a:r>
            <a:r>
              <a:rPr lang="tr-TR" dirty="0">
                <a:solidFill>
                  <a:schemeClr val="tx1"/>
                </a:solidFill>
                <a:latin typeface="Times New Roman" panose="02020603050405020304" pitchFamily="18" charset="0"/>
                <a:cs typeface="Times New Roman" panose="02020603050405020304" pitchFamily="18" charset="0"/>
              </a:rPr>
              <a:t> farklılıkları ve </a:t>
            </a:r>
            <a:r>
              <a:rPr lang="tr-TR" dirty="0" err="1">
                <a:solidFill>
                  <a:schemeClr val="tx1"/>
                </a:solidFill>
                <a:latin typeface="Times New Roman" panose="02020603050405020304" pitchFamily="18" charset="0"/>
                <a:cs typeface="Times New Roman" panose="02020603050405020304" pitchFamily="18" charset="0"/>
              </a:rPr>
              <a:t>genital</a:t>
            </a:r>
            <a:r>
              <a:rPr lang="tr-TR" dirty="0">
                <a:solidFill>
                  <a:schemeClr val="tx1"/>
                </a:solidFill>
                <a:latin typeface="Times New Roman" panose="02020603050405020304" pitchFamily="18" charset="0"/>
                <a:cs typeface="Times New Roman" panose="02020603050405020304" pitchFamily="18" charset="0"/>
              </a:rPr>
              <a:t> olmayan bedensel imgelere dayandırılan, içinde yaşadığı topluma özgü </a:t>
            </a:r>
            <a:r>
              <a:rPr lang="tr-TR" b="1" dirty="0" err="1">
                <a:solidFill>
                  <a:schemeClr val="tx1"/>
                </a:solidFill>
                <a:latin typeface="Times New Roman" panose="02020603050405020304" pitchFamily="18" charset="0"/>
                <a:cs typeface="Times New Roman" panose="02020603050405020304" pitchFamily="18" charset="0"/>
              </a:rPr>
              <a:t>maskülen</a:t>
            </a:r>
            <a:r>
              <a:rPr lang="tr-TR" b="1" dirty="0">
                <a:solidFill>
                  <a:schemeClr val="tx1"/>
                </a:solidFill>
                <a:latin typeface="Times New Roman" panose="02020603050405020304" pitchFamily="18" charset="0"/>
                <a:cs typeface="Times New Roman" panose="02020603050405020304" pitchFamily="18" charset="0"/>
              </a:rPr>
              <a:t>-</a:t>
            </a:r>
            <a:r>
              <a:rPr lang="tr-TR" b="1" dirty="0" err="1">
                <a:solidFill>
                  <a:schemeClr val="tx1"/>
                </a:solidFill>
                <a:latin typeface="Times New Roman" panose="02020603050405020304" pitchFamily="18" charset="0"/>
                <a:cs typeface="Times New Roman" panose="02020603050405020304" pitchFamily="18" charset="0"/>
              </a:rPr>
              <a:t>feminen</a:t>
            </a:r>
            <a:r>
              <a:rPr lang="tr-TR" b="1" dirty="0">
                <a:solidFill>
                  <a:schemeClr val="tx1"/>
                </a:solidFill>
                <a:latin typeface="Times New Roman" panose="02020603050405020304" pitchFamily="18" charset="0"/>
                <a:cs typeface="Times New Roman" panose="02020603050405020304" pitchFamily="18" charset="0"/>
              </a:rPr>
              <a:t> </a:t>
            </a:r>
            <a:r>
              <a:rPr lang="tr-TR" b="1" dirty="0" err="1">
                <a:solidFill>
                  <a:schemeClr val="tx1"/>
                </a:solidFill>
                <a:latin typeface="Times New Roman" panose="02020603050405020304" pitchFamily="18" charset="0"/>
                <a:cs typeface="Times New Roman" panose="02020603050405020304" pitchFamily="18" charset="0"/>
              </a:rPr>
              <a:t>kalıpyargılar</a:t>
            </a:r>
            <a:r>
              <a:rPr lang="tr-TR" dirty="0" err="1">
                <a:solidFill>
                  <a:schemeClr val="tx1"/>
                </a:solidFill>
                <a:latin typeface="Times New Roman" panose="02020603050405020304" pitchFamily="18" charset="0"/>
                <a:cs typeface="Times New Roman" panose="02020603050405020304" pitchFamily="18" charset="0"/>
              </a:rPr>
              <a:t>ı</a:t>
            </a:r>
            <a:r>
              <a:rPr lang="tr-TR" dirty="0">
                <a:solidFill>
                  <a:schemeClr val="tx1"/>
                </a:solidFill>
                <a:latin typeface="Times New Roman" panose="02020603050405020304" pitchFamily="18" charset="0"/>
                <a:cs typeface="Times New Roman" panose="02020603050405020304" pitchFamily="18" charset="0"/>
              </a:rPr>
              <a:t> </a:t>
            </a:r>
            <a:r>
              <a:rPr lang="tr-TR" dirty="0" err="1">
                <a:solidFill>
                  <a:schemeClr val="tx1"/>
                </a:solidFill>
                <a:latin typeface="Times New Roman" panose="02020603050405020304" pitchFamily="18" charset="0"/>
                <a:cs typeface="Times New Roman" panose="02020603050405020304" pitchFamily="18" charset="0"/>
              </a:rPr>
              <a:t>farkeder</a:t>
            </a:r>
            <a:r>
              <a:rPr lang="tr-TR" dirty="0">
                <a:solidFill>
                  <a:schemeClr val="tx1"/>
                </a:solidFill>
                <a:latin typeface="Times New Roman" panose="02020603050405020304" pitchFamily="18" charset="0"/>
                <a:cs typeface="Times New Roman" panose="02020603050405020304" pitchFamily="18" charset="0"/>
              </a:rPr>
              <a:t> ve kavramlaştırır.</a:t>
            </a:r>
          </a:p>
          <a:p>
            <a:pPr algn="just">
              <a:buNone/>
            </a:pPr>
            <a:endParaRPr lang="tr-TR" dirty="0">
              <a:solidFill>
                <a:schemeClr val="accent2">
                  <a:lumMod val="75000"/>
                </a:schemeClr>
              </a:solidFill>
              <a:latin typeface="Comic Sans MS" pitchFamily="66"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fontScale="92500" lnSpcReduction="20000"/>
          </a:bodyPr>
          <a:lstStyle/>
          <a:p>
            <a:pPr algn="just">
              <a:buNone/>
            </a:pPr>
            <a:r>
              <a:rPr lang="tr-TR" dirty="0"/>
              <a:t>        </a:t>
            </a:r>
            <a:r>
              <a:rPr lang="tr-TR" dirty="0">
                <a:solidFill>
                  <a:schemeClr val="tx1"/>
                </a:solidFill>
                <a:latin typeface="Times New Roman" panose="02020603050405020304" pitchFamily="18" charset="0"/>
                <a:cs typeface="Times New Roman" panose="02020603050405020304" pitchFamily="18" charset="0"/>
              </a:rPr>
              <a:t>Cinsiyete ait rollerin benimsenmesinde   en önemli etken </a:t>
            </a:r>
            <a:r>
              <a:rPr lang="tr-TR" b="1" i="1" dirty="0">
                <a:solidFill>
                  <a:schemeClr val="tx1"/>
                </a:solidFill>
                <a:latin typeface="Times New Roman" panose="02020603050405020304" pitchFamily="18" charset="0"/>
                <a:cs typeface="Times New Roman" panose="02020603050405020304" pitchFamily="18" charset="0"/>
              </a:rPr>
              <a:t>özdeşim</a:t>
            </a:r>
            <a:r>
              <a:rPr lang="tr-TR" dirty="0">
                <a:solidFill>
                  <a:schemeClr val="tx1"/>
                </a:solidFill>
                <a:latin typeface="Times New Roman" panose="02020603050405020304" pitchFamily="18" charset="0"/>
                <a:cs typeface="Times New Roman" panose="02020603050405020304" pitchFamily="18" charset="0"/>
              </a:rPr>
              <a:t> olayıdır. Özdeşimde öncelikle anne-baba, sonra da öğretmen ve çocuğun çevresindeki diğer yetişkinler önemli rol oynar. Kız çocukla annesi, erkek çocukla babası arasındaki ilişki ne kadar yakın ve olumlu ise, özdeşim de o denli kolay oluşur. Çocuk çevresinden aldığı övgü ve teşvikle kendi cinsiyetine ait özellikleri daha da pekiştirir ve cinsel kimliğini oluşturur.</a:t>
            </a:r>
          </a:p>
          <a:p>
            <a:pPr algn="just">
              <a:buNone/>
            </a:pPr>
            <a:r>
              <a:rPr lang="tr-TR" dirty="0">
                <a:solidFill>
                  <a:schemeClr val="tx1"/>
                </a:solidFill>
                <a:latin typeface="Times New Roman" panose="02020603050405020304" pitchFamily="18" charset="0"/>
                <a:cs typeface="Times New Roman" panose="02020603050405020304" pitchFamily="18" charset="0"/>
              </a:rPr>
              <a:t>             Çocukların cinsiyete özgü davranışları </a:t>
            </a:r>
            <a:r>
              <a:rPr lang="tr-TR" b="1" i="1" dirty="0">
                <a:solidFill>
                  <a:schemeClr val="tx1"/>
                </a:solidFill>
                <a:latin typeface="Times New Roman" panose="02020603050405020304" pitchFamily="18" charset="0"/>
                <a:cs typeface="Times New Roman" panose="02020603050405020304" pitchFamily="18" charset="0"/>
              </a:rPr>
              <a:t>ebeveynlerin çocuk yetiştirmeyle ilgili tutum ve uygulamaları</a:t>
            </a:r>
            <a:r>
              <a:rPr lang="tr-TR" dirty="0">
                <a:solidFill>
                  <a:schemeClr val="tx1"/>
                </a:solidFill>
                <a:latin typeface="Times New Roman" panose="02020603050405020304" pitchFamily="18" charset="0"/>
                <a:cs typeface="Times New Roman" panose="02020603050405020304" pitchFamily="18" charset="0"/>
              </a:rPr>
              <a:t>ndan etkilenmektedir. Ebeveynler erkek çocuklarını, kız çocuklarına göre başarma, yarışma, duygularını kontrol etme, bağımsız hareket etme ve kişisel sorumluluk alma gibi konularda daha fazla teşvik ettiklerini ifade etmektedirler. Babalar özellikle oğullarına karşı daha otoriter, daha titiz, daha katı ve geleneksel </a:t>
            </a:r>
            <a:r>
              <a:rPr lang="tr-TR" dirty="0" err="1">
                <a:solidFill>
                  <a:schemeClr val="tx1"/>
                </a:solidFill>
                <a:latin typeface="Times New Roman" panose="02020603050405020304" pitchFamily="18" charset="0"/>
                <a:cs typeface="Times New Roman" panose="02020603050405020304" pitchFamily="18" charset="0"/>
              </a:rPr>
              <a:t>maskülen</a:t>
            </a:r>
            <a:r>
              <a:rPr lang="tr-TR" dirty="0">
                <a:solidFill>
                  <a:schemeClr val="tx1"/>
                </a:solidFill>
                <a:latin typeface="Times New Roman" panose="02020603050405020304" pitchFamily="18" charset="0"/>
                <a:cs typeface="Times New Roman" panose="02020603050405020304" pitchFamily="18" charset="0"/>
              </a:rPr>
              <a:t>  </a:t>
            </a:r>
            <a:r>
              <a:rPr lang="tr-TR" dirty="0" err="1">
                <a:solidFill>
                  <a:schemeClr val="tx1"/>
                </a:solidFill>
                <a:latin typeface="Times New Roman" panose="02020603050405020304" pitchFamily="18" charset="0"/>
                <a:cs typeface="Times New Roman" panose="02020603050405020304" pitchFamily="18" charset="0"/>
              </a:rPr>
              <a:t>kalıpyargılardan</a:t>
            </a:r>
            <a:r>
              <a:rPr lang="tr-TR" dirty="0">
                <a:solidFill>
                  <a:schemeClr val="tx1"/>
                </a:solidFill>
                <a:latin typeface="Times New Roman" panose="02020603050405020304" pitchFamily="18" charset="0"/>
                <a:cs typeface="Times New Roman" panose="02020603050405020304" pitchFamily="18" charset="0"/>
              </a:rPr>
              <a:t> sapan davranışlarına karşı daha az toleranslıdırlar. Erkekler fiziksel olarak daha aktif olma konusunda teşvik edilirken, kızlardan daha sevecen ve nazik olmaları beklenir.</a:t>
            </a:r>
          </a:p>
          <a:p>
            <a:pPr algn="just">
              <a:buNone/>
            </a:pPr>
            <a:endParaRPr lang="tr-TR"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79712" y="620688"/>
            <a:ext cx="6589199" cy="576064"/>
          </a:xfrm>
        </p:spPr>
        <p:txBody>
          <a:bodyPr>
            <a:noAutofit/>
          </a:bodyPr>
          <a:lstStyle/>
          <a:p>
            <a:r>
              <a:rPr lang="tr-TR" sz="2800" i="1" dirty="0">
                <a:solidFill>
                  <a:srgbClr val="FF0000"/>
                </a:solidFill>
                <a:latin typeface="Times New Roman" panose="02020603050405020304" pitchFamily="18" charset="0"/>
                <a:cs typeface="Times New Roman" panose="02020603050405020304" pitchFamily="18" charset="0"/>
              </a:rPr>
              <a:t>Erken çocukluk döneminde çocukların cinsellikle ilgili sordukları örnek sorular</a:t>
            </a:r>
          </a:p>
        </p:txBody>
      </p:sp>
      <p:sp>
        <p:nvSpPr>
          <p:cNvPr id="3" name="2 İçerik Yer Tutucusu"/>
          <p:cNvSpPr>
            <a:spLocks noGrp="1"/>
          </p:cNvSpPr>
          <p:nvPr>
            <p:ph idx="1"/>
          </p:nvPr>
        </p:nvSpPr>
        <p:spPr>
          <a:xfrm>
            <a:off x="457200" y="1628800"/>
            <a:ext cx="8435280" cy="4845152"/>
          </a:xfrm>
        </p:spPr>
        <p:txBody>
          <a:bodyPr/>
          <a:lstStyle/>
          <a:p>
            <a:pPr>
              <a:buNone/>
            </a:pPr>
            <a:r>
              <a:rPr lang="tr-TR" i="1" dirty="0">
                <a:solidFill>
                  <a:srgbClr val="FF0000"/>
                </a:solidFill>
                <a:latin typeface="Times New Roman" panose="02020603050405020304" pitchFamily="18" charset="0"/>
                <a:cs typeface="Times New Roman" panose="02020603050405020304" pitchFamily="18" charset="0"/>
              </a:rPr>
              <a:t>Bu nedir? (Erkek çocuklar için)</a:t>
            </a:r>
          </a:p>
          <a:p>
            <a:pPr algn="just">
              <a:buNone/>
            </a:pPr>
            <a:r>
              <a:rPr lang="tr-TR" dirty="0">
                <a:solidFill>
                  <a:schemeClr val="accent2">
                    <a:lumMod val="50000"/>
                  </a:schemeClr>
                </a:solidFill>
                <a:latin typeface="Times New Roman" panose="02020603050405020304" pitchFamily="18" charset="0"/>
                <a:cs typeface="Times New Roman" panose="02020603050405020304" pitchFamily="18" charset="0"/>
              </a:rPr>
              <a:t>      </a:t>
            </a:r>
            <a:r>
              <a:rPr lang="tr-TR" dirty="0">
                <a:solidFill>
                  <a:schemeClr val="tx1"/>
                </a:solidFill>
                <a:latin typeface="Times New Roman" panose="02020603050405020304" pitchFamily="18" charset="0"/>
                <a:cs typeface="Times New Roman" panose="02020603050405020304" pitchFamily="18" charset="0"/>
              </a:rPr>
              <a:t>Bu senin penisindir. Nasıl görme organımız göz ise penis de senin üreme organındır. Kızların üreme organlarına da vajina denir. Erkeklerin üreme organları penis ve testislerden oluşur. Testisler sperm üretmeyi, ayna zamanda idrar yapmayı sağlar. </a:t>
            </a:r>
          </a:p>
          <a:p>
            <a:pPr>
              <a:buNone/>
            </a:pPr>
            <a:r>
              <a:rPr lang="tr-TR" dirty="0">
                <a:solidFill>
                  <a:schemeClr val="tx1"/>
                </a:solidFill>
                <a:latin typeface="Times New Roman" panose="02020603050405020304" pitchFamily="18" charset="0"/>
                <a:cs typeface="Times New Roman" panose="02020603050405020304" pitchFamily="18" charset="0"/>
              </a:rPr>
              <a:t>      </a:t>
            </a:r>
            <a:r>
              <a:rPr lang="tr-TR" i="1" dirty="0">
                <a:solidFill>
                  <a:schemeClr val="tx1"/>
                </a:solidFill>
                <a:latin typeface="Times New Roman" panose="02020603050405020304" pitchFamily="18" charset="0"/>
                <a:cs typeface="Times New Roman" panose="02020603050405020304" pitchFamily="18" charset="0"/>
              </a:rPr>
              <a:t>Çocuğa bu bilgilerin hepsini birden vermeyiniz. </a:t>
            </a:r>
          </a:p>
          <a:p>
            <a:pPr>
              <a:buNone/>
            </a:pPr>
            <a:r>
              <a:rPr lang="tr-TR" i="1" dirty="0">
                <a:solidFill>
                  <a:schemeClr val="tx1"/>
                </a:solidFill>
                <a:latin typeface="Times New Roman" panose="02020603050405020304" pitchFamily="18" charset="0"/>
                <a:cs typeface="Times New Roman" panose="02020603050405020304" pitchFamily="18" charset="0"/>
              </a:rPr>
              <a:t>      Çocuğunuzun sorduğu kadar ayrıntılara giriniz . </a:t>
            </a:r>
          </a:p>
          <a:p>
            <a:pPr>
              <a:buNone/>
            </a:pPr>
            <a:r>
              <a:rPr lang="tr-TR" i="1" dirty="0">
                <a:solidFill>
                  <a:schemeClr val="tx1"/>
                </a:solidFill>
                <a:latin typeface="Times New Roman" panose="02020603050405020304" pitchFamily="18" charset="0"/>
                <a:cs typeface="Times New Roman" panose="02020603050405020304" pitchFamily="18" charset="0"/>
              </a:rPr>
              <a:t>      Bilgi aktarırken doğru terimler kullanınız.</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i="1" dirty="0">
                <a:solidFill>
                  <a:srgbClr val="FF0000"/>
                </a:solidFill>
                <a:latin typeface="Times New Roman" panose="02020603050405020304" pitchFamily="18" charset="0"/>
                <a:cs typeface="Times New Roman" panose="02020603050405020304" pitchFamily="18" charset="0"/>
              </a:rPr>
              <a:t>İkiz bebek nasıl olur?</a:t>
            </a:r>
          </a:p>
          <a:p>
            <a:pPr algn="just">
              <a:buNone/>
            </a:pPr>
            <a:r>
              <a:rPr lang="tr-TR" dirty="0">
                <a:solidFill>
                  <a:schemeClr val="accent2">
                    <a:lumMod val="75000"/>
                  </a:schemeClr>
                </a:solidFill>
                <a:latin typeface="Times New Roman" panose="02020603050405020304" pitchFamily="18" charset="0"/>
                <a:cs typeface="Times New Roman" panose="02020603050405020304" pitchFamily="18" charset="0"/>
              </a:rPr>
              <a:t>     </a:t>
            </a:r>
            <a:r>
              <a:rPr lang="tr-TR" dirty="0">
                <a:solidFill>
                  <a:schemeClr val="tx1"/>
                </a:solidFill>
                <a:latin typeface="Times New Roman" panose="02020603050405020304" pitchFamily="18" charset="0"/>
                <a:cs typeface="Times New Roman" panose="02020603050405020304" pitchFamily="18" charset="0"/>
              </a:rPr>
              <a:t>Annede bulunan yumurta kendisine ilk ulaşan spermi içine alır ve kapılarını diğer spermlere kapatır. Çünkü bebeğin olabilmesi için bir sperm yeterlidir. Ama, bazen aynı anda iki sperm yumurtaya girebilir. O zaman ikiz bebek olur. </a:t>
            </a:r>
          </a:p>
          <a:p>
            <a:pPr algn="just">
              <a:buNone/>
            </a:pPr>
            <a:r>
              <a:rPr lang="tr-TR" i="1" dirty="0">
                <a:solidFill>
                  <a:srgbClr val="FF0000"/>
                </a:solidFill>
                <a:latin typeface="Times New Roman" panose="02020603050405020304" pitchFamily="18" charset="0"/>
                <a:cs typeface="Times New Roman" panose="02020603050405020304" pitchFamily="18" charset="0"/>
              </a:rPr>
              <a:t>Neden kızların penisi yoktur?</a:t>
            </a:r>
          </a:p>
          <a:p>
            <a:pPr algn="just">
              <a:buNone/>
            </a:pPr>
            <a:r>
              <a:rPr lang="tr-TR" dirty="0">
                <a:solidFill>
                  <a:schemeClr val="accent2">
                    <a:lumMod val="75000"/>
                  </a:schemeClr>
                </a:solidFill>
                <a:latin typeface="Times New Roman" panose="02020603050405020304" pitchFamily="18" charset="0"/>
                <a:cs typeface="Times New Roman" panose="02020603050405020304" pitchFamily="18" charset="0"/>
              </a:rPr>
              <a:t>     </a:t>
            </a:r>
            <a:r>
              <a:rPr lang="tr-TR" dirty="0">
                <a:solidFill>
                  <a:schemeClr val="tx1"/>
                </a:solidFill>
                <a:latin typeface="Times New Roman" panose="02020603050405020304" pitchFamily="18" charset="0"/>
                <a:cs typeface="Times New Roman" panose="02020603050405020304" pitchFamily="18" charset="0"/>
              </a:rPr>
              <a:t>Kız ve erkeklerin vücutları farklıdır. Erkeklerde penis, kızlarda vajina vardır. Erkeklerin üreme organları dışarıda, kızların içindedir. Bu yüzden kızların üreme organları görülebilir, kızların görülemez.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5E1DCE-7A2D-4365-8247-DA9CEDFA1237}"/>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C3BB54B3-B680-42A0-AAB9-56967E225E2D}"/>
              </a:ext>
            </a:extLst>
          </p:cNvPr>
          <p:cNvSpPr>
            <a:spLocks noGrp="1"/>
          </p:cNvSpPr>
          <p:nvPr>
            <p:ph idx="1"/>
          </p:nvPr>
        </p:nvSpPr>
        <p:spPr/>
        <p:txBody>
          <a:bodyPr/>
          <a:lstStyle/>
          <a:p>
            <a:r>
              <a:rPr lang="tr-TR" dirty="0"/>
              <a:t>Köksal Akyol, A. 2019. Erken Çocukluk Döneminde Gelişim I-II. Anı Yayıncılık, Ankara.</a:t>
            </a:r>
          </a:p>
          <a:p>
            <a:r>
              <a:rPr lang="tr-TR" dirty="0"/>
              <a:t>Fazlıoğlu, Y. 2009. Erken Çocukluk Gelişimi ve Eğitimi. Kriter Yayınevi, İstanbul. </a:t>
            </a:r>
          </a:p>
          <a:p>
            <a:r>
              <a:rPr lang="tr-TR" dirty="0"/>
              <a:t>Milli Eğitim Bakanlığı, 2013. Okul Öncesi Eğitimi Programı. Milli Eğitim Bakanlığı, Ankara. Erişim Adresi: http://tegm.meb.gov.tr/dosya/okuloncesi/ooproram.pdf </a:t>
            </a:r>
          </a:p>
          <a:p>
            <a:r>
              <a:rPr lang="tr-TR" dirty="0"/>
              <a:t>Milli Eğitim Bakanlığı, 2013. 0-36 Aylık Çocuklar İçin Eğitim Programı. Milli Eğitim Bakanlığı, Ankara. Erişim adresi: http://tegm.meb.gov.tr/dosya/okuloncesi/0-36program.pdf</a:t>
            </a:r>
          </a:p>
        </p:txBody>
      </p:sp>
    </p:spTree>
    <p:extLst>
      <p:ext uri="{BB962C8B-B14F-4D97-AF65-F5344CB8AC3E}">
        <p14:creationId xmlns:p14="http://schemas.microsoft.com/office/powerpoint/2010/main" val="1628130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i="1" dirty="0">
                <a:solidFill>
                  <a:schemeClr val="tx1"/>
                </a:solidFill>
                <a:latin typeface="Trebuchet MS" panose="020B0603020202020204" pitchFamily="34" charset="0"/>
              </a:rPr>
              <a:t>Cinsel gelişim neden önemlidir?</a:t>
            </a:r>
          </a:p>
        </p:txBody>
      </p:sp>
      <p:sp>
        <p:nvSpPr>
          <p:cNvPr id="3" name="2 İçerik Yer Tutucusu"/>
          <p:cNvSpPr>
            <a:spLocks noGrp="1"/>
          </p:cNvSpPr>
          <p:nvPr>
            <p:ph idx="1"/>
          </p:nvPr>
        </p:nvSpPr>
        <p:spPr/>
        <p:txBody>
          <a:bodyPr>
            <a:normAutofit/>
          </a:bodyPr>
          <a:lstStyle/>
          <a:p>
            <a:pPr algn="just"/>
            <a:r>
              <a:rPr lang="tr-TR" dirty="0">
                <a:solidFill>
                  <a:schemeClr val="tx1"/>
                </a:solidFill>
                <a:latin typeface="Times New Roman" panose="02020603050405020304" pitchFamily="18" charset="0"/>
                <a:cs typeface="Times New Roman" panose="02020603050405020304" pitchFamily="18" charset="0"/>
              </a:rPr>
              <a:t>İnsanın soyunu sürdürmesi cinsel gelişiminin sağlıklı olmasına bağlıdır. Bu önemli işlevinden dolayı insanın cinselliği, hemen hemen her işine, her davranışına yansır, etkide bulunur.</a:t>
            </a:r>
          </a:p>
          <a:p>
            <a:pPr algn="just"/>
            <a:r>
              <a:rPr lang="tr-TR" dirty="0">
                <a:solidFill>
                  <a:schemeClr val="tx1"/>
                </a:solidFill>
                <a:latin typeface="Times New Roman" panose="02020603050405020304" pitchFamily="18" charset="0"/>
                <a:cs typeface="Times New Roman" panose="02020603050405020304" pitchFamily="18" charset="0"/>
              </a:rPr>
              <a:t>Sağlıklı bir cinsel gelişim, insan için bir zorunluluktur. Çünkü cinsel gelişimin sağlıksızlığı, insanın diğer bedensel, </a:t>
            </a:r>
            <a:r>
              <a:rPr lang="tr-TR" dirty="0" err="1">
                <a:solidFill>
                  <a:schemeClr val="tx1"/>
                </a:solidFill>
                <a:latin typeface="Times New Roman" panose="02020603050405020304" pitchFamily="18" charset="0"/>
                <a:cs typeface="Times New Roman" panose="02020603050405020304" pitchFamily="18" charset="0"/>
              </a:rPr>
              <a:t>devinsel</a:t>
            </a:r>
            <a:r>
              <a:rPr lang="tr-TR" dirty="0">
                <a:solidFill>
                  <a:schemeClr val="tx1"/>
                </a:solidFill>
                <a:latin typeface="Times New Roman" panose="02020603050405020304" pitchFamily="18" charset="0"/>
                <a:cs typeface="Times New Roman" panose="02020603050405020304" pitchFamily="18" charset="0"/>
              </a:rPr>
              <a:t>, bilişsel, duygusal, toplumsal ve törel gelişimlerini etkiler.</a:t>
            </a:r>
          </a:p>
          <a:p>
            <a:pPr algn="just"/>
            <a:r>
              <a:rPr lang="tr-TR" dirty="0">
                <a:solidFill>
                  <a:schemeClr val="tx1"/>
                </a:solidFill>
                <a:latin typeface="Times New Roman" panose="02020603050405020304" pitchFamily="18" charset="0"/>
                <a:cs typeface="Times New Roman" panose="02020603050405020304" pitchFamily="18" charset="0"/>
              </a:rPr>
              <a:t>Özellikle duygusal gelişimin önemli bir kısmı, cinsel gelişimin etkisi altındadır.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45201" y="620688"/>
            <a:ext cx="6589199" cy="1280890"/>
          </a:xfrm>
        </p:spPr>
        <p:txBody>
          <a:bodyPr/>
          <a:lstStyle/>
          <a:p>
            <a:r>
              <a:rPr lang="tr-TR" i="1" dirty="0">
                <a:solidFill>
                  <a:schemeClr val="tx1"/>
                </a:solidFill>
                <a:latin typeface="Times New Roman" panose="02020603050405020304" pitchFamily="18" charset="0"/>
                <a:cs typeface="Times New Roman" panose="02020603050405020304" pitchFamily="18" charset="0"/>
              </a:rPr>
              <a:t>Cinsel gelişimle ilgili kavramlar</a:t>
            </a:r>
          </a:p>
        </p:txBody>
      </p:sp>
      <p:sp>
        <p:nvSpPr>
          <p:cNvPr id="3" name="2 İçerik Yer Tutucusu"/>
          <p:cNvSpPr>
            <a:spLocks noGrp="1"/>
          </p:cNvSpPr>
          <p:nvPr>
            <p:ph idx="1"/>
          </p:nvPr>
        </p:nvSpPr>
        <p:spPr>
          <a:xfrm>
            <a:off x="1942415" y="1412776"/>
            <a:ext cx="6591985" cy="4498446"/>
          </a:xfrm>
        </p:spPr>
        <p:txBody>
          <a:bodyPr>
            <a:normAutofit/>
          </a:bodyPr>
          <a:lstStyle/>
          <a:p>
            <a:pPr>
              <a:buNone/>
            </a:pPr>
            <a:r>
              <a:rPr lang="tr-TR" dirty="0"/>
              <a:t>  </a:t>
            </a:r>
            <a:r>
              <a:rPr lang="tr-TR" i="1" dirty="0">
                <a:solidFill>
                  <a:srgbClr val="FF0000"/>
                </a:solidFill>
                <a:latin typeface="Times New Roman" panose="02020603050405020304" pitchFamily="18" charset="0"/>
                <a:cs typeface="Times New Roman" panose="02020603050405020304" pitchFamily="18" charset="0"/>
              </a:rPr>
              <a:t>Cinsiyet (Eşey)</a:t>
            </a:r>
          </a:p>
          <a:p>
            <a:pPr algn="just">
              <a:buNone/>
            </a:pPr>
            <a:r>
              <a:rPr lang="tr-TR" dirty="0">
                <a:solidFill>
                  <a:schemeClr val="tx1"/>
                </a:solidFill>
                <a:latin typeface="Times New Roman" panose="02020603050405020304" pitchFamily="18" charset="0"/>
                <a:cs typeface="Times New Roman" panose="02020603050405020304" pitchFamily="18" charset="0"/>
              </a:rPr>
              <a:t>       “Bütün canlılarda bir türün üyelerini, üreme yönünden birbirini tamamlayan erkek ve dişi olarak ayırt etme olanağı veren bedensel özelliklerin tümü”. </a:t>
            </a:r>
          </a:p>
          <a:p>
            <a:pPr algn="just">
              <a:buNone/>
            </a:pPr>
            <a:r>
              <a:rPr lang="tr-TR" dirty="0">
                <a:solidFill>
                  <a:schemeClr val="tx1"/>
                </a:solidFill>
                <a:latin typeface="Times New Roman" panose="02020603050405020304" pitchFamily="18" charset="0"/>
                <a:cs typeface="Times New Roman" panose="02020603050405020304" pitchFamily="18" charset="0"/>
              </a:rPr>
              <a:t>       “Üreme ve cinselliğin biyolojik yönü”.</a:t>
            </a:r>
          </a:p>
          <a:p>
            <a:pPr algn="just">
              <a:buNone/>
            </a:pPr>
            <a:r>
              <a:rPr lang="tr-TR" dirty="0">
                <a:solidFill>
                  <a:schemeClr val="tx1"/>
                </a:solidFill>
                <a:latin typeface="Times New Roman" panose="02020603050405020304" pitchFamily="18" charset="0"/>
                <a:cs typeface="Times New Roman" panose="02020603050405020304" pitchFamily="18" charset="0"/>
              </a:rPr>
              <a:t>         Cinsiyet, toplumdaki en temel kategorilerden birisidir. Cinsiyeti belirleyen biyolojik yapı olsa da, kendini algılama, güdüler, davranışlar ve roller açısından kadın ve erkek arasındaki farklılıkları yansıtan sosyal normlardır. </a:t>
            </a:r>
          </a:p>
          <a:p>
            <a:pPr algn="just">
              <a:buNone/>
            </a:pPr>
            <a:r>
              <a:rPr lang="tr-TR" dirty="0">
                <a:solidFill>
                  <a:schemeClr val="tx1"/>
                </a:solidFill>
                <a:latin typeface="Times New Roman" panose="02020603050405020304" pitchFamily="18" charset="0"/>
                <a:cs typeface="Times New Roman" panose="02020603050405020304" pitchFamily="18" charset="0"/>
              </a:rPr>
              <a:t>        </a:t>
            </a:r>
            <a:r>
              <a:rPr lang="tr-TR" b="1" i="1" dirty="0">
                <a:solidFill>
                  <a:srgbClr val="FF0000"/>
                </a:solidFill>
                <a:latin typeface="Times New Roman" panose="02020603050405020304" pitchFamily="18" charset="0"/>
                <a:cs typeface="Times New Roman" panose="02020603050405020304" pitchFamily="18" charset="0"/>
              </a:rPr>
              <a:t>Sosyal cinsiyet</a:t>
            </a:r>
            <a:r>
              <a:rPr lang="tr-TR" dirty="0">
                <a:solidFill>
                  <a:schemeClr val="tx1"/>
                </a:solidFill>
                <a:latin typeface="Times New Roman" panose="02020603050405020304" pitchFamily="18" charset="0"/>
                <a:cs typeface="Times New Roman" panose="02020603050405020304" pitchFamily="18" charset="0"/>
              </a:rPr>
              <a:t>; rollerin etrafında organize olduğu en temel sosyal kategorilerden biridir. Bu bağlamda sosyal cinsiyet; toplumda kadın ve erkeğin davranışları için farklı standart ve beklentileri içerir.</a:t>
            </a:r>
          </a:p>
          <a:p>
            <a:pPr algn="just">
              <a:buNone/>
            </a:pPr>
            <a:endParaRPr lang="tr-TR" dirty="0">
              <a:solidFill>
                <a:schemeClr val="tx1"/>
              </a:solidFill>
              <a:latin typeface="Times New Roman" panose="02020603050405020304" pitchFamily="18" charset="0"/>
              <a:cs typeface="Times New Roman" panose="02020603050405020304" pitchFamily="18" charset="0"/>
            </a:endParaRPr>
          </a:p>
          <a:p>
            <a:pPr>
              <a:buNone/>
            </a:pPr>
            <a:endParaRPr lang="tr-TR" i="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buNone/>
            </a:pPr>
            <a:r>
              <a:rPr lang="tr-TR" i="1" dirty="0">
                <a:solidFill>
                  <a:srgbClr val="FF0000"/>
                </a:solidFill>
                <a:latin typeface="Times New Roman" panose="02020603050405020304" pitchFamily="18" charset="0"/>
                <a:cs typeface="Times New Roman" panose="02020603050405020304" pitchFamily="18" charset="0"/>
              </a:rPr>
              <a:t>Cinsellik</a:t>
            </a:r>
          </a:p>
          <a:p>
            <a:pPr algn="just">
              <a:buNone/>
            </a:pPr>
            <a:r>
              <a:rPr lang="tr-TR" dirty="0">
                <a:solidFill>
                  <a:schemeClr val="accent2">
                    <a:lumMod val="75000"/>
                  </a:schemeClr>
                </a:solidFill>
                <a:latin typeface="Times New Roman" panose="02020603050405020304" pitchFamily="18" charset="0"/>
                <a:cs typeface="Times New Roman" panose="02020603050405020304" pitchFamily="18" charset="0"/>
              </a:rPr>
              <a:t>          </a:t>
            </a:r>
            <a:r>
              <a:rPr lang="tr-TR" dirty="0">
                <a:solidFill>
                  <a:schemeClr val="tx1"/>
                </a:solidFill>
                <a:latin typeface="Times New Roman" panose="02020603050405020304" pitchFamily="18" charset="0"/>
                <a:cs typeface="Times New Roman" panose="02020603050405020304" pitchFamily="18" charset="0"/>
              </a:rPr>
              <a:t>Cinsellik, insanın erilliğini, dişiliğini gösteren kalıtsal özelliklerden ve öğrenilmiş davranışlardan oluşur. </a:t>
            </a:r>
          </a:p>
          <a:p>
            <a:pPr algn="just">
              <a:buNone/>
            </a:pPr>
            <a:r>
              <a:rPr lang="tr-TR" dirty="0">
                <a:solidFill>
                  <a:schemeClr val="tx1"/>
                </a:solidFill>
                <a:latin typeface="Times New Roman" panose="02020603050405020304" pitchFamily="18" charset="0"/>
                <a:cs typeface="Times New Roman" panose="02020603050405020304" pitchFamily="18" charset="0"/>
              </a:rPr>
              <a:t>          Cinsellik sadece fizyolojik gelişimle ilgili olmayıp, duygusal ve zihinsel gelişimle de yakından ilgilidir. Cinselliğin kalıtsal yönü, insanın kız ya da erkek olarak doğmasına ve cinsel salgı bezlerine dayanır. Davranışsal yönü ise yaşanılan ortama ve taklit etme yeteneğine bağlıdır. </a:t>
            </a:r>
          </a:p>
          <a:p>
            <a:pPr algn="just">
              <a:buNone/>
            </a:pPr>
            <a:r>
              <a:rPr lang="tr-TR" i="1" dirty="0">
                <a:solidFill>
                  <a:schemeClr val="tx1"/>
                </a:solidFill>
                <a:latin typeface="Times New Roman" panose="02020603050405020304" pitchFamily="18" charset="0"/>
                <a:cs typeface="Times New Roman" panose="02020603050405020304" pitchFamily="18" charset="0"/>
              </a:rPr>
              <a:t>Cinsellik, </a:t>
            </a:r>
            <a:r>
              <a:rPr lang="tr-TR" i="1" dirty="0" err="1">
                <a:solidFill>
                  <a:schemeClr val="tx1"/>
                </a:solidFill>
                <a:latin typeface="Times New Roman" panose="02020603050405020304" pitchFamily="18" charset="0"/>
                <a:cs typeface="Times New Roman" panose="02020603050405020304" pitchFamily="18" charset="0"/>
              </a:rPr>
              <a:t>Havighurst’un</a:t>
            </a:r>
            <a:r>
              <a:rPr lang="tr-TR" i="1" dirty="0">
                <a:solidFill>
                  <a:schemeClr val="tx1"/>
                </a:solidFill>
                <a:latin typeface="Times New Roman" panose="02020603050405020304" pitchFamily="18" charset="0"/>
                <a:cs typeface="Times New Roman" panose="02020603050405020304" pitchFamily="18" charset="0"/>
              </a:rPr>
              <a:t> üç gelişim görevini içermektedir:</a:t>
            </a:r>
          </a:p>
          <a:p>
            <a:pPr algn="just">
              <a:buFont typeface="Wingdings" pitchFamily="2" charset="2"/>
              <a:buChar char="q"/>
            </a:pPr>
            <a:r>
              <a:rPr lang="tr-TR" dirty="0">
                <a:solidFill>
                  <a:schemeClr val="tx1"/>
                </a:solidFill>
                <a:latin typeface="Times New Roman" panose="02020603050405020304" pitchFamily="18" charset="0"/>
                <a:cs typeface="Times New Roman" panose="02020603050405020304" pitchFamily="18" charset="0"/>
              </a:rPr>
              <a:t>    Her iki cinsten yaşıtlarıyla yeni ve daha olgun ilişkiler kurmak, </a:t>
            </a:r>
          </a:p>
          <a:p>
            <a:pPr algn="just">
              <a:buFont typeface="Wingdings" pitchFamily="2" charset="2"/>
              <a:buChar char="q"/>
            </a:pPr>
            <a:r>
              <a:rPr lang="tr-TR" dirty="0">
                <a:solidFill>
                  <a:schemeClr val="tx1"/>
                </a:solidFill>
                <a:latin typeface="Times New Roman" panose="02020603050405020304" pitchFamily="18" charset="0"/>
                <a:cs typeface="Times New Roman" panose="02020603050405020304" pitchFamily="18" charset="0"/>
              </a:rPr>
              <a:t>    Anne-babadan ve diğer yetişkinlerden duygusal bağımsızlığı gerçekleştirmek, ,</a:t>
            </a:r>
          </a:p>
          <a:p>
            <a:pPr algn="just">
              <a:buFont typeface="Wingdings" pitchFamily="2" charset="2"/>
              <a:buChar char="q"/>
            </a:pPr>
            <a:r>
              <a:rPr lang="tr-TR" dirty="0">
                <a:solidFill>
                  <a:schemeClr val="tx1"/>
                </a:solidFill>
                <a:latin typeface="Times New Roman" panose="02020603050405020304" pitchFamily="18" charset="0"/>
                <a:cs typeface="Times New Roman" panose="02020603050405020304" pitchFamily="18" charset="0"/>
              </a:rPr>
              <a:t>    Evliliğe hazırlanmak.</a:t>
            </a:r>
          </a:p>
          <a:p>
            <a:pPr>
              <a:buNone/>
            </a:pPr>
            <a:endParaRPr lang="tr-TR" i="1" dirty="0">
              <a:solidFill>
                <a:srgbClr val="FF0000"/>
              </a:solidFill>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45201" y="624110"/>
            <a:ext cx="6589199" cy="572642"/>
          </a:xfrm>
        </p:spPr>
        <p:txBody>
          <a:bodyPr>
            <a:normAutofit fontScale="90000"/>
          </a:bodyPr>
          <a:lstStyle/>
          <a:p>
            <a:endParaRPr lang="tr-TR" dirty="0"/>
          </a:p>
        </p:txBody>
      </p:sp>
      <p:sp>
        <p:nvSpPr>
          <p:cNvPr id="3" name="2 İçerik Yer Tutucusu"/>
          <p:cNvSpPr>
            <a:spLocks noGrp="1"/>
          </p:cNvSpPr>
          <p:nvPr>
            <p:ph idx="1"/>
          </p:nvPr>
        </p:nvSpPr>
        <p:spPr>
          <a:xfrm>
            <a:off x="1942415" y="1340768"/>
            <a:ext cx="6591985" cy="4570454"/>
          </a:xfrm>
        </p:spPr>
        <p:txBody>
          <a:bodyPr>
            <a:normAutofit/>
          </a:bodyPr>
          <a:lstStyle/>
          <a:p>
            <a:pPr>
              <a:buNone/>
            </a:pPr>
            <a:r>
              <a:rPr lang="tr-TR" dirty="0"/>
              <a:t> </a:t>
            </a:r>
            <a:r>
              <a:rPr lang="tr-TR" i="1" dirty="0">
                <a:solidFill>
                  <a:srgbClr val="FF0000"/>
                </a:solidFill>
                <a:latin typeface="Times New Roman" panose="02020603050405020304" pitchFamily="18" charset="0"/>
                <a:cs typeface="Times New Roman" panose="02020603050405020304" pitchFamily="18" charset="0"/>
              </a:rPr>
              <a:t>Cinsel kimlik</a:t>
            </a:r>
          </a:p>
          <a:p>
            <a:pPr algn="just">
              <a:buNone/>
            </a:pPr>
            <a:r>
              <a:rPr lang="tr-TR" dirty="0">
                <a:solidFill>
                  <a:schemeClr val="tx1"/>
                </a:solidFill>
                <a:latin typeface="Times New Roman" panose="02020603050405020304" pitchFamily="18" charset="0"/>
                <a:cs typeface="Times New Roman" panose="02020603050405020304" pitchFamily="18" charset="0"/>
              </a:rPr>
              <a:t>        “Bireyin bedenini ve benliğini belli bir cinsellik içinde algılayışı, kabullenişi, duygu ve davranışlarında buna uygun biçimde yönelişi” </a:t>
            </a:r>
          </a:p>
          <a:p>
            <a:pPr algn="just">
              <a:buNone/>
            </a:pPr>
            <a:r>
              <a:rPr lang="tr-TR" dirty="0">
                <a:solidFill>
                  <a:schemeClr val="tx1"/>
                </a:solidFill>
                <a:latin typeface="Times New Roman" panose="02020603050405020304" pitchFamily="18" charset="0"/>
                <a:cs typeface="Times New Roman" panose="02020603050405020304" pitchFamily="18" charset="0"/>
              </a:rPr>
              <a:t>         “Bireyin kadın ya da erkek olarak kendisinin farkına varması ve kendini kabulü”. </a:t>
            </a:r>
          </a:p>
          <a:p>
            <a:pPr algn="just">
              <a:buNone/>
            </a:pPr>
            <a:r>
              <a:rPr lang="tr-TR" dirty="0">
                <a:solidFill>
                  <a:schemeClr val="tx1"/>
                </a:solidFill>
                <a:latin typeface="Times New Roman" panose="02020603050405020304" pitchFamily="18" charset="0"/>
                <a:cs typeface="Times New Roman" panose="02020603050405020304" pitchFamily="18" charset="0"/>
              </a:rPr>
              <a:t>         </a:t>
            </a:r>
            <a:r>
              <a:rPr lang="tr-TR" i="1" dirty="0">
                <a:solidFill>
                  <a:schemeClr val="tx1"/>
                </a:solidFill>
                <a:latin typeface="Times New Roman" panose="02020603050405020304" pitchFamily="18" charset="0"/>
                <a:cs typeface="Times New Roman" panose="02020603050405020304" pitchFamily="18" charset="0"/>
              </a:rPr>
              <a:t>Cinsel kimlik üzerinde etki yaratan kültüre ilişkin en önemli kaynaklar </a:t>
            </a:r>
            <a:r>
              <a:rPr lang="tr-TR" b="1" i="1" dirty="0">
                <a:solidFill>
                  <a:schemeClr val="tx1"/>
                </a:solidFill>
                <a:latin typeface="Times New Roman" panose="02020603050405020304" pitchFamily="18" charset="0"/>
                <a:cs typeface="Times New Roman" panose="02020603050405020304" pitchFamily="18" charset="0"/>
              </a:rPr>
              <a:t>ebeveynler</a:t>
            </a:r>
            <a:r>
              <a:rPr lang="tr-TR" i="1" dirty="0">
                <a:solidFill>
                  <a:schemeClr val="tx1"/>
                </a:solidFill>
                <a:latin typeface="Times New Roman" panose="02020603050405020304" pitchFamily="18" charset="0"/>
                <a:cs typeface="Times New Roman" panose="02020603050405020304" pitchFamily="18" charset="0"/>
              </a:rPr>
              <a:t> ve </a:t>
            </a:r>
            <a:r>
              <a:rPr lang="tr-TR" b="1" i="1" dirty="0">
                <a:solidFill>
                  <a:schemeClr val="tx1"/>
                </a:solidFill>
                <a:latin typeface="Times New Roman" panose="02020603050405020304" pitchFamily="18" charset="0"/>
                <a:cs typeface="Times New Roman" panose="02020603050405020304" pitchFamily="18" charset="0"/>
              </a:rPr>
              <a:t>okul</a:t>
            </a:r>
            <a:r>
              <a:rPr lang="tr-TR" i="1" dirty="0">
                <a:solidFill>
                  <a:schemeClr val="tx1"/>
                </a:solidFill>
                <a:latin typeface="Times New Roman" panose="02020603050405020304" pitchFamily="18" charset="0"/>
                <a:cs typeface="Times New Roman" panose="02020603050405020304" pitchFamily="18" charset="0"/>
              </a:rPr>
              <a:t>dur.</a:t>
            </a:r>
            <a:r>
              <a:rPr lang="tr-TR" dirty="0">
                <a:solidFill>
                  <a:schemeClr val="tx1"/>
                </a:solidFill>
                <a:latin typeface="Times New Roman" panose="02020603050405020304" pitchFamily="18" charset="0"/>
                <a:cs typeface="Times New Roman" panose="02020603050405020304" pitchFamily="18" charset="0"/>
              </a:rPr>
              <a:t> Okul öncesi dönemdeki çocukların kendi cinsiyetlerine ilişkin algıları aileleri, akranları ve sosyal çevrelerinden etkilenir. Bu dönemde çocuk toplumun kadın ve erkekten beklediği uygun davranışlar hakkında bir farkındalık geliştirir.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a:t> </a:t>
            </a:r>
            <a:r>
              <a:rPr lang="tr-TR" i="1" dirty="0">
                <a:solidFill>
                  <a:srgbClr val="FF0000"/>
                </a:solidFill>
                <a:latin typeface="Times New Roman" panose="02020603050405020304" pitchFamily="18" charset="0"/>
                <a:cs typeface="Times New Roman" panose="02020603050405020304" pitchFamily="18" charset="0"/>
              </a:rPr>
              <a:t>Cinsel olgunluk  </a:t>
            </a:r>
          </a:p>
          <a:p>
            <a:pPr algn="just">
              <a:buNone/>
            </a:pPr>
            <a:r>
              <a:rPr lang="tr-TR" i="1" dirty="0">
                <a:solidFill>
                  <a:schemeClr val="tx1"/>
                </a:solidFill>
                <a:latin typeface="Times New Roman" panose="02020603050405020304" pitchFamily="18" charset="0"/>
                <a:cs typeface="Times New Roman" panose="02020603050405020304" pitchFamily="18" charset="0"/>
              </a:rPr>
              <a:t>      </a:t>
            </a:r>
            <a:r>
              <a:rPr lang="tr-TR" dirty="0">
                <a:solidFill>
                  <a:schemeClr val="tx1"/>
                </a:solidFill>
                <a:latin typeface="Times New Roman" panose="02020603050405020304" pitchFamily="18" charset="0"/>
                <a:cs typeface="Times New Roman" panose="02020603050405020304" pitchFamily="18" charset="0"/>
              </a:rPr>
              <a:t>Cinsel olgunluk; insanın üreme sisteminin ve organlarının sağlıklı döl üretebilecek düzeye ulaşabilmesidir. </a:t>
            </a:r>
          </a:p>
          <a:p>
            <a:pPr algn="just">
              <a:buNone/>
            </a:pPr>
            <a:r>
              <a:rPr lang="tr-TR" dirty="0">
                <a:solidFill>
                  <a:schemeClr val="tx1"/>
                </a:solidFill>
                <a:latin typeface="Times New Roman" panose="02020603050405020304" pitchFamily="18" charset="0"/>
                <a:cs typeface="Times New Roman" panose="02020603050405020304" pitchFamily="18" charset="0"/>
              </a:rPr>
              <a:t>      Cinsel olgunluk, bedenin büyümesine ilişkin bir kavramdır ve cinsel gelişimin temelini oluşturur.</a:t>
            </a:r>
          </a:p>
          <a:p>
            <a:pPr algn="just">
              <a:buNone/>
            </a:pPr>
            <a:r>
              <a:rPr lang="tr-TR" i="1" dirty="0">
                <a:solidFill>
                  <a:schemeClr val="tx1"/>
                </a:solidFill>
                <a:latin typeface="Times New Roman" panose="02020603050405020304" pitchFamily="18" charset="0"/>
                <a:cs typeface="Times New Roman" panose="02020603050405020304" pitchFamily="18" charset="0"/>
              </a:rPr>
              <a:t>       İnsan cinsel olgunluğunun önemli bir kısmını ergenlik evresinde oluşturur. Cinsel olgunluğa ulaşma biyolojik ergenliğin temelidir.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pPr>
              <a:buNone/>
            </a:pPr>
            <a:r>
              <a:rPr lang="tr-TR" dirty="0"/>
              <a:t> </a:t>
            </a:r>
            <a:r>
              <a:rPr lang="tr-TR" i="1" dirty="0">
                <a:solidFill>
                  <a:srgbClr val="FF0000"/>
                </a:solidFill>
                <a:latin typeface="Times New Roman" panose="02020603050405020304" pitchFamily="18" charset="0"/>
                <a:cs typeface="Times New Roman" panose="02020603050405020304" pitchFamily="18" charset="0"/>
              </a:rPr>
              <a:t>Cinsel eğitim</a:t>
            </a:r>
          </a:p>
          <a:p>
            <a:pPr algn="just">
              <a:buNone/>
            </a:pPr>
            <a:r>
              <a:rPr lang="tr-TR" dirty="0">
                <a:solidFill>
                  <a:schemeClr val="tx1"/>
                </a:solidFill>
                <a:latin typeface="Times New Roman" panose="02020603050405020304" pitchFamily="18" charset="0"/>
                <a:cs typeface="Times New Roman" panose="02020603050405020304" pitchFamily="18" charset="0"/>
              </a:rPr>
              <a:t>Cinsel eğitim; </a:t>
            </a:r>
          </a:p>
          <a:p>
            <a:pPr algn="just">
              <a:buFont typeface="Wingdings" pitchFamily="2" charset="2"/>
              <a:buChar char="Ø"/>
            </a:pPr>
            <a:r>
              <a:rPr lang="tr-TR" dirty="0">
                <a:solidFill>
                  <a:schemeClr val="tx1"/>
                </a:solidFill>
                <a:latin typeface="Times New Roman" panose="02020603050405020304" pitchFamily="18" charset="0"/>
                <a:cs typeface="Times New Roman" panose="02020603050405020304" pitchFamily="18" charset="0"/>
              </a:rPr>
              <a:t>      Bireyin fiziksel, duygusal ve cinsel gelişimini anlaması, </a:t>
            </a:r>
          </a:p>
          <a:p>
            <a:pPr algn="just">
              <a:buFont typeface="Wingdings" pitchFamily="2" charset="2"/>
              <a:buChar char="Ø"/>
            </a:pPr>
            <a:r>
              <a:rPr lang="tr-TR" dirty="0">
                <a:solidFill>
                  <a:schemeClr val="tx1"/>
                </a:solidFill>
                <a:latin typeface="Times New Roman" panose="02020603050405020304" pitchFamily="18" charset="0"/>
                <a:cs typeface="Times New Roman" panose="02020603050405020304" pitchFamily="18" charset="0"/>
              </a:rPr>
              <a:t>      Olumlu bir kimlik kavramı geliştirmesi, </a:t>
            </a:r>
          </a:p>
          <a:p>
            <a:pPr algn="just">
              <a:buFont typeface="Wingdings" pitchFamily="2" charset="2"/>
              <a:buChar char="Ø"/>
            </a:pPr>
            <a:r>
              <a:rPr lang="tr-TR" dirty="0">
                <a:solidFill>
                  <a:schemeClr val="tx1"/>
                </a:solidFill>
                <a:latin typeface="Times New Roman" panose="02020603050405020304" pitchFamily="18" charset="0"/>
                <a:cs typeface="Times New Roman" panose="02020603050405020304" pitchFamily="18" charset="0"/>
              </a:rPr>
              <a:t>      İnsan cinselliğine, başkalarının haklarına, görüş ve davranışlarına saygılı bir bakış açısı edinmesi ve olumlu davranış biçimi, değer yargıları geliştirmesi eğitimidir. </a:t>
            </a:r>
          </a:p>
          <a:p>
            <a:pPr algn="just">
              <a:buNone/>
            </a:pPr>
            <a:r>
              <a:rPr lang="tr-TR" dirty="0">
                <a:solidFill>
                  <a:schemeClr val="tx1"/>
                </a:solidFill>
                <a:latin typeface="Times New Roman" panose="02020603050405020304" pitchFamily="18" charset="0"/>
                <a:cs typeface="Times New Roman" panose="02020603050405020304" pitchFamily="18" charset="0"/>
              </a:rPr>
              <a:t>        Aynı zamanda kız ve erkek rollerinin kabul edilmesine, kendi cinsiyetine ve karşı cinsiyete özgü özellikler ile bir bütün içinde yaşamaya yardımcı olmak amacıyla verilen bilgilendirme ve bilinçlendirme çalışmalarıdır .</a:t>
            </a:r>
            <a:endParaRPr lang="tr-TR" i="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solidFill>
                <a:srgbClr val="FF0000"/>
              </a:solidFill>
              <a:latin typeface="Comic Sans MS" pitchFamily="66" charset="0"/>
            </a:endParaRPr>
          </a:p>
        </p:txBody>
      </p:sp>
      <p:sp>
        <p:nvSpPr>
          <p:cNvPr id="3" name="2 İçerik Yer Tutucusu"/>
          <p:cNvSpPr>
            <a:spLocks noGrp="1"/>
          </p:cNvSpPr>
          <p:nvPr>
            <p:ph idx="1"/>
          </p:nvPr>
        </p:nvSpPr>
        <p:spPr/>
        <p:txBody>
          <a:bodyPr/>
          <a:lstStyle/>
          <a:p>
            <a:pPr algn="just">
              <a:buNone/>
            </a:pPr>
            <a:r>
              <a:rPr lang="tr-TR" dirty="0">
                <a:solidFill>
                  <a:schemeClr val="tx1"/>
                </a:solidFill>
                <a:latin typeface="Times New Roman" panose="02020603050405020304" pitchFamily="18" charset="0"/>
                <a:cs typeface="Times New Roman" panose="02020603050405020304" pitchFamily="18" charset="0"/>
              </a:rPr>
              <a:t>Cinsel eğitim; </a:t>
            </a:r>
          </a:p>
          <a:p>
            <a:pPr algn="just">
              <a:buFont typeface="Wingdings" pitchFamily="2" charset="2"/>
              <a:buChar char="Ø"/>
            </a:pPr>
            <a:r>
              <a:rPr lang="tr-TR" dirty="0">
                <a:solidFill>
                  <a:schemeClr val="tx1"/>
                </a:solidFill>
                <a:latin typeface="Times New Roman" panose="02020603050405020304" pitchFamily="18" charset="0"/>
                <a:cs typeface="Times New Roman" panose="02020603050405020304" pitchFamily="18" charset="0"/>
              </a:rPr>
              <a:t>İnsanın üreme sistemi ile ilgili bilgi vermeyi,</a:t>
            </a:r>
          </a:p>
          <a:p>
            <a:pPr algn="just">
              <a:buFont typeface="Wingdings" pitchFamily="2" charset="2"/>
              <a:buChar char="Ø"/>
            </a:pPr>
            <a:r>
              <a:rPr lang="tr-TR" dirty="0">
                <a:solidFill>
                  <a:schemeClr val="tx1"/>
                </a:solidFill>
                <a:latin typeface="Times New Roman" panose="02020603050405020304" pitchFamily="18" charset="0"/>
                <a:cs typeface="Times New Roman" panose="02020603050405020304" pitchFamily="18" charset="0"/>
              </a:rPr>
              <a:t> Cinselliğe karşı bilinçli bir tutum geliştirmeyi,</a:t>
            </a:r>
          </a:p>
          <a:p>
            <a:pPr algn="just">
              <a:buFont typeface="Wingdings" pitchFamily="2" charset="2"/>
              <a:buChar char="Ø"/>
            </a:pPr>
            <a:r>
              <a:rPr lang="tr-TR" dirty="0">
                <a:solidFill>
                  <a:schemeClr val="tx1"/>
                </a:solidFill>
                <a:latin typeface="Times New Roman" panose="02020603050405020304" pitchFamily="18" charset="0"/>
                <a:cs typeface="Times New Roman" panose="02020603050405020304" pitchFamily="18" charset="0"/>
              </a:rPr>
              <a:t> Cinsel güdüsünü denetleyebilmeyi ve beğenilir amaçlara yöneltmeyi, </a:t>
            </a:r>
          </a:p>
          <a:p>
            <a:pPr algn="just">
              <a:buFont typeface="Wingdings" pitchFamily="2" charset="2"/>
              <a:buChar char="Ø"/>
            </a:pPr>
            <a:r>
              <a:rPr lang="tr-TR" dirty="0">
                <a:solidFill>
                  <a:schemeClr val="tx1"/>
                </a:solidFill>
                <a:latin typeface="Times New Roman" panose="02020603050405020304" pitchFamily="18" charset="0"/>
                <a:cs typeface="Times New Roman" panose="02020603050405020304" pitchFamily="18" charset="0"/>
              </a:rPr>
              <a:t>   Temizlik ve korunma becerilerini alışkanlığa dönüştürmeyi, </a:t>
            </a:r>
          </a:p>
          <a:p>
            <a:pPr algn="just">
              <a:buFont typeface="Wingdings" pitchFamily="2" charset="2"/>
              <a:buChar char="Ø"/>
            </a:pPr>
            <a:r>
              <a:rPr lang="tr-TR" dirty="0">
                <a:solidFill>
                  <a:schemeClr val="tx1"/>
                </a:solidFill>
                <a:latin typeface="Times New Roman" panose="02020603050405020304" pitchFamily="18" charset="0"/>
                <a:cs typeface="Times New Roman" panose="02020603050405020304" pitchFamily="18" charset="0"/>
              </a:rPr>
              <a:t>   Karşı cinsle iyi geçinmeyi,</a:t>
            </a:r>
          </a:p>
          <a:p>
            <a:pPr algn="just">
              <a:buFont typeface="Wingdings" pitchFamily="2" charset="2"/>
              <a:buChar char="Ø"/>
            </a:pPr>
            <a:r>
              <a:rPr lang="tr-TR" dirty="0">
                <a:solidFill>
                  <a:schemeClr val="tx1"/>
                </a:solidFill>
                <a:latin typeface="Times New Roman" panose="02020603050405020304" pitchFamily="18" charset="0"/>
                <a:cs typeface="Times New Roman" panose="02020603050405020304" pitchFamily="18" charset="0"/>
              </a:rPr>
              <a:t>   Karşı cinsin cinsel gelişimini anlayışla karşılamayı öğretmektir.</a:t>
            </a:r>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989</TotalTime>
  <Words>2494</Words>
  <Application>Microsoft Office PowerPoint</Application>
  <PresentationFormat>Ekran Gösterisi (4:3)</PresentationFormat>
  <Paragraphs>142</Paragraphs>
  <Slides>26</Slides>
  <Notes>25</Notes>
  <HiddenSlides>0</HiddenSlides>
  <MMClips>0</MMClips>
  <ScaleCrop>false</ScaleCrop>
  <HeadingPairs>
    <vt:vector size="6" baseType="variant">
      <vt:variant>
        <vt:lpstr>Kullanılan Yazı Tipleri</vt:lpstr>
      </vt:variant>
      <vt:variant>
        <vt:i4>9</vt:i4>
      </vt:variant>
      <vt:variant>
        <vt:lpstr>Tema</vt:lpstr>
      </vt:variant>
      <vt:variant>
        <vt:i4>2</vt:i4>
      </vt:variant>
      <vt:variant>
        <vt:lpstr>Slayt Başlıkları</vt:lpstr>
      </vt:variant>
      <vt:variant>
        <vt:i4>26</vt:i4>
      </vt:variant>
    </vt:vector>
  </HeadingPairs>
  <TitlesOfParts>
    <vt:vector size="37" baseType="lpstr">
      <vt:lpstr>Arial</vt:lpstr>
      <vt:lpstr>Calibri</vt:lpstr>
      <vt:lpstr>Century Gothic</vt:lpstr>
      <vt:lpstr>Comic Sans MS</vt:lpstr>
      <vt:lpstr>Courier New</vt:lpstr>
      <vt:lpstr>Times New Roman</vt:lpstr>
      <vt:lpstr>Trebuchet MS</vt:lpstr>
      <vt:lpstr>Wingdings</vt:lpstr>
      <vt:lpstr>Wingdings 3</vt:lpstr>
      <vt:lpstr>Duman</vt:lpstr>
      <vt:lpstr>1_Duman</vt:lpstr>
      <vt:lpstr>ERKEN ÇOCUKLUK DÖNEMİNDE CİNSEL GELİŞİM VE CİNSEL EĞİTİM</vt:lpstr>
      <vt:lpstr>Cinsel gelişim nedir?</vt:lpstr>
      <vt:lpstr>Cinsel gelişim neden önemlidir?</vt:lpstr>
      <vt:lpstr>Cinsel gelişimle ilgili kavramlar</vt:lpstr>
      <vt:lpstr>PowerPoint Sunusu</vt:lpstr>
      <vt:lpstr>PowerPoint Sunusu</vt:lpstr>
      <vt:lpstr>PowerPoint Sunusu</vt:lpstr>
      <vt:lpstr>PowerPoint Sunusu</vt:lpstr>
      <vt:lpstr>PowerPoint Sunusu</vt:lpstr>
      <vt:lpstr>Cinsel eğitim neden önemlidir?</vt:lpstr>
      <vt:lpstr>Cinsel eğitim nasıl verilmelidir?</vt:lpstr>
      <vt:lpstr>PowerPoint Sunusu</vt:lpstr>
      <vt:lpstr>PowerPoint Sunusu</vt:lpstr>
      <vt:lpstr>PowerPoint Sunusu</vt:lpstr>
      <vt:lpstr>PowerPoint Sunusu</vt:lpstr>
      <vt:lpstr>S. Freud’a Göre Cinsel gelişim dönemleri</vt:lpstr>
      <vt:lpstr>PowerPoint Sunusu</vt:lpstr>
      <vt:lpstr>PowerPoint Sunusu</vt:lpstr>
      <vt:lpstr>Oral dönem (0-1 yaş) </vt:lpstr>
      <vt:lpstr>Anal dönem (2-3 yaş)</vt:lpstr>
      <vt:lpstr>Fallik dönem (4-6 yaş)</vt:lpstr>
      <vt:lpstr>  CİNSEL KİMLİĞİN KAZANILMASI</vt:lpstr>
      <vt:lpstr>PowerPoint Sunusu</vt:lpstr>
      <vt:lpstr>Erken çocukluk döneminde çocukların cinsellikle ilgili sordukları örnek sorular</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kullanici</dc:creator>
  <cp:lastModifiedBy>Selim Tosun</cp:lastModifiedBy>
  <cp:revision>163</cp:revision>
  <dcterms:created xsi:type="dcterms:W3CDTF">2012-06-12T09:20:12Z</dcterms:created>
  <dcterms:modified xsi:type="dcterms:W3CDTF">2020-05-04T15:13:22Z</dcterms:modified>
</cp:coreProperties>
</file>