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2" r:id="rId6"/>
    <p:sldId id="263" r:id="rId7"/>
    <p:sldId id="267" r:id="rId8"/>
    <p:sldId id="264" r:id="rId9"/>
    <p:sldId id="258" r:id="rId10"/>
    <p:sldId id="25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000A5-E37B-474D-B494-12F28D715370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869B2-529C-499F-9112-6D313CC682B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CİLT TÜMÖRLERİNDE RT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Melanom</a:t>
            </a:r>
            <a:r>
              <a:rPr lang="tr-TR" dirty="0" smtClean="0"/>
              <a:t> ve </a:t>
            </a:r>
            <a:r>
              <a:rPr lang="tr-TR" dirty="0" err="1" smtClean="0"/>
              <a:t>merkel</a:t>
            </a:r>
            <a:r>
              <a:rPr lang="tr-TR" dirty="0" smtClean="0"/>
              <a:t> </a:t>
            </a:r>
            <a:r>
              <a:rPr lang="tr-TR" dirty="0" err="1" smtClean="0"/>
              <a:t>hcli</a:t>
            </a:r>
            <a:r>
              <a:rPr lang="tr-TR" dirty="0" smtClean="0"/>
              <a:t> </a:t>
            </a:r>
            <a:r>
              <a:rPr lang="tr-TR" dirty="0" err="1" smtClean="0"/>
              <a:t>karsinomda</a:t>
            </a:r>
            <a:r>
              <a:rPr lang="tr-TR" dirty="0" smtClean="0"/>
              <a:t> PETBT ile uzak met taraması+</a:t>
            </a:r>
          </a:p>
          <a:p>
            <a:endParaRPr lang="tr-TR" dirty="0" smtClean="0"/>
          </a:p>
          <a:p>
            <a:r>
              <a:rPr lang="tr-TR" dirty="0" smtClean="0"/>
              <a:t>PNİ şüpheliyse MRG</a:t>
            </a:r>
          </a:p>
          <a:p>
            <a:endParaRPr lang="tr-TR" dirty="0" smtClean="0"/>
          </a:p>
          <a:p>
            <a:r>
              <a:rPr lang="tr-TR" dirty="0" smtClean="0"/>
              <a:t>SLN BX: klinik </a:t>
            </a:r>
            <a:r>
              <a:rPr lang="tr-TR" dirty="0"/>
              <a:t> </a:t>
            </a:r>
            <a:r>
              <a:rPr lang="tr-TR" dirty="0" err="1" smtClean="0"/>
              <a:t>nod</a:t>
            </a:r>
            <a:r>
              <a:rPr lang="tr-TR" dirty="0" smtClean="0"/>
              <a:t> negatif ve kalınlık &gt; 0.75 mm olan olgularda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Tedavi: </a:t>
            </a:r>
          </a:p>
          <a:p>
            <a:pPr lvl="1"/>
            <a:r>
              <a:rPr lang="tr-TR" dirty="0" smtClean="0"/>
              <a:t>Lokal </a:t>
            </a:r>
            <a:r>
              <a:rPr lang="tr-TR" dirty="0" err="1" smtClean="0"/>
              <a:t>eksizyon</a:t>
            </a:r>
            <a:r>
              <a:rPr lang="tr-TR" dirty="0" smtClean="0"/>
              <a:t> ( CS BCC için 2-4 mm, SCC için 4-6 mm olmalı)</a:t>
            </a:r>
          </a:p>
          <a:p>
            <a:r>
              <a:rPr lang="tr-TR" dirty="0" smtClean="0"/>
              <a:t>RT :</a:t>
            </a:r>
          </a:p>
          <a:p>
            <a:pPr lvl="1"/>
            <a:r>
              <a:rPr lang="tr-TR" dirty="0" smtClean="0"/>
              <a:t> lokal </a:t>
            </a:r>
            <a:r>
              <a:rPr lang="tr-TR" dirty="0" err="1" smtClean="0"/>
              <a:t>eksizyon</a:t>
            </a:r>
            <a:r>
              <a:rPr lang="tr-TR" dirty="0" smtClean="0"/>
              <a:t> için uygun değilse veya yakın/pozitif CS mevcut ve </a:t>
            </a:r>
            <a:r>
              <a:rPr lang="tr-TR" dirty="0" err="1" smtClean="0"/>
              <a:t>reeksizyon</a:t>
            </a:r>
            <a:r>
              <a:rPr lang="tr-TR" dirty="0" smtClean="0"/>
              <a:t> yapılamıyorsa</a:t>
            </a:r>
          </a:p>
          <a:p>
            <a:r>
              <a:rPr lang="tr-TR" dirty="0" err="1" smtClean="0"/>
              <a:t>Xeroderma</a:t>
            </a:r>
            <a:r>
              <a:rPr lang="tr-TR" dirty="0" smtClean="0"/>
              <a:t> </a:t>
            </a:r>
            <a:r>
              <a:rPr lang="tr-TR" dirty="0" err="1" smtClean="0"/>
              <a:t>pigmentozum</a:t>
            </a:r>
            <a:r>
              <a:rPr lang="tr-TR" dirty="0" smtClean="0"/>
              <a:t>, bazal hücreli </a:t>
            </a:r>
            <a:r>
              <a:rPr lang="tr-TR" dirty="0" err="1" smtClean="0"/>
              <a:t>nevus</a:t>
            </a:r>
            <a:r>
              <a:rPr lang="tr-TR" dirty="0" smtClean="0"/>
              <a:t> sendromu ve </a:t>
            </a:r>
            <a:r>
              <a:rPr lang="tr-TR" dirty="0" err="1" smtClean="0"/>
              <a:t>sklerodermada</a:t>
            </a:r>
            <a:r>
              <a:rPr lang="tr-TR" dirty="0" smtClean="0"/>
              <a:t> RT </a:t>
            </a:r>
            <a:r>
              <a:rPr lang="tr-TR" dirty="0" err="1" smtClean="0"/>
              <a:t>kontrendike</a:t>
            </a:r>
            <a:endParaRPr lang="tr-TR" dirty="0" smtClean="0"/>
          </a:p>
          <a:p>
            <a:r>
              <a:rPr lang="tr-TR" dirty="0" smtClean="0"/>
              <a:t>POSTOP RT ENDİKASYONLARI: </a:t>
            </a:r>
          </a:p>
          <a:p>
            <a:pPr lvl="1"/>
            <a:r>
              <a:rPr lang="tr-TR" dirty="0" smtClean="0"/>
              <a:t>BCC İÇİN 4-10 MM SCC İÇİN &gt;1 CM CS ELDE EDİLEMEDİYSE, PNİ+SE,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BCC de sistemik tedavi: </a:t>
            </a:r>
          </a:p>
          <a:p>
            <a:pPr lvl="1"/>
            <a:r>
              <a:rPr lang="tr-TR" dirty="0" err="1" smtClean="0"/>
              <a:t>vismodegib</a:t>
            </a:r>
            <a:r>
              <a:rPr lang="tr-TR" dirty="0" smtClean="0"/>
              <a:t> ve </a:t>
            </a:r>
            <a:r>
              <a:rPr lang="tr-TR" dirty="0" err="1" smtClean="0"/>
              <a:t>sonidegib</a:t>
            </a:r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Topikal</a:t>
            </a:r>
            <a:r>
              <a:rPr lang="tr-TR" dirty="0" smtClean="0"/>
              <a:t> tedaviler: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imiquimod</a:t>
            </a:r>
            <a:r>
              <a:rPr lang="tr-TR" dirty="0" smtClean="0"/>
              <a:t>,</a:t>
            </a:r>
            <a:r>
              <a:rPr lang="tr-TR" dirty="0" err="1" smtClean="0"/>
              <a:t>bcc</a:t>
            </a:r>
            <a:r>
              <a:rPr lang="tr-TR" dirty="0" smtClean="0"/>
              <a:t> ve </a:t>
            </a:r>
            <a:r>
              <a:rPr lang="tr-TR" dirty="0" err="1" smtClean="0"/>
              <a:t>aktinik</a:t>
            </a:r>
            <a:r>
              <a:rPr lang="tr-TR" dirty="0" smtClean="0"/>
              <a:t> </a:t>
            </a:r>
            <a:r>
              <a:rPr lang="tr-TR" dirty="0" err="1" smtClean="0"/>
              <a:t>keratozda</a:t>
            </a:r>
            <a:endParaRPr lang="tr-TR" dirty="0" smtClean="0"/>
          </a:p>
          <a:p>
            <a:pPr lvl="1"/>
            <a:endParaRPr lang="tr-TR" dirty="0" smtClean="0"/>
          </a:p>
          <a:p>
            <a:r>
              <a:rPr lang="tr-TR" dirty="0" err="1" smtClean="0"/>
              <a:t>Topikal</a:t>
            </a:r>
            <a:r>
              <a:rPr lang="tr-TR" dirty="0" smtClean="0"/>
              <a:t> 5FU: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BCC’de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RT teknik: elektron, </a:t>
            </a:r>
            <a:r>
              <a:rPr lang="tr-TR" dirty="0" err="1" smtClean="0"/>
              <a:t>bolus</a:t>
            </a:r>
            <a:r>
              <a:rPr lang="tr-TR" dirty="0" smtClean="0"/>
              <a:t>+</a:t>
            </a:r>
          </a:p>
          <a:p>
            <a:r>
              <a:rPr lang="tr-TR" dirty="0" smtClean="0"/>
              <a:t>RT doz: 2 </a:t>
            </a:r>
            <a:r>
              <a:rPr lang="tr-TR" dirty="0" err="1" smtClean="0"/>
              <a:t>gy</a:t>
            </a:r>
            <a:r>
              <a:rPr lang="tr-TR" dirty="0"/>
              <a:t> </a:t>
            </a:r>
            <a:r>
              <a:rPr lang="tr-TR" dirty="0" smtClean="0"/>
              <a:t>/ 60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smtClean="0"/>
              <a:t>&lt;2 cm veya kıkırdak </a:t>
            </a:r>
            <a:r>
              <a:rPr lang="tr-TR" dirty="0" err="1" smtClean="0"/>
              <a:t>invaze</a:t>
            </a:r>
            <a:r>
              <a:rPr lang="tr-TR" dirty="0" smtClean="0"/>
              <a:t> ise 64-66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/>
              <a:t> </a:t>
            </a:r>
            <a:r>
              <a:rPr lang="tr-TR" dirty="0" err="1" smtClean="0"/>
              <a:t>Gros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varsa 70 GY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400" smtClean="0"/>
              <a:t>			TEŞEKKÜRLER</a:t>
            </a:r>
            <a:endParaRPr lang="tr-TR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616624"/>
          </a:xfrm>
        </p:spPr>
        <p:txBody>
          <a:bodyPr/>
          <a:lstStyle/>
          <a:p>
            <a:r>
              <a:rPr lang="tr-TR" u="sng" dirty="0" smtClean="0"/>
              <a:t>MELANOM ve </a:t>
            </a:r>
            <a:r>
              <a:rPr lang="tr-TR" u="sng" dirty="0" err="1" smtClean="0"/>
              <a:t>non</a:t>
            </a:r>
            <a:r>
              <a:rPr lang="tr-TR" u="sng" dirty="0" smtClean="0"/>
              <a:t> </a:t>
            </a:r>
            <a:r>
              <a:rPr lang="tr-TR" u="sng" dirty="0" err="1" smtClean="0"/>
              <a:t>melanom</a:t>
            </a:r>
            <a:r>
              <a:rPr lang="tr-TR" u="sng" dirty="0" smtClean="0"/>
              <a:t> kanser</a:t>
            </a:r>
          </a:p>
          <a:p>
            <a:endParaRPr lang="tr-TR" dirty="0"/>
          </a:p>
          <a:p>
            <a:r>
              <a:rPr lang="tr-TR" dirty="0" smtClean="0"/>
              <a:t>Cilt kanserleri:</a:t>
            </a:r>
          </a:p>
          <a:p>
            <a:pPr lvl="1"/>
            <a:r>
              <a:rPr lang="tr-TR" dirty="0" err="1" smtClean="0"/>
              <a:t>immunsupresyon</a:t>
            </a:r>
            <a:r>
              <a:rPr lang="tr-TR" dirty="0" smtClean="0"/>
              <a:t>,</a:t>
            </a:r>
          </a:p>
          <a:p>
            <a:pPr lvl="1"/>
            <a:r>
              <a:rPr lang="tr-TR" dirty="0" smtClean="0"/>
              <a:t>kronik </a:t>
            </a:r>
            <a:r>
              <a:rPr lang="tr-TR" dirty="0" err="1" smtClean="0"/>
              <a:t>irritasyon</a:t>
            </a:r>
            <a:r>
              <a:rPr lang="tr-TR" dirty="0" smtClean="0"/>
              <a:t>  ve genetik bozukluklarla ilişkili olabilir (</a:t>
            </a:r>
            <a:r>
              <a:rPr lang="tr-TR" dirty="0" err="1" smtClean="0"/>
              <a:t>Gorlin</a:t>
            </a:r>
            <a:r>
              <a:rPr lang="tr-TR" dirty="0" smtClean="0"/>
              <a:t> </a:t>
            </a:r>
            <a:r>
              <a:rPr lang="tr-TR" dirty="0" err="1" smtClean="0"/>
              <a:t>Send</a:t>
            </a:r>
            <a:r>
              <a:rPr lang="tr-TR" dirty="0" smtClean="0"/>
              <a:t>,  </a:t>
            </a:r>
            <a:r>
              <a:rPr lang="tr-TR" dirty="0" err="1" smtClean="0"/>
              <a:t>Xeroderma</a:t>
            </a:r>
            <a:r>
              <a:rPr lang="tr-TR" dirty="0" smtClean="0"/>
              <a:t> </a:t>
            </a:r>
            <a:r>
              <a:rPr lang="tr-TR" dirty="0" err="1" smtClean="0"/>
              <a:t>pigmentosum</a:t>
            </a:r>
            <a:endParaRPr lang="tr-TR" dirty="0" smtClean="0"/>
          </a:p>
          <a:p>
            <a:r>
              <a:rPr lang="tr-TR" dirty="0"/>
              <a:t> </a:t>
            </a:r>
            <a:r>
              <a:rPr lang="tr-TR" dirty="0" err="1" smtClean="0"/>
              <a:t>Ensık</a:t>
            </a:r>
            <a:r>
              <a:rPr lang="tr-TR" dirty="0" smtClean="0"/>
              <a:t> görülen </a:t>
            </a:r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melanom</a:t>
            </a:r>
            <a:r>
              <a:rPr lang="tr-TR" dirty="0" smtClean="0"/>
              <a:t> kanserler:</a:t>
            </a:r>
          </a:p>
          <a:p>
            <a:pPr lvl="1"/>
            <a:r>
              <a:rPr lang="tr-TR" dirty="0" smtClean="0"/>
              <a:t> BCC, SCC ve </a:t>
            </a:r>
            <a:r>
              <a:rPr lang="tr-TR" dirty="0" err="1" smtClean="0"/>
              <a:t>Merkel</a:t>
            </a:r>
            <a:r>
              <a:rPr lang="tr-TR" dirty="0" smtClean="0"/>
              <a:t> hücreli </a:t>
            </a:r>
            <a:r>
              <a:rPr lang="tr-TR" dirty="0" err="1" smtClean="0"/>
              <a:t>karsinom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BCC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melanom</a:t>
            </a:r>
            <a:r>
              <a:rPr lang="tr-TR" dirty="0" smtClean="0"/>
              <a:t> kanserlerin %80 i</a:t>
            </a:r>
          </a:p>
          <a:p>
            <a:r>
              <a:rPr lang="tr-TR" dirty="0" smtClean="0"/>
              <a:t>Patolojik alt tipleri: </a:t>
            </a:r>
          </a:p>
          <a:p>
            <a:pPr lvl="1"/>
            <a:r>
              <a:rPr lang="tr-TR" dirty="0" err="1" smtClean="0"/>
              <a:t>noduler</a:t>
            </a:r>
            <a:r>
              <a:rPr lang="tr-TR" dirty="0" smtClean="0"/>
              <a:t>, </a:t>
            </a:r>
            <a:r>
              <a:rPr lang="tr-TR" dirty="0" err="1" smtClean="0"/>
              <a:t>yüzeyel</a:t>
            </a:r>
            <a:r>
              <a:rPr lang="tr-TR" dirty="0" smtClean="0"/>
              <a:t>, </a:t>
            </a:r>
            <a:r>
              <a:rPr lang="tr-TR" dirty="0" err="1" smtClean="0"/>
              <a:t>morfeaform</a:t>
            </a:r>
            <a:r>
              <a:rPr lang="tr-TR" dirty="0" smtClean="0"/>
              <a:t>, </a:t>
            </a:r>
            <a:r>
              <a:rPr lang="tr-TR" dirty="0" err="1" smtClean="0"/>
              <a:t>infiltratif</a:t>
            </a:r>
            <a:endParaRPr lang="tr-TR" dirty="0" smtClean="0"/>
          </a:p>
          <a:p>
            <a:r>
              <a:rPr lang="tr-TR" dirty="0" smtClean="0"/>
              <a:t>%0.1 oranında PNİ+</a:t>
            </a:r>
          </a:p>
          <a:p>
            <a:r>
              <a:rPr lang="tr-TR" dirty="0" smtClean="0"/>
              <a:t>En sık etkilenen KS </a:t>
            </a:r>
            <a:r>
              <a:rPr lang="tr-TR" dirty="0" err="1" smtClean="0"/>
              <a:t>ler</a:t>
            </a:r>
            <a:r>
              <a:rPr lang="tr-TR" dirty="0" smtClean="0"/>
              <a:t> (5 ve7)</a:t>
            </a:r>
          </a:p>
          <a:p>
            <a:r>
              <a:rPr lang="tr-TR" dirty="0" smtClean="0"/>
              <a:t>&lt;%1 metastaz yapar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SCC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Güneş </a:t>
            </a:r>
            <a:r>
              <a:rPr lang="tr-TR" dirty="0" err="1" smtClean="0"/>
              <a:t>maruziyeti</a:t>
            </a:r>
            <a:r>
              <a:rPr lang="tr-TR" dirty="0" smtClean="0"/>
              <a:t> nedeni ile sık</a:t>
            </a:r>
          </a:p>
          <a:p>
            <a:r>
              <a:rPr lang="tr-TR" dirty="0" err="1" smtClean="0"/>
              <a:t>Aktinik</a:t>
            </a:r>
            <a:r>
              <a:rPr lang="tr-TR" dirty="0" smtClean="0"/>
              <a:t> </a:t>
            </a:r>
            <a:r>
              <a:rPr lang="tr-TR" dirty="0" err="1" smtClean="0"/>
              <a:t>keratoz</a:t>
            </a:r>
            <a:r>
              <a:rPr lang="tr-TR" dirty="0" smtClean="0"/>
              <a:t> </a:t>
            </a:r>
            <a:r>
              <a:rPr lang="tr-TR" dirty="0" err="1" smtClean="0"/>
              <a:t>premalign</a:t>
            </a:r>
            <a:r>
              <a:rPr lang="tr-TR" dirty="0" smtClean="0"/>
              <a:t> bir lezyon  </a:t>
            </a:r>
            <a:r>
              <a:rPr lang="tr-TR" dirty="0" err="1" smtClean="0"/>
              <a:t>SCC’ye</a:t>
            </a:r>
            <a:r>
              <a:rPr lang="tr-TR" dirty="0" smtClean="0"/>
              <a:t> dönüşebilir</a:t>
            </a:r>
          </a:p>
          <a:p>
            <a:r>
              <a:rPr lang="tr-TR" dirty="0" smtClean="0"/>
              <a:t>%5 oranında metastaz riski var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Merkel</a:t>
            </a:r>
            <a:r>
              <a:rPr lang="tr-TR" dirty="0" smtClean="0"/>
              <a:t> Hücreli </a:t>
            </a:r>
            <a:r>
              <a:rPr lang="tr-TR" dirty="0" err="1" smtClean="0"/>
              <a:t>Karsinom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NADİR,</a:t>
            </a:r>
          </a:p>
          <a:p>
            <a:r>
              <a:rPr lang="tr-TR" dirty="0" err="1" smtClean="0"/>
              <a:t>Merkel</a:t>
            </a:r>
            <a:r>
              <a:rPr lang="tr-TR" dirty="0" smtClean="0"/>
              <a:t> hücresinden (taktik </a:t>
            </a:r>
            <a:r>
              <a:rPr lang="tr-TR" dirty="0" err="1" smtClean="0"/>
              <a:t>nöroendokrin</a:t>
            </a:r>
            <a:r>
              <a:rPr lang="tr-TR" dirty="0" smtClean="0"/>
              <a:t> </a:t>
            </a:r>
            <a:r>
              <a:rPr lang="tr-TR" dirty="0" err="1" smtClean="0"/>
              <a:t>epitelyal</a:t>
            </a:r>
            <a:r>
              <a:rPr lang="tr-TR" dirty="0" smtClean="0"/>
              <a:t> hücre) kaynaklanır.</a:t>
            </a:r>
          </a:p>
          <a:p>
            <a:r>
              <a:rPr lang="tr-TR" dirty="0" err="1" smtClean="0"/>
              <a:t>Merkel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virus</a:t>
            </a:r>
            <a:r>
              <a:rPr lang="tr-TR" dirty="0" smtClean="0"/>
              <a:t>( MCV) %60-80 oranında </a:t>
            </a:r>
            <a:r>
              <a:rPr lang="tr-TR" dirty="0" err="1" smtClean="0"/>
              <a:t>patojenik</a:t>
            </a:r>
            <a:r>
              <a:rPr lang="tr-TR" dirty="0" smtClean="0"/>
              <a:t> faktördür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Kutanöz</a:t>
            </a:r>
            <a:r>
              <a:rPr lang="tr-TR" dirty="0" smtClean="0"/>
              <a:t> </a:t>
            </a:r>
            <a:r>
              <a:rPr lang="tr-TR" dirty="0" err="1" smtClean="0"/>
              <a:t>melanom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İnsidansı</a:t>
            </a:r>
            <a:r>
              <a:rPr lang="tr-TR" dirty="0" smtClean="0"/>
              <a:t> artmakta</a:t>
            </a:r>
          </a:p>
          <a:p>
            <a:r>
              <a:rPr lang="tr-TR" dirty="0" smtClean="0"/>
              <a:t>ABCDE: A– asimetri, B– </a:t>
            </a:r>
            <a:r>
              <a:rPr lang="tr-TR" dirty="0" err="1" smtClean="0"/>
              <a:t>borders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smooth</a:t>
            </a:r>
            <a:r>
              <a:rPr lang="tr-TR" dirty="0" smtClean="0"/>
              <a:t>, C– </a:t>
            </a:r>
            <a:r>
              <a:rPr lang="tr-TR" dirty="0" err="1" smtClean="0"/>
              <a:t>color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, D—</a:t>
            </a:r>
            <a:r>
              <a:rPr lang="tr-TR" dirty="0" err="1" smtClean="0"/>
              <a:t>Diameter</a:t>
            </a:r>
            <a:r>
              <a:rPr lang="tr-TR" dirty="0" smtClean="0"/>
              <a:t>&gt; </a:t>
            </a:r>
            <a:r>
              <a:rPr lang="tr-TR" dirty="0" err="1" smtClean="0"/>
              <a:t>pensil</a:t>
            </a:r>
            <a:r>
              <a:rPr lang="tr-TR" dirty="0" smtClean="0"/>
              <a:t> </a:t>
            </a:r>
            <a:r>
              <a:rPr lang="tr-TR" dirty="0" err="1" smtClean="0"/>
              <a:t>eraser</a:t>
            </a:r>
            <a:r>
              <a:rPr lang="tr-TR" dirty="0" smtClean="0"/>
              <a:t>, E– </a:t>
            </a:r>
            <a:r>
              <a:rPr lang="tr-TR" dirty="0" err="1" smtClean="0"/>
              <a:t>evolving</a:t>
            </a:r>
            <a:endParaRPr lang="tr-TR" dirty="0" smtClean="0"/>
          </a:p>
          <a:p>
            <a:r>
              <a:rPr lang="tr-TR" dirty="0" smtClean="0"/>
              <a:t>Patolojik alt tipler:</a:t>
            </a:r>
          </a:p>
          <a:p>
            <a:pPr lvl="1"/>
            <a:r>
              <a:rPr lang="tr-TR" dirty="0" err="1" smtClean="0"/>
              <a:t>superfisyal</a:t>
            </a:r>
            <a:r>
              <a:rPr lang="tr-TR" dirty="0" smtClean="0"/>
              <a:t> yayılan, </a:t>
            </a:r>
            <a:r>
              <a:rPr lang="tr-TR" dirty="0" err="1" smtClean="0"/>
              <a:t>noduler</a:t>
            </a:r>
            <a:r>
              <a:rPr lang="tr-TR" dirty="0" smtClean="0"/>
              <a:t>, </a:t>
            </a:r>
            <a:r>
              <a:rPr lang="tr-TR" dirty="0" err="1" smtClean="0"/>
              <a:t>lentigo</a:t>
            </a:r>
            <a:r>
              <a:rPr lang="tr-TR" dirty="0" smtClean="0"/>
              <a:t> </a:t>
            </a:r>
            <a:r>
              <a:rPr lang="tr-TR" dirty="0" err="1" smtClean="0"/>
              <a:t>maligna</a:t>
            </a:r>
            <a:r>
              <a:rPr lang="tr-TR" dirty="0" smtClean="0"/>
              <a:t>( en iyi </a:t>
            </a:r>
            <a:r>
              <a:rPr lang="tr-TR" dirty="0" err="1" smtClean="0"/>
              <a:t>prognozlu</a:t>
            </a:r>
            <a:r>
              <a:rPr lang="tr-TR" dirty="0" smtClean="0"/>
              <a:t> tip) </a:t>
            </a:r>
            <a:r>
              <a:rPr lang="tr-TR" dirty="0" err="1" smtClean="0"/>
              <a:t>akral</a:t>
            </a:r>
            <a:r>
              <a:rPr lang="tr-TR" dirty="0" smtClean="0"/>
              <a:t> </a:t>
            </a:r>
            <a:r>
              <a:rPr lang="tr-TR" dirty="0" err="1" smtClean="0"/>
              <a:t>lentiginoz</a:t>
            </a:r>
            <a:r>
              <a:rPr lang="tr-TR" dirty="0" smtClean="0"/>
              <a:t> ( avuç içi ve tabanlarda), </a:t>
            </a:r>
            <a:r>
              <a:rPr lang="tr-TR" dirty="0" err="1" smtClean="0"/>
              <a:t>desmoplastik</a:t>
            </a:r>
            <a:r>
              <a:rPr lang="tr-TR" dirty="0" smtClean="0"/>
              <a:t> ( lokal </a:t>
            </a:r>
            <a:r>
              <a:rPr lang="tr-TR" dirty="0" err="1" smtClean="0"/>
              <a:t>rekürren</a:t>
            </a:r>
            <a:r>
              <a:rPr lang="tr-TR" dirty="0" smtClean="0"/>
              <a:t> tip)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Kutanöz</a:t>
            </a:r>
            <a:r>
              <a:rPr lang="tr-TR" dirty="0" smtClean="0"/>
              <a:t> </a:t>
            </a:r>
            <a:r>
              <a:rPr lang="tr-TR" dirty="0" err="1" smtClean="0"/>
              <a:t>melanom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≤1 mm kalınlıkta lokalize </a:t>
            </a:r>
            <a:r>
              <a:rPr lang="tr-TR" dirty="0" err="1" smtClean="0"/>
              <a:t>tm</a:t>
            </a:r>
            <a:r>
              <a:rPr lang="tr-TR" dirty="0" smtClean="0"/>
              <a:t> </a:t>
            </a:r>
            <a:r>
              <a:rPr lang="tr-TR" dirty="0" err="1" smtClean="0"/>
              <a:t>lerde</a:t>
            </a:r>
            <a:r>
              <a:rPr lang="tr-TR" dirty="0" smtClean="0"/>
              <a:t> 5 yıllık </a:t>
            </a:r>
            <a:r>
              <a:rPr lang="tr-TR" dirty="0" err="1" smtClean="0"/>
              <a:t>sağkalım</a:t>
            </a:r>
            <a:r>
              <a:rPr lang="tr-TR" dirty="0" smtClean="0"/>
              <a:t> &gt;%90</a:t>
            </a:r>
          </a:p>
          <a:p>
            <a:r>
              <a:rPr lang="tr-TR" dirty="0" smtClean="0"/>
              <a:t>&gt;1mm kalınlıkta, </a:t>
            </a:r>
            <a:r>
              <a:rPr lang="tr-TR" dirty="0" err="1" smtClean="0"/>
              <a:t>ülserasyon</a:t>
            </a:r>
            <a:r>
              <a:rPr lang="tr-TR" dirty="0" smtClean="0"/>
              <a:t> varsa,</a:t>
            </a:r>
            <a:r>
              <a:rPr lang="tr-TR" dirty="0" err="1" smtClean="0"/>
              <a:t>mitotik</a:t>
            </a:r>
            <a:r>
              <a:rPr lang="tr-TR" dirty="0" smtClean="0"/>
              <a:t> oran fazlaysa  5 yıllık </a:t>
            </a:r>
            <a:r>
              <a:rPr lang="tr-TR" dirty="0" err="1" smtClean="0"/>
              <a:t>sağkalım</a:t>
            </a:r>
            <a:r>
              <a:rPr lang="tr-TR" dirty="0" smtClean="0"/>
              <a:t> %50-90</a:t>
            </a:r>
          </a:p>
          <a:p>
            <a:r>
              <a:rPr lang="tr-TR" dirty="0" smtClean="0"/>
              <a:t>LN tutulumu: </a:t>
            </a:r>
            <a:r>
              <a:rPr lang="tr-TR" dirty="0" err="1" smtClean="0"/>
              <a:t>rekürrens</a:t>
            </a:r>
            <a:r>
              <a:rPr lang="tr-TR" dirty="0" smtClean="0"/>
              <a:t> ve </a:t>
            </a:r>
            <a:r>
              <a:rPr lang="tr-TR" dirty="0" err="1" smtClean="0"/>
              <a:t>sağkalım</a:t>
            </a:r>
            <a:r>
              <a:rPr lang="tr-TR" dirty="0" smtClean="0"/>
              <a:t> için </a:t>
            </a:r>
            <a:r>
              <a:rPr lang="tr-TR" dirty="0" err="1" smtClean="0"/>
              <a:t>prognostik</a:t>
            </a:r>
            <a:endParaRPr lang="tr-TR" dirty="0" smtClean="0"/>
          </a:p>
          <a:p>
            <a:r>
              <a:rPr lang="tr-TR" dirty="0" smtClean="0"/>
              <a:t>&lt; 1mm kalınlık </a:t>
            </a:r>
            <a:r>
              <a:rPr lang="tr-TR" dirty="0" err="1" smtClean="0"/>
              <a:t>tmlerde</a:t>
            </a:r>
            <a:r>
              <a:rPr lang="tr-TR" dirty="0" smtClean="0"/>
              <a:t> SLN + olma riski %5-7</a:t>
            </a:r>
          </a:p>
          <a:p>
            <a:endParaRPr lang="tr-TR" dirty="0"/>
          </a:p>
          <a:p>
            <a:r>
              <a:rPr lang="tr-TR" dirty="0" smtClean="0"/>
              <a:t>Hastaların yaklaşık %10 u </a:t>
            </a:r>
            <a:r>
              <a:rPr lang="tr-TR" dirty="0" err="1" smtClean="0"/>
              <a:t>rejyonel</a:t>
            </a:r>
            <a:r>
              <a:rPr lang="tr-TR" dirty="0" smtClean="0"/>
              <a:t> hastalık+. Bu grupta 5 yıllık </a:t>
            </a:r>
            <a:r>
              <a:rPr lang="tr-TR" dirty="0" err="1" smtClean="0"/>
              <a:t>sağkalım</a:t>
            </a:r>
            <a:r>
              <a:rPr lang="tr-TR" dirty="0" smtClean="0"/>
              <a:t>%20-70</a:t>
            </a:r>
          </a:p>
          <a:p>
            <a:endParaRPr lang="tr-TR" dirty="0"/>
          </a:p>
          <a:p>
            <a:r>
              <a:rPr lang="tr-TR" dirty="0" smtClean="0"/>
              <a:t>Evre 4 hastalık için 5 yıllık </a:t>
            </a:r>
            <a:r>
              <a:rPr lang="tr-TR" dirty="0" err="1" smtClean="0"/>
              <a:t>sağkalım</a:t>
            </a:r>
            <a:r>
              <a:rPr lang="tr-TR" dirty="0" smtClean="0"/>
              <a:t> &lt;%10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Kutanöz</a:t>
            </a:r>
            <a:r>
              <a:rPr lang="tr-TR" dirty="0" smtClean="0"/>
              <a:t> </a:t>
            </a:r>
            <a:r>
              <a:rPr lang="tr-TR" dirty="0" err="1" smtClean="0"/>
              <a:t>melanom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err="1" smtClean="0"/>
              <a:t>Prognostik</a:t>
            </a:r>
            <a:r>
              <a:rPr lang="tr-TR" u="sng" dirty="0" smtClean="0"/>
              <a:t> faktörler:</a:t>
            </a:r>
          </a:p>
          <a:p>
            <a:r>
              <a:rPr lang="tr-TR" sz="2800" dirty="0" err="1" smtClean="0"/>
              <a:t>Ulserasyon</a:t>
            </a:r>
            <a:r>
              <a:rPr lang="tr-TR" sz="2800" dirty="0"/>
              <a:t> </a:t>
            </a:r>
            <a:r>
              <a:rPr lang="tr-TR" sz="2800" dirty="0" smtClean="0"/>
              <a:t>+</a:t>
            </a:r>
          </a:p>
          <a:p>
            <a:r>
              <a:rPr lang="tr-TR" sz="2800" dirty="0" smtClean="0"/>
              <a:t>Kalınlık+</a:t>
            </a:r>
          </a:p>
          <a:p>
            <a:r>
              <a:rPr lang="tr-TR" sz="2800" dirty="0" smtClean="0"/>
              <a:t>Anatomik yerleşim ( gövde)</a:t>
            </a:r>
          </a:p>
          <a:p>
            <a:r>
              <a:rPr lang="tr-TR" sz="2800" dirty="0" smtClean="0"/>
              <a:t>Cinsiyet: erkek,</a:t>
            </a:r>
          </a:p>
          <a:p>
            <a:r>
              <a:rPr lang="tr-TR" sz="2800" dirty="0" smtClean="0"/>
              <a:t>Yaş(ileri yaş kötü)</a:t>
            </a:r>
          </a:p>
          <a:p>
            <a:r>
              <a:rPr lang="tr-TR" sz="2800" dirty="0" err="1" smtClean="0"/>
              <a:t>Ln</a:t>
            </a:r>
            <a:r>
              <a:rPr lang="tr-TR" sz="2800" dirty="0" smtClean="0"/>
              <a:t> tutulumu</a:t>
            </a:r>
          </a:p>
          <a:p>
            <a:r>
              <a:rPr lang="tr-TR" sz="2800" dirty="0" err="1" smtClean="0"/>
              <a:t>Mitotik</a:t>
            </a:r>
            <a:r>
              <a:rPr lang="tr-TR" sz="2800" dirty="0" smtClean="0"/>
              <a:t> oran yüksek olması</a:t>
            </a:r>
            <a:endParaRPr lang="tr-T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7643192" cy="5001419"/>
          </a:xfrm>
        </p:spPr>
        <p:txBody>
          <a:bodyPr>
            <a:normAutofit/>
          </a:bodyPr>
          <a:lstStyle/>
          <a:p>
            <a:r>
              <a:rPr lang="tr-TR" dirty="0" err="1" smtClean="0"/>
              <a:t>Breslow</a:t>
            </a:r>
            <a:r>
              <a:rPr lang="tr-TR" dirty="0" smtClean="0"/>
              <a:t> kalınlık: lezyonun derinliği</a:t>
            </a:r>
          </a:p>
          <a:p>
            <a:r>
              <a:rPr lang="tr-TR" dirty="0" err="1" smtClean="0"/>
              <a:t>Clark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: </a:t>
            </a:r>
            <a:r>
              <a:rPr lang="tr-TR" dirty="0" err="1" smtClean="0"/>
              <a:t>dermisin</a:t>
            </a:r>
            <a:r>
              <a:rPr lang="tr-TR" dirty="0" smtClean="0"/>
              <a:t> histolojik seviyesi ile </a:t>
            </a:r>
            <a:r>
              <a:rPr lang="tr-TR" dirty="0" err="1" smtClean="0"/>
              <a:t>ilşkili</a:t>
            </a:r>
            <a:endParaRPr lang="tr-TR" dirty="0" smtClean="0"/>
          </a:p>
          <a:p>
            <a:pPr lvl="1"/>
            <a:r>
              <a:rPr lang="tr-TR" dirty="0" err="1" smtClean="0"/>
              <a:t>clark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 I: </a:t>
            </a:r>
            <a:r>
              <a:rPr lang="tr-TR" dirty="0" err="1" smtClean="0"/>
              <a:t>epidermiste</a:t>
            </a:r>
            <a:r>
              <a:rPr lang="tr-TR" dirty="0" smtClean="0"/>
              <a:t> sadece, </a:t>
            </a:r>
          </a:p>
          <a:p>
            <a:pPr lvl="1"/>
            <a:r>
              <a:rPr lang="tr-TR" dirty="0" err="1" smtClean="0"/>
              <a:t>clark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 II: </a:t>
            </a:r>
            <a:r>
              <a:rPr lang="tr-TR" dirty="0" err="1" smtClean="0"/>
              <a:t>papiller</a:t>
            </a:r>
            <a:r>
              <a:rPr lang="tr-TR" dirty="0" smtClean="0"/>
              <a:t> </a:t>
            </a:r>
            <a:r>
              <a:rPr lang="tr-TR" dirty="0" err="1" smtClean="0"/>
              <a:t>dermis</a:t>
            </a:r>
            <a:r>
              <a:rPr lang="tr-TR" dirty="0" smtClean="0"/>
              <a:t> tutulu, </a:t>
            </a:r>
          </a:p>
          <a:p>
            <a:pPr lvl="1"/>
            <a:r>
              <a:rPr lang="tr-TR" dirty="0" err="1" smtClean="0"/>
              <a:t>clark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 III:  </a:t>
            </a:r>
            <a:r>
              <a:rPr lang="tr-TR" dirty="0" err="1" smtClean="0"/>
              <a:t>retiküler</a:t>
            </a:r>
            <a:r>
              <a:rPr lang="tr-TR" dirty="0" smtClean="0"/>
              <a:t> </a:t>
            </a:r>
            <a:r>
              <a:rPr lang="tr-TR" dirty="0" err="1" smtClean="0"/>
              <a:t>dermise</a:t>
            </a:r>
            <a:r>
              <a:rPr lang="tr-TR" dirty="0" smtClean="0"/>
              <a:t> uzanıyor, </a:t>
            </a:r>
          </a:p>
          <a:p>
            <a:pPr lvl="1"/>
            <a:r>
              <a:rPr lang="tr-TR" dirty="0" err="1" smtClean="0"/>
              <a:t>clark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 IV: </a:t>
            </a:r>
            <a:r>
              <a:rPr lang="tr-TR" dirty="0" err="1" smtClean="0"/>
              <a:t>retiküler</a:t>
            </a:r>
            <a:r>
              <a:rPr lang="tr-TR" dirty="0" smtClean="0"/>
              <a:t> </a:t>
            </a:r>
            <a:r>
              <a:rPr lang="tr-TR" dirty="0" err="1" smtClean="0"/>
              <a:t>dermisi</a:t>
            </a:r>
            <a:r>
              <a:rPr lang="tr-TR" dirty="0" smtClean="0"/>
              <a:t> tamamen </a:t>
            </a:r>
            <a:r>
              <a:rPr lang="tr-TR" dirty="0" err="1" smtClean="0"/>
              <a:t>invaze</a:t>
            </a:r>
            <a:r>
              <a:rPr lang="tr-TR" dirty="0" smtClean="0"/>
              <a:t> etmiş, </a:t>
            </a:r>
          </a:p>
          <a:p>
            <a:pPr lvl="1"/>
            <a:r>
              <a:rPr lang="tr-TR" dirty="0" err="1" smtClean="0"/>
              <a:t>clark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 V: </a:t>
            </a:r>
            <a:r>
              <a:rPr lang="tr-TR" dirty="0" err="1" smtClean="0"/>
              <a:t>subkutan</a:t>
            </a:r>
            <a:r>
              <a:rPr lang="tr-TR" dirty="0" smtClean="0"/>
              <a:t> dokuya </a:t>
            </a:r>
            <a:r>
              <a:rPr lang="tr-TR" dirty="0" err="1" smtClean="0"/>
              <a:t>invaze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476</Words>
  <Application>Microsoft Office PowerPoint</Application>
  <PresentationFormat>Ekran Gösterisi (4:3)</PresentationFormat>
  <Paragraphs>77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Ofis Teması</vt:lpstr>
      <vt:lpstr>CİLT TÜMÖRLERİNDE RT</vt:lpstr>
      <vt:lpstr>PowerPoint Sunusu</vt:lpstr>
      <vt:lpstr>BCC</vt:lpstr>
      <vt:lpstr>SCC</vt:lpstr>
      <vt:lpstr>Merkel Hücreli Karsinom</vt:lpstr>
      <vt:lpstr>Kutanöz melanom</vt:lpstr>
      <vt:lpstr>Kutanöz melanom</vt:lpstr>
      <vt:lpstr>Kutanöz melanom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CİLT TÜMÖRLERİNDE RT</dc:title>
  <dc:creator>user</dc:creator>
  <cp:lastModifiedBy>user</cp:lastModifiedBy>
  <cp:revision>9</cp:revision>
  <dcterms:created xsi:type="dcterms:W3CDTF">2019-05-31T05:25:53Z</dcterms:created>
  <dcterms:modified xsi:type="dcterms:W3CDTF">2020-05-14T07:39:36Z</dcterms:modified>
</cp:coreProperties>
</file>