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20" y="-4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07/11/17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07/11/17</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TUI-2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48366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807856"/>
            <a:ext cx="8964488" cy="6050144"/>
          </a:xfrm>
        </p:spPr>
        <p:txBody>
          <a:bodyPr>
            <a:normAutofit/>
          </a:bodyPr>
          <a:lstStyle/>
          <a:p>
            <a:pPr>
              <a:buNone/>
            </a:pPr>
            <a:r>
              <a:rPr lang="tr-TR" b="1" smtClean="0">
                <a:solidFill>
                  <a:srgbClr val="FF0000"/>
                </a:solidFill>
              </a:rPr>
              <a:t>    TUI </a:t>
            </a:r>
            <a:r>
              <a:rPr lang="tr-TR" b="1" dirty="0" err="1" smtClean="0">
                <a:solidFill>
                  <a:srgbClr val="FF0000"/>
                </a:solidFill>
              </a:rPr>
              <a:t>Travel</a:t>
            </a:r>
            <a:r>
              <a:rPr lang="tr-TR" b="1" dirty="0" smtClean="0">
                <a:solidFill>
                  <a:srgbClr val="FF0000"/>
                </a:solidFill>
              </a:rPr>
              <a:t> PLC, kitle turizmi faaliyetlerinin yanı sıra, destinasyon yönetimi ve deniz, macera, spor ve kayak turları gibi özelleştirilmiş turizm hizmetleri sunan şirketleri de bünyesinde bulundurması sebebiyle sektörde farklılık yaratmaktadır.Kişiye özel  uçak bileti danışmanlığı, destinasyon yönetimi, araç kiralama ve iş ve tatil amaçlı seyahatlerin düzenlenmesi gibi hizmetler sunmaktadır.</a:t>
            </a:r>
          </a:p>
          <a:p>
            <a:endParaRPr lang="tr-TR" dirty="0"/>
          </a:p>
        </p:txBody>
      </p:sp>
    </p:spTree>
    <p:extLst>
      <p:ext uri="{BB962C8B-B14F-4D97-AF65-F5344CB8AC3E}">
        <p14:creationId xmlns:p14="http://schemas.microsoft.com/office/powerpoint/2010/main" val="384488203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980728"/>
            <a:ext cx="8568952" cy="6122152"/>
          </a:xfrm>
        </p:spPr>
        <p:txBody>
          <a:bodyPr/>
          <a:lstStyle/>
          <a:p>
            <a:pPr>
              <a:buNone/>
            </a:pPr>
            <a:r>
              <a:rPr lang="tr-TR" b="1" dirty="0" smtClean="0">
                <a:solidFill>
                  <a:srgbClr val="FF0000"/>
                </a:solidFill>
              </a:rPr>
              <a:t>TUI </a:t>
            </a:r>
            <a:r>
              <a:rPr lang="tr-TR" b="1" dirty="0" err="1" smtClean="0">
                <a:solidFill>
                  <a:srgbClr val="FF0000"/>
                </a:solidFill>
              </a:rPr>
              <a:t>Travel</a:t>
            </a:r>
            <a:r>
              <a:rPr lang="tr-TR" b="1" dirty="0" smtClean="0">
                <a:solidFill>
                  <a:srgbClr val="FF0000"/>
                </a:solidFill>
              </a:rPr>
              <a:t>, 2000 yılında Tan Tur’u satın alarak Türkiye’deki konumunu güçlendirmiştir. </a:t>
            </a:r>
            <a:r>
              <a:rPr lang="tr-TR" b="1" dirty="0" err="1" smtClean="0">
                <a:solidFill>
                  <a:srgbClr val="FF0000"/>
                </a:solidFill>
              </a:rPr>
              <a:t>TUİ’nin</a:t>
            </a:r>
            <a:r>
              <a:rPr lang="tr-TR" b="1" dirty="0" smtClean="0">
                <a:solidFill>
                  <a:srgbClr val="FF0000"/>
                </a:solidFill>
              </a:rPr>
              <a:t> Türkiye'de 7 tane </a:t>
            </a:r>
            <a:r>
              <a:rPr lang="tr-TR" b="1" dirty="0" err="1" smtClean="0">
                <a:solidFill>
                  <a:srgbClr val="FF0000"/>
                </a:solidFill>
              </a:rPr>
              <a:t>Magic</a:t>
            </a:r>
            <a:r>
              <a:rPr lang="tr-TR" b="1" dirty="0" smtClean="0">
                <a:solidFill>
                  <a:srgbClr val="FF0000"/>
                </a:solidFill>
              </a:rPr>
              <a:t> Life, 4 tane </a:t>
            </a:r>
            <a:r>
              <a:rPr lang="tr-TR" b="1" dirty="0" err="1" smtClean="0">
                <a:solidFill>
                  <a:srgbClr val="FF0000"/>
                </a:solidFill>
              </a:rPr>
              <a:t>Robinson</a:t>
            </a:r>
            <a:r>
              <a:rPr lang="tr-TR" b="1" dirty="0" smtClean="0">
                <a:solidFill>
                  <a:srgbClr val="FF0000"/>
                </a:solidFill>
              </a:rPr>
              <a:t>, 4 </a:t>
            </a:r>
            <a:r>
              <a:rPr lang="tr-TR" b="1" dirty="0" err="1" smtClean="0">
                <a:solidFill>
                  <a:srgbClr val="FF0000"/>
                </a:solidFill>
              </a:rPr>
              <a:t>Iberotel</a:t>
            </a:r>
            <a:r>
              <a:rPr lang="tr-TR" b="1" dirty="0" smtClean="0">
                <a:solidFill>
                  <a:srgbClr val="FF0000"/>
                </a:solidFill>
              </a:rPr>
              <a:t> ve 1 tane </a:t>
            </a:r>
            <a:r>
              <a:rPr lang="tr-TR" b="1" dirty="0" err="1" smtClean="0">
                <a:solidFill>
                  <a:srgbClr val="FF0000"/>
                </a:solidFill>
              </a:rPr>
              <a:t>Nordotel</a:t>
            </a:r>
            <a:r>
              <a:rPr lang="tr-TR" b="1" dirty="0" smtClean="0">
                <a:solidFill>
                  <a:srgbClr val="FF0000"/>
                </a:solidFill>
              </a:rPr>
              <a:t> olmak üzere toplam 16 tesisi bulunmaktadır.  TUI </a:t>
            </a:r>
            <a:r>
              <a:rPr lang="tr-TR" b="1" dirty="0" err="1" smtClean="0">
                <a:solidFill>
                  <a:srgbClr val="FF0000"/>
                </a:solidFill>
              </a:rPr>
              <a:t>Travel</a:t>
            </a:r>
            <a:r>
              <a:rPr lang="tr-TR" b="1" dirty="0" smtClean="0">
                <a:solidFill>
                  <a:srgbClr val="FF0000"/>
                </a:solidFill>
              </a:rPr>
              <a:t>, 2006 yılında Avrupa’dan Türkiye’ye yaklaşık 1,7 milyonun üzerinde ziyaretçi getirmiştir.</a:t>
            </a:r>
            <a:endParaRPr lang="tr-TR" b="1" dirty="0">
              <a:solidFill>
                <a:srgbClr val="FF0000"/>
              </a:solidFill>
            </a:endParaRPr>
          </a:p>
        </p:txBody>
      </p:sp>
    </p:spTree>
    <p:extLst>
      <p:ext uri="{BB962C8B-B14F-4D97-AF65-F5344CB8AC3E}">
        <p14:creationId xmlns:p14="http://schemas.microsoft.com/office/powerpoint/2010/main" val="32754886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İçerik Yer Tutucusu"/>
          <p:cNvSpPr>
            <a:spLocks noGrp="1"/>
          </p:cNvSpPr>
          <p:nvPr>
            <p:ph idx="1"/>
          </p:nvPr>
        </p:nvSpPr>
        <p:spPr>
          <a:xfrm>
            <a:off x="179512" y="188640"/>
            <a:ext cx="8712968" cy="6453336"/>
          </a:xfrm>
        </p:spPr>
        <p:txBody>
          <a:bodyPr>
            <a:normAutofit/>
          </a:bodyPr>
          <a:lstStyle/>
          <a:p>
            <a:pPr>
              <a:buNone/>
            </a:pPr>
            <a:r>
              <a:rPr lang="tr-TR" sz="2600" dirty="0" smtClean="0">
                <a:solidFill>
                  <a:srgbClr val="FF0000"/>
                </a:solidFill>
                <a:latin typeface="Arial Black" pitchFamily="34" charset="0"/>
              </a:rPr>
              <a:t>Turizm Gazetesi’ndeki habere göre; Yılın sekiz aylık dönemi geride kalırken çeşitli ülkelerden Antalya’ya turist getiren tur operatörleri sıralamasındaki yarış TUI-</a:t>
            </a:r>
            <a:r>
              <a:rPr lang="tr-TR" sz="2600" dirty="0" err="1" smtClean="0">
                <a:solidFill>
                  <a:srgbClr val="FF0000"/>
                </a:solidFill>
                <a:latin typeface="Arial Black" pitchFamily="34" charset="0"/>
              </a:rPr>
              <a:t>Tantur</a:t>
            </a:r>
            <a:r>
              <a:rPr lang="tr-TR" sz="2600" dirty="0" smtClean="0">
                <a:solidFill>
                  <a:srgbClr val="FF0000"/>
                </a:solidFill>
                <a:latin typeface="Arial Black" pitchFamily="34" charset="0"/>
              </a:rPr>
              <a:t> ile </a:t>
            </a:r>
            <a:r>
              <a:rPr lang="tr-TR" sz="2600" dirty="0" err="1" smtClean="0">
                <a:solidFill>
                  <a:srgbClr val="FF0000"/>
                </a:solidFill>
                <a:latin typeface="Arial Black" pitchFamily="34" charset="0"/>
              </a:rPr>
              <a:t>Oti</a:t>
            </a:r>
            <a:r>
              <a:rPr lang="tr-TR" sz="2600" dirty="0" smtClean="0">
                <a:solidFill>
                  <a:srgbClr val="FF0000"/>
                </a:solidFill>
                <a:latin typeface="Arial Black" pitchFamily="34" charset="0"/>
              </a:rPr>
              <a:t>-Odeon arasında yaşanıyor.</a:t>
            </a:r>
          </a:p>
          <a:p>
            <a:pPr>
              <a:buNone/>
            </a:pPr>
            <a:r>
              <a:rPr lang="tr-TR" sz="2600" dirty="0" smtClean="0">
                <a:solidFill>
                  <a:srgbClr val="FF0000"/>
                </a:solidFill>
                <a:latin typeface="Arial Black" pitchFamily="34" charset="0"/>
              </a:rPr>
              <a:t>( 2015 )</a:t>
            </a:r>
            <a:endParaRPr lang="tr-TR" sz="2600" dirty="0">
              <a:solidFill>
                <a:srgbClr val="FF0000"/>
              </a:solidFill>
              <a:latin typeface="Arial Black" pitchFamily="34" charset="0"/>
            </a:endParaRPr>
          </a:p>
        </p:txBody>
      </p:sp>
      <p:pic>
        <p:nvPicPr>
          <p:cNvPr id="10" name="Picture 2" descr="C:\Users\burcutm\Desktop\inc-ant.jpg"/>
          <p:cNvPicPr>
            <a:picLocks noChangeAspect="1" noChangeArrowheads="1"/>
          </p:cNvPicPr>
          <p:nvPr/>
        </p:nvPicPr>
        <p:blipFill>
          <a:blip r:embed="rId2" cstate="print"/>
          <a:srcRect/>
          <a:stretch>
            <a:fillRect/>
          </a:stretch>
        </p:blipFill>
        <p:spPr bwMode="auto">
          <a:xfrm>
            <a:off x="827584" y="2768600"/>
            <a:ext cx="6840760" cy="3900760"/>
          </a:xfrm>
          <a:prstGeom prst="rect">
            <a:avLst/>
          </a:prstGeom>
          <a:noFill/>
        </p:spPr>
      </p:pic>
    </p:spTree>
    <p:extLst>
      <p:ext uri="{BB962C8B-B14F-4D97-AF65-F5344CB8AC3E}">
        <p14:creationId xmlns:p14="http://schemas.microsoft.com/office/powerpoint/2010/main" val="15066501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179512" y="1052736"/>
            <a:ext cx="8784976" cy="5402072"/>
          </a:xfrm>
        </p:spPr>
        <p:txBody>
          <a:bodyPr>
            <a:normAutofit/>
          </a:bodyPr>
          <a:lstStyle/>
          <a:p>
            <a:pPr>
              <a:buNone/>
            </a:pPr>
            <a:r>
              <a:rPr lang="tr-TR" sz="2400" dirty="0" err="1" smtClean="0">
                <a:solidFill>
                  <a:srgbClr val="FF0000"/>
                </a:solidFill>
                <a:latin typeface="Arial Black" pitchFamily="34" charset="0"/>
              </a:rPr>
              <a:t>TUI’nin</a:t>
            </a:r>
            <a:r>
              <a:rPr lang="tr-TR" sz="2400" dirty="0" smtClean="0">
                <a:solidFill>
                  <a:srgbClr val="FF0000"/>
                </a:solidFill>
                <a:latin typeface="Arial Black" pitchFamily="34" charset="0"/>
              </a:rPr>
              <a:t> </a:t>
            </a:r>
            <a:r>
              <a:rPr lang="tr-TR" sz="2400" dirty="0" err="1" smtClean="0">
                <a:solidFill>
                  <a:srgbClr val="FF0000"/>
                </a:solidFill>
                <a:latin typeface="Arial Black" pitchFamily="34" charset="0"/>
              </a:rPr>
              <a:t>Tantur’u</a:t>
            </a:r>
            <a:r>
              <a:rPr lang="tr-TR" sz="2400" dirty="0" smtClean="0">
                <a:solidFill>
                  <a:srgbClr val="FF0000"/>
                </a:solidFill>
                <a:latin typeface="Arial Black" pitchFamily="34" charset="0"/>
              </a:rPr>
              <a:t> Ocak-Ağustos aylarını kapsayan dönemde çeşitli ülkelerden Antalya 899 bin turist getirerek ilk sırada yer alırken, O’nu ikinci sırada 689 bin kişi ile </a:t>
            </a:r>
            <a:r>
              <a:rPr lang="tr-TR" sz="2400" dirty="0" err="1" smtClean="0">
                <a:solidFill>
                  <a:srgbClr val="FF0000"/>
                </a:solidFill>
                <a:latin typeface="Arial Black" pitchFamily="34" charset="0"/>
              </a:rPr>
              <a:t>Oti</a:t>
            </a:r>
            <a:r>
              <a:rPr lang="tr-TR" sz="2400" dirty="0" smtClean="0">
                <a:solidFill>
                  <a:srgbClr val="FF0000"/>
                </a:solidFill>
                <a:latin typeface="Arial Black" pitchFamily="34" charset="0"/>
              </a:rPr>
              <a:t> Holding bünyesindeki Odeon izliyor.</a:t>
            </a:r>
          </a:p>
          <a:p>
            <a:pPr>
              <a:buNone/>
            </a:pPr>
            <a:r>
              <a:rPr lang="tr-TR" sz="2400" dirty="0" smtClean="0">
                <a:solidFill>
                  <a:srgbClr val="FF0000"/>
                </a:solidFill>
                <a:latin typeface="Arial Black" pitchFamily="34" charset="0"/>
              </a:rPr>
              <a:t>TUI-</a:t>
            </a:r>
            <a:r>
              <a:rPr lang="tr-TR" sz="2400" dirty="0" err="1" smtClean="0">
                <a:solidFill>
                  <a:srgbClr val="FF0000"/>
                </a:solidFill>
                <a:latin typeface="Arial Black" pitchFamily="34" charset="0"/>
              </a:rPr>
              <a:t>Tantur</a:t>
            </a:r>
            <a:r>
              <a:rPr lang="tr-TR" sz="2400" dirty="0" smtClean="0">
                <a:solidFill>
                  <a:srgbClr val="FF0000"/>
                </a:solidFill>
                <a:latin typeface="Arial Black" pitchFamily="34" charset="0"/>
              </a:rPr>
              <a:t> geçen yılın sekiz ayında getirdiği turist sayısını yüzde 7 artırırken Odeon’un turist sayısı geçen yıla göre yüzde 18 düşmesine karşın 2. Sırada yer aldı.</a:t>
            </a:r>
          </a:p>
          <a:p>
            <a:pPr>
              <a:buNone/>
            </a:pPr>
            <a:endParaRPr lang="tr-TR" sz="2600" dirty="0"/>
          </a:p>
        </p:txBody>
      </p:sp>
    </p:spTree>
    <p:extLst>
      <p:ext uri="{BB962C8B-B14F-4D97-AF65-F5344CB8AC3E}">
        <p14:creationId xmlns:p14="http://schemas.microsoft.com/office/powerpoint/2010/main" val="32058718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3779912" cy="1124744"/>
          </a:xfrm>
        </p:spPr>
        <p:txBody>
          <a:bodyPr>
            <a:normAutofit/>
          </a:bodyPr>
          <a:lstStyle/>
          <a:p>
            <a:r>
              <a:rPr lang="tr-TR" sz="2400" b="1" dirty="0" smtClean="0">
                <a:solidFill>
                  <a:srgbClr val="FF0000"/>
                </a:solidFill>
              </a:rPr>
              <a:t>2012’ de : </a:t>
            </a:r>
            <a:endParaRPr lang="tr-TR" sz="2400" b="1" dirty="0">
              <a:solidFill>
                <a:srgbClr val="FF0000"/>
              </a:solidFill>
            </a:endParaRPr>
          </a:p>
        </p:txBody>
      </p:sp>
      <p:pic>
        <p:nvPicPr>
          <p:cNvPr id="4" name="3 İçerik Yer Tutucusu" descr="tablo(3).jpg"/>
          <p:cNvPicPr>
            <a:picLocks noGrp="1" noChangeAspect="1"/>
          </p:cNvPicPr>
          <p:nvPr>
            <p:ph idx="1"/>
          </p:nvPr>
        </p:nvPicPr>
        <p:blipFill>
          <a:blip r:embed="rId2" cstate="print"/>
          <a:stretch>
            <a:fillRect/>
          </a:stretch>
        </p:blipFill>
        <p:spPr>
          <a:xfrm>
            <a:off x="3394868" y="1600200"/>
            <a:ext cx="2354263" cy="4708525"/>
          </a:xfrm>
        </p:spPr>
      </p:pic>
    </p:spTree>
    <p:extLst>
      <p:ext uri="{BB962C8B-B14F-4D97-AF65-F5344CB8AC3E}">
        <p14:creationId xmlns:p14="http://schemas.microsoft.com/office/powerpoint/2010/main" val="2841953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2530624" cy="929258"/>
          </a:xfrm>
        </p:spPr>
        <p:txBody>
          <a:bodyPr>
            <a:normAutofit/>
          </a:bodyPr>
          <a:lstStyle/>
          <a:p>
            <a:r>
              <a:rPr lang="tr-TR" sz="3200" b="1" dirty="0" smtClean="0">
                <a:solidFill>
                  <a:srgbClr val="FF0000"/>
                </a:solidFill>
              </a:rPr>
              <a:t>2014’de</a:t>
            </a:r>
            <a:endParaRPr lang="tr-TR" sz="3200" b="1" dirty="0">
              <a:solidFill>
                <a:srgbClr val="FF0000"/>
              </a:solidFill>
            </a:endParaRPr>
          </a:p>
        </p:txBody>
      </p:sp>
      <p:pic>
        <p:nvPicPr>
          <p:cNvPr id="4" name="3 İçerik Yer Tutucusu" descr="TAB.jpg"/>
          <p:cNvPicPr>
            <a:picLocks noGrp="1" noChangeAspect="1"/>
          </p:cNvPicPr>
          <p:nvPr>
            <p:ph idx="1"/>
          </p:nvPr>
        </p:nvPicPr>
        <p:blipFill>
          <a:blip r:embed="rId2" cstate="print"/>
          <a:stretch>
            <a:fillRect/>
          </a:stretch>
        </p:blipFill>
        <p:spPr>
          <a:xfrm>
            <a:off x="3430921" y="2033454"/>
            <a:ext cx="2282158" cy="3842017"/>
          </a:xfrm>
        </p:spPr>
      </p:pic>
    </p:spTree>
    <p:extLst>
      <p:ext uri="{BB962C8B-B14F-4D97-AF65-F5344CB8AC3E}">
        <p14:creationId xmlns:p14="http://schemas.microsoft.com/office/powerpoint/2010/main" val="468650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1</TotalTime>
  <Words>178</Words>
  <Application>Microsoft Macintosh PowerPoint</Application>
  <PresentationFormat>On-screen Show (4:3)</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Newsprint</vt:lpstr>
      <vt:lpstr>TUI-2</vt:lpstr>
      <vt:lpstr>PowerPoint Presentation</vt:lpstr>
      <vt:lpstr>PowerPoint Presentation</vt:lpstr>
      <vt:lpstr>PowerPoint Presentation</vt:lpstr>
      <vt:lpstr>PowerPoint Presentation</vt:lpstr>
      <vt:lpstr>2012’ de : </vt:lpstr>
      <vt:lpstr>2014’de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TUI-2</dc:title>
  <dc:creator>azade</dc:creator>
  <cp:lastModifiedBy>azade</cp:lastModifiedBy>
  <cp:revision>1</cp:revision>
  <dcterms:created xsi:type="dcterms:W3CDTF">2017-11-06T21:42:18Z</dcterms:created>
  <dcterms:modified xsi:type="dcterms:W3CDTF">2017-11-06T21:43:26Z</dcterms:modified>
</cp:coreProperties>
</file>