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445296C-B873-44E3-A611-928197ACC844}"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263498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45296C-B873-44E3-A611-928197ACC844}"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230990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45296C-B873-44E3-A611-928197ACC844}"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335498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45296C-B873-44E3-A611-928197ACC844}"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342848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445296C-B873-44E3-A611-928197ACC844}"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1466602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45296C-B873-44E3-A611-928197ACC844}"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184951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45296C-B873-44E3-A611-928197ACC844}"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1515743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45296C-B873-44E3-A611-928197ACC844}"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3643068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45296C-B873-44E3-A611-928197ACC844}"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3565079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45296C-B873-44E3-A611-928197ACC844}"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381993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45296C-B873-44E3-A611-928197ACC844}"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DC49D9-CB92-4F7E-958E-2F09787CB821}" type="slidenum">
              <a:rPr lang="tr-TR" smtClean="0"/>
              <a:t>‹#›</a:t>
            </a:fld>
            <a:endParaRPr lang="tr-TR"/>
          </a:p>
        </p:txBody>
      </p:sp>
    </p:spTree>
    <p:extLst>
      <p:ext uri="{BB962C8B-B14F-4D97-AF65-F5344CB8AC3E}">
        <p14:creationId xmlns:p14="http://schemas.microsoft.com/office/powerpoint/2010/main" val="164191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45296C-B873-44E3-A611-928197ACC844}"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DC49D9-CB92-4F7E-958E-2F09787CB821}" type="slidenum">
              <a:rPr lang="tr-TR" smtClean="0"/>
              <a:t>‹#›</a:t>
            </a:fld>
            <a:endParaRPr lang="tr-TR"/>
          </a:p>
        </p:txBody>
      </p:sp>
    </p:spTree>
    <p:extLst>
      <p:ext uri="{BB962C8B-B14F-4D97-AF65-F5344CB8AC3E}">
        <p14:creationId xmlns:p14="http://schemas.microsoft.com/office/powerpoint/2010/main" val="101232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a:solidFill>
                  <a:srgbClr val="FF0000"/>
                </a:solidFill>
              </a:rPr>
              <a:t>HIRİSTİYANLIĞIN </a:t>
            </a:r>
            <a:r>
              <a:rPr lang="tr-TR" sz="3200" b="1" dirty="0" smtClean="0">
                <a:solidFill>
                  <a:srgbClr val="FF0000"/>
                </a:solidFill>
              </a:rPr>
              <a:t>GENEL TARİHÇESİ</a:t>
            </a:r>
            <a:r>
              <a:rPr lang="tr-TR" dirty="0"/>
              <a:t/>
            </a:r>
            <a:br>
              <a:rPr lang="tr-TR" dirty="0"/>
            </a:br>
            <a:endParaRPr lang="tr-TR" dirty="0"/>
          </a:p>
        </p:txBody>
      </p:sp>
      <p:sp>
        <p:nvSpPr>
          <p:cNvPr id="3" name="İçerik Yer Tutucusu 2"/>
          <p:cNvSpPr>
            <a:spLocks noGrp="1"/>
          </p:cNvSpPr>
          <p:nvPr>
            <p:ph idx="1"/>
          </p:nvPr>
        </p:nvSpPr>
        <p:spPr>
          <a:xfrm>
            <a:off x="512956" y="1070517"/>
            <a:ext cx="10840844" cy="5106446"/>
          </a:xfrm>
        </p:spPr>
        <p:txBody>
          <a:bodyPr>
            <a:normAutofit fontScale="47500" lnSpcReduction="20000"/>
          </a:bodyPr>
          <a:lstStyle/>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Hıristiyanlık; mensuplarının sayısı bakımından yaşayan dinler arasında önde gelen dinlerden biridir. Bununla beraber Hıristiyanlar, farklı mezheplere bölünmüş olmaları ve mezhepler arasında önemli farklılıkları barındırması açısından parçalı bir görünüm arz etmektedir. Bu din, Filistin bölgesinde Yahudiliğin bir devamı gibi tarih sahnesine çıkmış daha sonra Roma İmparatorluğunun egemen olduğu coğrafyada yayılmaya başlamıştır. Ortaya çıktığından itibaren hep alan kazanan Hıristiyanlık ilk defa Müslümanlığa karşı alan kaybetmiştir. Günümüzde Hıristiyanlık, Avrupa’da, Amerika’da ve Avrupa ülkelerinin sömürge alanlarında yaygın olan bir dindir.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 sözü Yunanca “</a:t>
            </a:r>
            <a:r>
              <a:rPr lang="tr-TR" i="1" dirty="0" err="1">
                <a:latin typeface="Times New Roman" panose="02020603050405020304" pitchFamily="18" charset="0"/>
                <a:ea typeface="Calibri" panose="020F0502020204030204" pitchFamily="34" charset="0"/>
                <a:cs typeface="Times New Roman" panose="02020603050405020304" pitchFamily="18" charset="0"/>
              </a:rPr>
              <a:t>hristos</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kelimesinden gelmektedir. </a:t>
            </a:r>
            <a:r>
              <a:rPr lang="tr-TR" i="1" dirty="0">
                <a:latin typeface="Times New Roman" panose="02020603050405020304" pitchFamily="18" charset="0"/>
                <a:ea typeface="Calibri" panose="020F0502020204030204" pitchFamily="34" charset="0"/>
                <a:cs typeface="Times New Roman" panose="02020603050405020304" pitchFamily="18" charset="0"/>
              </a:rPr>
              <a:t>“Mesih”</a:t>
            </a:r>
            <a:r>
              <a:rPr lang="tr-TR" dirty="0">
                <a:latin typeface="Times New Roman" panose="02020603050405020304" pitchFamily="18" charset="0"/>
                <a:ea typeface="Calibri" panose="020F0502020204030204" pitchFamily="34" charset="0"/>
                <a:cs typeface="Times New Roman" panose="02020603050405020304" pitchFamily="18" charset="0"/>
              </a:rPr>
              <a:t> anlamına gelen bu söze aidiyet eki ilave edilerek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hıristiyan</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kavramı ortaya çıkmıştır. Hıristiyan; </a:t>
            </a:r>
            <a:r>
              <a:rPr lang="tr-TR" i="1" dirty="0">
                <a:latin typeface="Times New Roman" panose="02020603050405020304" pitchFamily="18" charset="0"/>
                <a:ea typeface="Calibri" panose="020F0502020204030204" pitchFamily="34" charset="0"/>
                <a:cs typeface="Times New Roman" panose="02020603050405020304" pitchFamily="18" charset="0"/>
              </a:rPr>
              <a:t>“mesihçiler, </a:t>
            </a:r>
            <a:r>
              <a:rPr lang="tr-TR" i="1" dirty="0" err="1">
                <a:latin typeface="Times New Roman" panose="02020603050405020304" pitchFamily="18" charset="0"/>
                <a:ea typeface="Calibri" panose="020F0502020204030204" pitchFamily="34" charset="0"/>
                <a:cs typeface="Times New Roman" panose="02020603050405020304" pitchFamily="18" charset="0"/>
              </a:rPr>
              <a:t>mesih</a:t>
            </a:r>
            <a:r>
              <a:rPr lang="tr-TR" i="1" dirty="0">
                <a:latin typeface="Times New Roman" panose="02020603050405020304" pitchFamily="18" charset="0"/>
                <a:ea typeface="Calibri" panose="020F0502020204030204" pitchFamily="34" charset="0"/>
                <a:cs typeface="Times New Roman" panose="02020603050405020304" pitchFamily="18" charset="0"/>
              </a:rPr>
              <a:t> taraftarları”</a:t>
            </a:r>
            <a:r>
              <a:rPr lang="tr-TR" dirty="0">
                <a:latin typeface="Times New Roman" panose="02020603050405020304" pitchFamily="18" charset="0"/>
                <a:ea typeface="Calibri" panose="020F0502020204030204" pitchFamily="34" charset="0"/>
                <a:cs typeface="Times New Roman" panose="02020603050405020304" pitchFamily="18" charset="0"/>
              </a:rPr>
              <a:t> gibi anlamlara gelmektedir. İsa da sıklıkla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mesih</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kelimesiyle birlikte </a:t>
            </a:r>
            <a:r>
              <a:rPr lang="tr-TR" i="1" dirty="0">
                <a:latin typeface="Times New Roman" panose="02020603050405020304" pitchFamily="18" charset="0"/>
                <a:ea typeface="Calibri" panose="020F0502020204030204" pitchFamily="34" charset="0"/>
                <a:cs typeface="Times New Roman" panose="02020603050405020304" pitchFamily="18" charset="0"/>
              </a:rPr>
              <a:t>“İsa Mesih”</a:t>
            </a:r>
            <a:r>
              <a:rPr lang="tr-TR" dirty="0">
                <a:latin typeface="Times New Roman" panose="02020603050405020304" pitchFamily="18" charset="0"/>
                <a:ea typeface="Calibri" panose="020F0502020204030204" pitchFamily="34" charset="0"/>
                <a:cs typeface="Times New Roman" panose="02020603050405020304" pitchFamily="18" charset="0"/>
              </a:rPr>
              <a:t> şeklinde zikredilmektedir. “Hıristiyan” terimi İsa’dan sonra kullanılmaya başlamış, ilk defa Antakya’da İsa Mesih’in öğrencilerine bu ad verilmiştir. (Elçilerin İşleri 11: 26).</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Hıristiyanlık, İsa Mesih üzerine kurulmuş bir dindir. Hıristiyan inancına göre; </a:t>
            </a:r>
            <a:r>
              <a:rPr lang="tr-TR" i="1" dirty="0" err="1">
                <a:latin typeface="Times New Roman" panose="02020603050405020304" pitchFamily="18" charset="0"/>
                <a:ea typeface="Calibri" panose="020F0502020204030204" pitchFamily="34" charset="0"/>
                <a:cs typeface="Times New Roman" panose="02020603050405020304" pitchFamily="18" charset="0"/>
              </a:rPr>
              <a:t>Tanah</a:t>
            </a:r>
            <a:r>
              <a:rPr lang="tr-TR" dirty="0" err="1">
                <a:latin typeface="Times New Roman" panose="02020603050405020304" pitchFamily="18" charset="0"/>
                <a:ea typeface="Calibri" panose="020F0502020204030204" pitchFamily="34" charset="0"/>
                <a:cs typeface="Times New Roman" panose="02020603050405020304" pitchFamily="18" charset="0"/>
              </a:rPr>
              <a:t>’ta</a:t>
            </a:r>
            <a:r>
              <a:rPr lang="tr-TR" dirty="0">
                <a:latin typeface="Times New Roman" panose="02020603050405020304" pitchFamily="18" charset="0"/>
                <a:ea typeface="Calibri" panose="020F0502020204030204" pitchFamily="34" charset="0"/>
                <a:cs typeface="Times New Roman" panose="02020603050405020304" pitchFamily="18" charset="0"/>
              </a:rPr>
              <a:t> (Hıristiyanlar </a:t>
            </a:r>
            <a:r>
              <a:rPr lang="tr-TR" dirty="0" err="1">
                <a:latin typeface="Times New Roman" panose="02020603050405020304" pitchFamily="18" charset="0"/>
                <a:ea typeface="Calibri" panose="020F0502020204030204" pitchFamily="34" charset="0"/>
                <a:cs typeface="Times New Roman" panose="02020603050405020304" pitchFamily="18" charset="0"/>
              </a:rPr>
              <a:t>Tanah’a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“Eski Antlaşma</a:t>
            </a:r>
            <a:r>
              <a:rPr lang="tr-TR" dirty="0">
                <a:latin typeface="Times New Roman" panose="02020603050405020304" pitchFamily="18" charset="0"/>
                <a:ea typeface="Calibri" panose="020F0502020204030204" pitchFamily="34" charset="0"/>
                <a:cs typeface="Times New Roman" panose="02020603050405020304" pitchFamily="18" charset="0"/>
              </a:rPr>
              <a:t>” adını veriyorlar) bildirilen peygamberler ve yasalarla yeryüzünde günah ortadan kalkmayınca Tanrı bizzat “Oğul” olarak bedenleşmiş, günaha kefaret olarak çarmıhta kendini feda etmiş ve kurtuluşu gerçekleştirmiştir. Hıristiyanlara göre, </a:t>
            </a:r>
            <a:r>
              <a:rPr lang="tr-TR" dirty="0" err="1">
                <a:latin typeface="Times New Roman" panose="02020603050405020304" pitchFamily="18" charset="0"/>
                <a:ea typeface="Calibri" panose="020F0502020204030204" pitchFamily="34" charset="0"/>
                <a:cs typeface="Times New Roman" panose="02020603050405020304" pitchFamily="18" charset="0"/>
              </a:rPr>
              <a:t>Tanah’ta</a:t>
            </a:r>
            <a:r>
              <a:rPr lang="tr-TR" dirty="0">
                <a:latin typeface="Times New Roman" panose="02020603050405020304" pitchFamily="18" charset="0"/>
                <a:ea typeface="Calibri" panose="020F0502020204030204" pitchFamily="34" charset="0"/>
                <a:cs typeface="Times New Roman" panose="02020603050405020304" pitchFamily="18" charset="0"/>
              </a:rPr>
              <a:t> bahsedilen peygamberler ve onların şeriatları hem kurtuluşun bunlarla sağlanamayacağının meydana çıkmasını sağlamış hem de İsa Mesih’in gelişinin hazırlık dönemini teşkil etmiştir. Nitekim kurtuluşu gerçekleştirmek için İsa Mesih gelmiştir.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Hıristiyanlığın temelindeki kişi olan İsa, Yahudi anneden doğan ve Yahudi cemaatinin içinde yetişen birisidir. Onun dünyaya geldiği dönemde Yahudiler </a:t>
            </a:r>
            <a:r>
              <a:rPr lang="tr-TR" i="1" dirty="0" err="1">
                <a:latin typeface="Times New Roman" panose="02020603050405020304" pitchFamily="18" charset="0"/>
                <a:ea typeface="Calibri" panose="020F0502020204030204" pitchFamily="34" charset="0"/>
                <a:cs typeface="Times New Roman" panose="02020603050405020304" pitchFamily="18" charset="0"/>
              </a:rPr>
              <a:t>Sadukiler</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err="1">
                <a:latin typeface="Times New Roman" panose="02020603050405020304" pitchFamily="18" charset="0"/>
                <a:ea typeface="Calibri" panose="020F0502020204030204" pitchFamily="34" charset="0"/>
                <a:cs typeface="Times New Roman" panose="02020603050405020304" pitchFamily="18" charset="0"/>
              </a:rPr>
              <a:t>Esseniler</a:t>
            </a:r>
            <a:r>
              <a:rPr lang="tr-TR" dirty="0">
                <a:latin typeface="Times New Roman" panose="02020603050405020304" pitchFamily="18" charset="0"/>
                <a:ea typeface="Calibri" panose="020F0502020204030204" pitchFamily="34" charset="0"/>
                <a:cs typeface="Times New Roman" panose="02020603050405020304" pitchFamily="18" charset="0"/>
              </a:rPr>
              <a:t> ve </a:t>
            </a:r>
            <a:r>
              <a:rPr lang="tr-TR" i="1" dirty="0">
                <a:latin typeface="Times New Roman" panose="02020603050405020304" pitchFamily="18" charset="0"/>
                <a:ea typeface="Calibri" panose="020F0502020204030204" pitchFamily="34" charset="0"/>
                <a:cs typeface="Times New Roman" panose="02020603050405020304" pitchFamily="18" charset="0"/>
              </a:rPr>
              <a:t>Ferisiler</a:t>
            </a:r>
            <a:r>
              <a:rPr lang="tr-TR" dirty="0">
                <a:latin typeface="Times New Roman" panose="02020603050405020304" pitchFamily="18" charset="0"/>
                <a:ea typeface="Calibri" panose="020F0502020204030204" pitchFamily="34" charset="0"/>
                <a:cs typeface="Times New Roman" panose="02020603050405020304" pitchFamily="18" charset="0"/>
              </a:rPr>
              <a:t> olmak üzere üç ana mezhebe bölünmüş durumda idi. Ayrıca, Yahudiler arasında </a:t>
            </a:r>
            <a:r>
              <a:rPr lang="tr-TR" i="1" dirty="0" err="1">
                <a:latin typeface="Times New Roman" panose="02020603050405020304" pitchFamily="18" charset="0"/>
                <a:ea typeface="Calibri" panose="020F0502020204030204" pitchFamily="34" charset="0"/>
                <a:cs typeface="Times New Roman" panose="02020603050405020304" pitchFamily="18" charset="0"/>
              </a:rPr>
              <a:t>Zealotlar</a:t>
            </a:r>
            <a:r>
              <a:rPr lang="tr-TR" dirty="0">
                <a:latin typeface="Times New Roman" panose="02020603050405020304" pitchFamily="18" charset="0"/>
                <a:ea typeface="Calibri" panose="020F0502020204030204" pitchFamily="34" charset="0"/>
                <a:cs typeface="Times New Roman" panose="02020603050405020304" pitchFamily="18" charset="0"/>
              </a:rPr>
              <a:t> denilen ve dini olmaktan ziyade siyasi nitelikli bir grup daha mevcuttu. Hz. İsa’nın doğduğu dönemde Yahudiler Roma idaresi altında yaşıyorlardı. Ancak Yahudiler özel hukuklarına ait işlerini kendi dini/geleneksel kurallarına uygun olarak yürütüyorlardı. Aralarındaki anlaşmazlıkların çözümü için kendi mahkemelerine müracaat ediyorlardı. Bu yüzden din adamlarının toplum üzerindeki nüfuzu büyüktü. Yahudiler arasında İsa’ya karşı tepki de büyük ölçüde din adamlarının kışkırtmasıyla olmuştur.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62619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758283" y="365124"/>
            <a:ext cx="10595517" cy="6492875"/>
          </a:xfrm>
        </p:spPr>
        <p:txBody>
          <a:bodyPr>
            <a:normAutofit fontScale="62500" lnSpcReduction="20000"/>
          </a:bodyPr>
          <a:lstStyle/>
          <a:p>
            <a:r>
              <a:rPr lang="tr-TR" sz="3300" b="1" dirty="0" err="1">
                <a:solidFill>
                  <a:srgbClr val="FF0000"/>
                </a:solidFill>
              </a:rPr>
              <a:t>Konsiller</a:t>
            </a:r>
            <a:endParaRPr lang="tr-TR" dirty="0">
              <a:solidFill>
                <a:srgbClr val="FF0000"/>
              </a:solidFill>
            </a:endParaRPr>
          </a:p>
          <a:p>
            <a:r>
              <a:rPr lang="tr-TR" dirty="0"/>
              <a:t>Hıristiyanları derinden sarsan bölünmeler özgürlük döneminde ortaya çıktı. Daha önce meşru sayılmadığı için baskı gören Hıristiyanlık Roma topraklarında hızla yayılmaya devam etti. Hıristiyanlığın yayılmasının önünü almak için yapılan baskılar, bu dine ilgiyi azaltmak yerine alabildiğine arttırdı. Sonuçta İmparator </a:t>
            </a:r>
            <a:r>
              <a:rPr lang="tr-TR" dirty="0" err="1"/>
              <a:t>Kostantin</a:t>
            </a:r>
            <a:r>
              <a:rPr lang="tr-TR" dirty="0"/>
              <a:t>, halkının büyük bir bölümünün dini olan Hıristiyanlığı dikkate almak durumunda kaldı. 313 yılında yayınladığı </a:t>
            </a:r>
            <a:r>
              <a:rPr lang="tr-TR" i="1" dirty="0"/>
              <a:t>Milan Fermanı</a:t>
            </a:r>
            <a:r>
              <a:rPr lang="tr-TR" dirty="0"/>
              <a:t> ile Hıristiyanlığı meşru din olarak kabul etti.</a:t>
            </a:r>
          </a:p>
          <a:p>
            <a:r>
              <a:rPr lang="tr-TR" dirty="0"/>
              <a:t>Milan fermanı ile Hıristiyanlık üzerindeki baskı kalkınca, Hıristiyanlar arasında alttan alta devam eden çekişmeler su yüzüne çıktı. İnançların özgürce açıklanması, farklı inançlar etrafında gruplaşmaların ve çatışmaların önünü açtı. IV. yüzyılda Hıristiyanlar arasında bir </a:t>
            </a:r>
            <a:r>
              <a:rPr lang="tr-TR" i="1" dirty="0" err="1"/>
              <a:t>konsil</a:t>
            </a:r>
            <a:r>
              <a:rPr lang="tr-TR" dirty="0"/>
              <a:t> toplama gereği hissedecek kadar etkili bir tartışmayı İskenderiye Kilisesine bağlı bir rahip olan </a:t>
            </a:r>
            <a:r>
              <a:rPr lang="tr-TR" dirty="0" err="1"/>
              <a:t>Arius</a:t>
            </a:r>
            <a:r>
              <a:rPr lang="tr-TR" dirty="0"/>
              <a:t> başlattı. </a:t>
            </a:r>
            <a:r>
              <a:rPr lang="tr-TR" dirty="0" err="1"/>
              <a:t>Arius</a:t>
            </a:r>
            <a:r>
              <a:rPr lang="tr-TR" dirty="0"/>
              <a:t>, Oğul İsa’nın yaratılmış olduğunu savunuyordu. O, Baba ile Oğul İsa’nın aynı cevherden olamayacağını, çünkü Baba’nın yaratılmamış, ezeli bir varlık, Oğul’un ise yaratılmış olduğunu ileri sürdü. Bununla beraber </a:t>
            </a:r>
            <a:r>
              <a:rPr lang="tr-TR" dirty="0" err="1"/>
              <a:t>Arius’e</a:t>
            </a:r>
            <a:r>
              <a:rPr lang="tr-TR" dirty="0"/>
              <a:t> göre Baba, her şeyi Oğul vasıtasıyla yaratmıştır. O, ezelden beri Baba değil, oğlunu yarattığından beri Baba’dır. Oğul, ontolojik olarak Baba ile aynı değildir. Baba başlangıçta Oğul’u yaratmış daha sonra Oğul da tüm evreni yaratmıştır. Onun bu fikirleri, yaratma biçiminde bile olsa aşkın bir varlığın madde ile temasa geçmiş olmasının aşkınlığını ortadan kaldıracağı inancına dayanıyordu. Oğul’un konumu bu sorunu aşmada yardımcı olmaktaydı. Baba yaratmada araç olarak Oğul’u kullandığı için madde ile ilişkiye geçmemiş oluyordu.</a:t>
            </a:r>
          </a:p>
          <a:p>
            <a:r>
              <a:rPr lang="tr-TR" dirty="0" err="1"/>
              <a:t>Arius’e</a:t>
            </a:r>
            <a:r>
              <a:rPr lang="tr-TR" dirty="0"/>
              <a:t> göre Oğul, yaratıktır ancak o, Baba tarafından tüm zamanlardan önce yaratılmıştır. Buna rağmen yaratıldığı için Oğul İsa’nın başlangıcı vardır. Oğul, yaratılmış olmasına rağmen diğer yaratıklardan farklıdır, yaratılmışların en mükemmelidir. Baba doğmamış ve doğrulmamıştır. Oğul, Baba ile doğrudan ilişki içinde olmadığı için Baba’nın bilgisine vakıf değildir. (Kaçar, 2009: 57) </a:t>
            </a:r>
            <a:r>
              <a:rPr lang="tr-TR" dirty="0" err="1"/>
              <a:t>Arius</a:t>
            </a:r>
            <a:r>
              <a:rPr lang="tr-TR" dirty="0"/>
              <a:t>, ilk yaratılanın Oğul olmasından hareketle Kutsal </a:t>
            </a:r>
            <a:r>
              <a:rPr lang="tr-TR" dirty="0" err="1"/>
              <a:t>Ruh’un</a:t>
            </a:r>
            <a:r>
              <a:rPr lang="tr-TR" dirty="0"/>
              <a:t> da, Oğul vasıtasıyla yaratılan bir varlık olduğu inancındadır.</a:t>
            </a:r>
          </a:p>
          <a:p>
            <a:r>
              <a:rPr lang="tr-TR" dirty="0" err="1"/>
              <a:t>Arius’ün</a:t>
            </a:r>
            <a:r>
              <a:rPr lang="tr-TR" dirty="0"/>
              <a:t> yukarıda belirttiğimiz görüşleri Hıristiyanlar arasında şiddetli tartışmalara neden oldu. Ülkesinde dini özgürlük sağlayan ve imparatorluğun geleceği için inanç birliğinin önemine inanan İmparator Konstantin, dini açıdan bölünmeye gidecek bu tartışmaların önünü alabilmek için 325 yılında İznik’te bir </a:t>
            </a:r>
            <a:r>
              <a:rPr lang="tr-TR" dirty="0" err="1"/>
              <a:t>konsil</a:t>
            </a:r>
            <a:r>
              <a:rPr lang="tr-TR" dirty="0"/>
              <a:t> toplanmasını istedi. Toplanan </a:t>
            </a:r>
            <a:r>
              <a:rPr lang="tr-TR" dirty="0" err="1"/>
              <a:t>konsilde</a:t>
            </a:r>
            <a:r>
              <a:rPr lang="tr-TR" dirty="0"/>
              <a:t> </a:t>
            </a:r>
            <a:r>
              <a:rPr lang="tr-TR" dirty="0" err="1"/>
              <a:t>Arius</a:t>
            </a:r>
            <a:r>
              <a:rPr lang="tr-TR" dirty="0"/>
              <a:t> ve taraftarlarının savunduğu görüş reddedildi. Oğul’un yaratılmadığı, ezelden beri Baba’nın nesebinden olduğu, bu yüzden de Baba ile Oğul’un aynı özden olduğu kararı alındı. </a:t>
            </a:r>
            <a:r>
              <a:rPr lang="tr-TR" dirty="0" err="1"/>
              <a:t>Arius</a:t>
            </a:r>
            <a:r>
              <a:rPr lang="tr-TR" dirty="0"/>
              <a:t> aforoz edildi ve sürgüne gönderildi.</a:t>
            </a:r>
          </a:p>
          <a:p>
            <a:endParaRPr lang="tr-TR" dirty="0"/>
          </a:p>
        </p:txBody>
      </p:sp>
    </p:spTree>
    <p:extLst>
      <p:ext uri="{BB962C8B-B14F-4D97-AF65-F5344CB8AC3E}">
        <p14:creationId xmlns:p14="http://schemas.microsoft.com/office/powerpoint/2010/main" val="1692460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01805" y="256478"/>
            <a:ext cx="10851995" cy="5920485"/>
          </a:xfrm>
        </p:spPr>
        <p:txBody>
          <a:bodyPr>
            <a:normAutofit fontScale="55000" lnSpcReduction="20000"/>
          </a:bodyPr>
          <a:lstStyle/>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İmparator Konstantin, İznik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eksik bırakılan ve halk arasında tartışmalara neden olan konuların görüşülmesi için İstanbul’da 381 yılında yeni bir </a:t>
            </a:r>
            <a:r>
              <a:rPr lang="tr-TR" dirty="0" err="1">
                <a:latin typeface="Times New Roman" panose="02020603050405020304" pitchFamily="18" charset="0"/>
                <a:ea typeface="Calibri" panose="020F0502020204030204" pitchFamily="34" charset="0"/>
                <a:cs typeface="Times New Roman" panose="02020603050405020304" pitchFamily="18" charset="0"/>
              </a:rPr>
              <a:t>konsil</a:t>
            </a:r>
            <a:r>
              <a:rPr lang="tr-TR" dirty="0">
                <a:latin typeface="Times New Roman" panose="02020603050405020304" pitchFamily="18" charset="0"/>
                <a:ea typeface="Calibri" panose="020F0502020204030204" pitchFamily="34" charset="0"/>
                <a:cs typeface="Times New Roman" panose="02020603050405020304" pitchFamily="18" charset="0"/>
              </a:rPr>
              <a:t> topladı. Bu </a:t>
            </a:r>
            <a:r>
              <a:rPr lang="tr-TR" dirty="0" err="1">
                <a:latin typeface="Times New Roman" panose="02020603050405020304" pitchFamily="18" charset="0"/>
                <a:ea typeface="Calibri" panose="020F0502020204030204" pitchFamily="34" charset="0"/>
                <a:cs typeface="Times New Roman" panose="02020603050405020304" pitchFamily="18" charset="0"/>
              </a:rPr>
              <a:t>konsilde</a:t>
            </a:r>
            <a:r>
              <a:rPr lang="tr-TR" dirty="0">
                <a:latin typeface="Times New Roman" panose="02020603050405020304" pitchFamily="18" charset="0"/>
                <a:ea typeface="Calibri" panose="020F0502020204030204" pitchFamily="34" charset="0"/>
                <a:cs typeface="Times New Roman" panose="02020603050405020304" pitchFamily="18" charset="0"/>
              </a:rPr>
              <a:t>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da tanrı olduğu kabul edilerek Hıristiyan tanrı inancını ifade eden </a:t>
            </a:r>
            <a:r>
              <a:rPr lang="tr-TR" i="1" dirty="0">
                <a:latin typeface="Times New Roman" panose="02020603050405020304" pitchFamily="18" charset="0"/>
                <a:ea typeface="Calibri" panose="020F0502020204030204" pitchFamily="34" charset="0"/>
                <a:cs typeface="Times New Roman" panose="02020603050405020304" pitchFamily="18" charset="0"/>
              </a:rPr>
              <a:t>teslis</a:t>
            </a:r>
            <a:r>
              <a:rPr lang="tr-TR" dirty="0">
                <a:latin typeface="Times New Roman" panose="02020603050405020304" pitchFamily="18" charset="0"/>
                <a:ea typeface="Calibri" panose="020F0502020204030204" pitchFamily="34" charset="0"/>
                <a:cs typeface="Times New Roman" panose="02020603050405020304" pitchFamily="18" charset="0"/>
              </a:rPr>
              <a:t> inancının özdeş üç şahsı tamamlanmış oldu. Böylece Hıristiyan tanrı inancı Baba, Oğul ve Kutsal Ruh olmak üzere üç şahıs olarak tespit edildi.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İstanbul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Konsili’nden</a:t>
            </a:r>
            <a:r>
              <a:rPr lang="tr-TR" dirty="0">
                <a:latin typeface="Times New Roman" panose="02020603050405020304" pitchFamily="18" charset="0"/>
                <a:ea typeface="Calibri" panose="020F0502020204030204" pitchFamily="34" charset="0"/>
                <a:cs typeface="Times New Roman" panose="02020603050405020304" pitchFamily="18" charset="0"/>
              </a:rPr>
              <a:t> sonra Hıristiyanlar arasında İsa Mesih’in annesi Meryem tartışma konusu oldu. İsa Mesih tanrı ise, beşer olan Meryem, tanrı doğurabilir miydi? Bir insan nasıl tanrı doğurabilirdi? İsa’nın ezelden beri tanrı olduğuna inananlar Meryem’e </a:t>
            </a:r>
            <a:r>
              <a:rPr lang="tr-TR" i="1" dirty="0">
                <a:latin typeface="Times New Roman" panose="02020603050405020304" pitchFamily="18" charset="0"/>
                <a:ea typeface="Calibri" panose="020F0502020204030204" pitchFamily="34" charset="0"/>
                <a:cs typeface="Times New Roman" panose="02020603050405020304" pitchFamily="18" charset="0"/>
              </a:rPr>
              <a:t>“tanrı annesi/tanrı doğuran”</a:t>
            </a:r>
            <a:r>
              <a:rPr lang="tr-TR" dirty="0">
                <a:latin typeface="Times New Roman" panose="02020603050405020304" pitchFamily="18" charset="0"/>
                <a:ea typeface="Calibri" panose="020F0502020204030204" pitchFamily="34" charset="0"/>
                <a:cs typeface="Times New Roman" panose="02020603050405020304" pitchFamily="18" charset="0"/>
              </a:rPr>
              <a:t> anlamına gelen “</a:t>
            </a:r>
            <a:r>
              <a:rPr lang="tr-TR" i="1" dirty="0" err="1">
                <a:latin typeface="Times New Roman" panose="02020603050405020304" pitchFamily="18" charset="0"/>
                <a:ea typeface="Calibri" panose="020F0502020204030204" pitchFamily="34" charset="0"/>
                <a:cs typeface="Times New Roman" panose="02020603050405020304" pitchFamily="18" charset="0"/>
              </a:rPr>
              <a:t>theotokos</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dediler. İstanbul Patriği </a:t>
            </a:r>
            <a:r>
              <a:rPr lang="tr-TR" dirty="0" err="1">
                <a:latin typeface="Times New Roman" panose="02020603050405020304" pitchFamily="18" charset="0"/>
                <a:ea typeface="Calibri" panose="020F0502020204030204" pitchFamily="34" charset="0"/>
                <a:cs typeface="Times New Roman" panose="02020603050405020304" pitchFamily="18" charset="0"/>
              </a:rPr>
              <a:t>Nestorius</a:t>
            </a:r>
            <a:r>
              <a:rPr lang="tr-TR" dirty="0">
                <a:latin typeface="Times New Roman" panose="02020603050405020304" pitchFamily="18" charset="0"/>
                <a:ea typeface="Calibri" panose="020F0502020204030204" pitchFamily="34" charset="0"/>
                <a:cs typeface="Times New Roman" panose="02020603050405020304" pitchFamily="18" charset="0"/>
              </a:rPr>
              <a:t> ve taraftarları ise Meryem’e </a:t>
            </a:r>
            <a:r>
              <a:rPr lang="tr-TR" i="1" dirty="0" err="1">
                <a:latin typeface="Times New Roman" panose="02020603050405020304" pitchFamily="18" charset="0"/>
                <a:ea typeface="Calibri" panose="020F0502020204030204" pitchFamily="34" charset="0"/>
                <a:cs typeface="Times New Roman" panose="02020603050405020304" pitchFamily="18" charset="0"/>
              </a:rPr>
              <a:t>theotokos</a:t>
            </a:r>
            <a:r>
              <a:rPr lang="tr-TR" dirty="0">
                <a:latin typeface="Times New Roman" panose="02020603050405020304" pitchFamily="18" charset="0"/>
                <a:ea typeface="Calibri" panose="020F0502020204030204" pitchFamily="34" charset="0"/>
                <a:cs typeface="Times New Roman" panose="02020603050405020304" pitchFamily="18" charset="0"/>
              </a:rPr>
              <a:t> denilemeyeceğini çünkü İsa Mesih’in doğduğunda tanrı olmadığını savunuyorlardı. Onlara göre İsa’nın bir beşeri, bir de ilahi tabiatı vardı. Meryem onun beşeri tabiatını doğurmuştu. İsa Mesih doğduktan sonra </a:t>
            </a:r>
            <a:r>
              <a:rPr lang="tr-TR" i="1" dirty="0">
                <a:latin typeface="Times New Roman" panose="02020603050405020304" pitchFamily="18" charset="0"/>
                <a:ea typeface="Calibri" panose="020F0502020204030204" pitchFamily="34" charset="0"/>
                <a:cs typeface="Times New Roman" panose="02020603050405020304" pitchFamily="18" charset="0"/>
              </a:rPr>
              <a:t>Logos/Kelam</a:t>
            </a:r>
            <a:r>
              <a:rPr lang="tr-TR" dirty="0">
                <a:latin typeface="Times New Roman" panose="02020603050405020304" pitchFamily="18" charset="0"/>
                <a:ea typeface="Calibri" panose="020F0502020204030204" pitchFamily="34" charset="0"/>
                <a:cs typeface="Times New Roman" panose="02020603050405020304" pitchFamily="18" charset="0"/>
              </a:rPr>
              <a:t> ona hulûl etti ve o tanrı oldu.</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İstanbul Patriği </a:t>
            </a:r>
            <a:r>
              <a:rPr lang="tr-TR" dirty="0" err="1">
                <a:latin typeface="Times New Roman" panose="02020603050405020304" pitchFamily="18" charset="0"/>
                <a:ea typeface="Calibri" panose="020F0502020204030204" pitchFamily="34" charset="0"/>
                <a:cs typeface="Times New Roman" panose="02020603050405020304" pitchFamily="18" charset="0"/>
              </a:rPr>
              <a:t>Nestorius’ün</a:t>
            </a:r>
            <a:r>
              <a:rPr lang="tr-TR" dirty="0">
                <a:latin typeface="Times New Roman" panose="02020603050405020304" pitchFamily="18" charset="0"/>
                <a:ea typeface="Calibri" panose="020F0502020204030204" pitchFamily="34" charset="0"/>
                <a:cs typeface="Times New Roman" panose="02020603050405020304" pitchFamily="18" charset="0"/>
              </a:rPr>
              <a:t> Meryem’e </a:t>
            </a:r>
            <a:r>
              <a:rPr lang="tr-TR" i="1" dirty="0" err="1">
                <a:latin typeface="Times New Roman" panose="02020603050405020304" pitchFamily="18" charset="0"/>
                <a:ea typeface="Calibri" panose="020F0502020204030204" pitchFamily="34" charset="0"/>
                <a:cs typeface="Times New Roman" panose="02020603050405020304" pitchFamily="18" charset="0"/>
              </a:rPr>
              <a:t>theotokos</a:t>
            </a:r>
            <a:r>
              <a:rPr lang="tr-TR" dirty="0">
                <a:latin typeface="Times New Roman" panose="02020603050405020304" pitchFamily="18" charset="0"/>
                <a:ea typeface="Calibri" panose="020F0502020204030204" pitchFamily="34" charset="0"/>
                <a:cs typeface="Times New Roman" panose="02020603050405020304" pitchFamily="18" charset="0"/>
              </a:rPr>
              <a:t> denilemeyeceği görüşünde olanları himaye etmesi, ona muhalif olan İskenderiye Patriği </a:t>
            </a:r>
            <a:r>
              <a:rPr lang="tr-TR" dirty="0" err="1">
                <a:latin typeface="Times New Roman" panose="02020603050405020304" pitchFamily="18" charset="0"/>
                <a:ea typeface="Calibri" panose="020F0502020204030204" pitchFamily="34" charset="0"/>
                <a:cs typeface="Times New Roman" panose="02020603050405020304" pitchFamily="18" charset="0"/>
              </a:rPr>
              <a:t>Cyril</a:t>
            </a:r>
            <a:r>
              <a:rPr lang="tr-TR" dirty="0">
                <a:latin typeface="Times New Roman" panose="02020603050405020304" pitchFamily="18" charset="0"/>
                <a:ea typeface="Calibri" panose="020F0502020204030204" pitchFamily="34" charset="0"/>
                <a:cs typeface="Times New Roman" panose="02020603050405020304" pitchFamily="18" charset="0"/>
              </a:rPr>
              <a:t> ve taraftarları için bir bahane teşkil etti. Onlar, dini olan bir konuyu muhalefet aracı yaparak Meryem’e tanrı annesi diyenleri </a:t>
            </a:r>
            <a:r>
              <a:rPr lang="tr-TR" dirty="0" err="1">
                <a:latin typeface="Times New Roman" panose="02020603050405020304" pitchFamily="18" charset="0"/>
                <a:ea typeface="Calibri" panose="020F0502020204030204" pitchFamily="34" charset="0"/>
                <a:cs typeface="Times New Roman" panose="02020603050405020304" pitchFamily="18" charset="0"/>
              </a:rPr>
              <a:t>Nestorius’e</a:t>
            </a:r>
            <a:r>
              <a:rPr lang="tr-TR" dirty="0">
                <a:latin typeface="Times New Roman" panose="02020603050405020304" pitchFamily="18" charset="0"/>
                <a:ea typeface="Calibri" panose="020F0502020204030204" pitchFamily="34" charset="0"/>
                <a:cs typeface="Times New Roman" panose="02020603050405020304" pitchFamily="18" charset="0"/>
              </a:rPr>
              <a:t> karşı desteklemeye başladılar. Din adamları arasında ortaya çıkan ve halk arasında yaygınlaşan bu tartışmalar imparatoru kaygılandırdı ve imparator bir </a:t>
            </a:r>
            <a:r>
              <a:rPr lang="tr-TR" dirty="0" err="1">
                <a:latin typeface="Times New Roman" panose="02020603050405020304" pitchFamily="18" charset="0"/>
                <a:ea typeface="Calibri" panose="020F0502020204030204" pitchFamily="34" charset="0"/>
                <a:cs typeface="Times New Roman" panose="02020603050405020304" pitchFamily="18" charset="0"/>
              </a:rPr>
              <a:t>konsil</a:t>
            </a:r>
            <a:r>
              <a:rPr lang="tr-TR" dirty="0">
                <a:latin typeface="Times New Roman" panose="02020603050405020304" pitchFamily="18" charset="0"/>
                <a:ea typeface="Calibri" panose="020F0502020204030204" pitchFamily="34" charset="0"/>
                <a:cs typeface="Times New Roman" panose="02020603050405020304" pitchFamily="18" charset="0"/>
              </a:rPr>
              <a:t> toplanmasını istedi. 431 yılında Efes’te toplanan </a:t>
            </a:r>
            <a:r>
              <a:rPr lang="tr-TR" dirty="0" err="1">
                <a:latin typeface="Times New Roman" panose="02020603050405020304" pitchFamily="18" charset="0"/>
                <a:ea typeface="Calibri" panose="020F0502020204030204" pitchFamily="34" charset="0"/>
                <a:cs typeface="Times New Roman" panose="02020603050405020304" pitchFamily="18" charset="0"/>
              </a:rPr>
              <a:t>konsilde</a:t>
            </a:r>
            <a:r>
              <a:rPr lang="tr-TR" dirty="0">
                <a:latin typeface="Times New Roman" panose="02020603050405020304" pitchFamily="18" charset="0"/>
                <a:ea typeface="Calibri" panose="020F0502020204030204" pitchFamily="34" charset="0"/>
                <a:cs typeface="Times New Roman" panose="02020603050405020304" pitchFamily="18" charset="0"/>
              </a:rPr>
              <a:t> Hz. Meryem’in </a:t>
            </a:r>
            <a:r>
              <a:rPr lang="tr-TR" i="1" dirty="0" err="1">
                <a:latin typeface="Times New Roman" panose="02020603050405020304" pitchFamily="18" charset="0"/>
                <a:ea typeface="Calibri" panose="020F0502020204030204" pitchFamily="34" charset="0"/>
                <a:cs typeface="Times New Roman" panose="02020603050405020304" pitchFamily="18" charset="0"/>
              </a:rPr>
              <a:t>theotokos</a:t>
            </a:r>
            <a:r>
              <a:rPr lang="tr-TR" dirty="0">
                <a:latin typeface="Times New Roman" panose="02020603050405020304" pitchFamily="18" charset="0"/>
                <a:ea typeface="Calibri" panose="020F0502020204030204" pitchFamily="34" charset="0"/>
                <a:cs typeface="Times New Roman" panose="02020603050405020304" pitchFamily="18" charset="0"/>
              </a:rPr>
              <a:t> (tanrı annesi) olduğu kabul edildi. İsa Mesih’in doğmadan önce de tanrı olduğu kararı alındı. İstanbul Patriği </a:t>
            </a:r>
            <a:r>
              <a:rPr lang="tr-TR" dirty="0" err="1">
                <a:latin typeface="Times New Roman" panose="02020603050405020304" pitchFamily="18" charset="0"/>
                <a:ea typeface="Calibri" panose="020F0502020204030204" pitchFamily="34" charset="0"/>
                <a:cs typeface="Times New Roman" panose="02020603050405020304" pitchFamily="18" charset="0"/>
              </a:rPr>
              <a:t>Nestorius</a:t>
            </a:r>
            <a:r>
              <a:rPr lang="tr-TR" dirty="0">
                <a:latin typeface="Times New Roman" panose="02020603050405020304" pitchFamily="18" charset="0"/>
                <a:ea typeface="Calibri" panose="020F0502020204030204" pitchFamily="34" charset="0"/>
                <a:cs typeface="Times New Roman" panose="02020603050405020304" pitchFamily="18" charset="0"/>
              </a:rPr>
              <a:t> aforoz edildi ve sürgüne gönderildi.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İznik ve İstanbul’dan sonra Efes’te gerçekleştirilen </a:t>
            </a:r>
            <a:r>
              <a:rPr lang="tr-TR" dirty="0" err="1">
                <a:latin typeface="Times New Roman" panose="02020603050405020304" pitchFamily="18" charset="0"/>
                <a:ea typeface="Calibri" panose="020F0502020204030204" pitchFamily="34" charset="0"/>
                <a:cs typeface="Times New Roman" panose="02020603050405020304" pitchFamily="18" charset="0"/>
              </a:rPr>
              <a:t>konsil</a:t>
            </a:r>
            <a:r>
              <a:rPr lang="tr-TR" dirty="0">
                <a:latin typeface="Times New Roman" panose="02020603050405020304" pitchFamily="18" charset="0"/>
                <a:ea typeface="Calibri" panose="020F0502020204030204" pitchFamily="34" charset="0"/>
                <a:cs typeface="Times New Roman" panose="02020603050405020304" pitchFamily="18" charset="0"/>
              </a:rPr>
              <a:t> de Hıristiyanlar arasındaki akide konusundaki tartışmaları sona erdiremedi. Yeni tartışma konusu İsa’nın tabiatı oldu. İsa Mesih çarmıhta acı çekmiş ve ölmüştü. Tanrı nasıl ölebilirdi, onun tabiatı ölümlü mü idi? İsa’nın beşeri tabiatının ilahi tabiatı içinde eridiği için sadece ilahi tabiata, tek tabiata sahip olduğunu savunanlarla, onun biri beşeri diğeri ilahi olmak üzere iki tabiatı olduğunu savunanlar arasında tartışmalar çıktı. Bu tartışmaları sona erdirmek üzere 451 yılında Kadıköy’de bir </a:t>
            </a:r>
            <a:r>
              <a:rPr lang="tr-TR" dirty="0" err="1">
                <a:latin typeface="Times New Roman" panose="02020603050405020304" pitchFamily="18" charset="0"/>
                <a:ea typeface="Calibri" panose="020F0502020204030204" pitchFamily="34" charset="0"/>
                <a:cs typeface="Times New Roman" panose="02020603050405020304" pitchFamily="18" charset="0"/>
              </a:rPr>
              <a:t>konsil</a:t>
            </a:r>
            <a:r>
              <a:rPr lang="tr-TR" dirty="0">
                <a:latin typeface="Times New Roman" panose="02020603050405020304" pitchFamily="18" charset="0"/>
                <a:ea typeface="Calibri" panose="020F0502020204030204" pitchFamily="34" charset="0"/>
                <a:cs typeface="Times New Roman" panose="02020603050405020304" pitchFamily="18" charset="0"/>
              </a:rPr>
              <a:t> düzenlendi. Kadıköy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İsa Mesih’in hem beşeri hem de insani tabiatı olduğu kararı alındı. Bu karara itiraz eden doğu Kiliseleri ayrıldılar ve onlara “</a:t>
            </a:r>
            <a:r>
              <a:rPr lang="tr-TR" i="1" dirty="0" err="1">
                <a:latin typeface="Times New Roman" panose="02020603050405020304" pitchFamily="18" charset="0"/>
                <a:ea typeface="Calibri" panose="020F0502020204030204" pitchFamily="34" charset="0"/>
                <a:cs typeface="Times New Roman" panose="02020603050405020304" pitchFamily="18" charset="0"/>
              </a:rPr>
              <a:t>tektabiatçı</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anlamında </a:t>
            </a:r>
            <a:r>
              <a:rPr lang="tr-TR" i="1" dirty="0" err="1">
                <a:latin typeface="Times New Roman" panose="02020603050405020304" pitchFamily="18" charset="0"/>
                <a:ea typeface="Calibri" panose="020F0502020204030204" pitchFamily="34" charset="0"/>
                <a:cs typeface="Times New Roman" panose="02020603050405020304" pitchFamily="18" charset="0"/>
              </a:rPr>
              <a:t>Monofizitler</a:t>
            </a:r>
            <a:r>
              <a:rPr lang="tr-TR" dirty="0">
                <a:latin typeface="Times New Roman" panose="02020603050405020304" pitchFamily="18" charset="0"/>
                <a:ea typeface="Calibri" panose="020F0502020204030204" pitchFamily="34" charset="0"/>
                <a:cs typeface="Times New Roman" panose="02020603050405020304" pitchFamily="18" charset="0"/>
              </a:rPr>
              <a:t> denildi. İsa Mesih’in biri beşeri diğeri ilahi ki tabiatı olduğunu kabul edenlere ise </a:t>
            </a:r>
            <a:r>
              <a:rPr lang="tr-TR" i="1" dirty="0" err="1">
                <a:latin typeface="Times New Roman" panose="02020603050405020304" pitchFamily="18" charset="0"/>
                <a:ea typeface="Calibri" panose="020F0502020204030204" pitchFamily="34" charset="0"/>
                <a:cs typeface="Times New Roman" panose="02020603050405020304" pitchFamily="18" charset="0"/>
              </a:rPr>
              <a:t>Diyofizitler</a:t>
            </a:r>
            <a:r>
              <a:rPr lang="tr-TR" dirty="0">
                <a:latin typeface="Times New Roman" panose="02020603050405020304" pitchFamily="18" charset="0"/>
                <a:ea typeface="Calibri" panose="020F0502020204030204" pitchFamily="34" charset="0"/>
                <a:cs typeface="Times New Roman" panose="02020603050405020304" pitchFamily="18" charset="0"/>
              </a:rPr>
              <a:t> denilmektedir. Süryani Kilisesi, Kıpti Kilisesi, Ermeni Kilisesi ve Habeşistan Kilisesi’ne İsa’da tek tabiat bulunduğuna inandıkları için </a:t>
            </a:r>
            <a:r>
              <a:rPr lang="tr-TR" i="1" dirty="0" err="1">
                <a:latin typeface="Times New Roman" panose="02020603050405020304" pitchFamily="18" charset="0"/>
                <a:ea typeface="Calibri" panose="020F0502020204030204" pitchFamily="34" charset="0"/>
                <a:cs typeface="Times New Roman" panose="02020603050405020304" pitchFamily="18" charset="0"/>
              </a:rPr>
              <a:t>Monofizit</a:t>
            </a:r>
            <a:r>
              <a:rPr lang="tr-TR" i="1" dirty="0">
                <a:latin typeface="Times New Roman" panose="02020603050405020304" pitchFamily="18" charset="0"/>
                <a:ea typeface="Calibri" panose="020F0502020204030204" pitchFamily="34" charset="0"/>
                <a:cs typeface="Times New Roman" panose="02020603050405020304" pitchFamily="18" charset="0"/>
              </a:rPr>
              <a:t> Kiliseler</a:t>
            </a:r>
            <a:r>
              <a:rPr lang="tr-TR" dirty="0">
                <a:latin typeface="Times New Roman" panose="02020603050405020304" pitchFamily="18" charset="0"/>
                <a:ea typeface="Calibri" panose="020F0502020204030204" pitchFamily="34" charset="0"/>
                <a:cs typeface="Times New Roman" panose="02020603050405020304" pitchFamily="18" charset="0"/>
              </a:rPr>
              <a:t> adı verilmektedir.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9177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02166" y="278780"/>
            <a:ext cx="10751634" cy="5898183"/>
          </a:xfrm>
        </p:spPr>
        <p:txBody>
          <a:bodyPr>
            <a:normAutofit fontScale="40000" lnSpcReduction="20000"/>
          </a:bodyPr>
          <a:lstStyle/>
          <a:p>
            <a:pPr indent="449580" algn="just">
              <a:lnSpc>
                <a:spcPct val="150000"/>
              </a:lnSpc>
              <a:spcAft>
                <a:spcPts val="0"/>
              </a:spcAft>
            </a:pPr>
            <a:r>
              <a:rPr lang="tr-TR" sz="45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Doğu-Batı (Katolik-Ortodoks) Ayrışması</a:t>
            </a:r>
            <a:endParaRPr lang="tr-TR" sz="4500" b="1" dirty="0">
              <a:solidFill>
                <a:srgbClr val="FF0000"/>
              </a:solidFill>
              <a:latin typeface="Times New Roman" panose="02020603050405020304" pitchFamily="18" charset="0"/>
              <a:ea typeface="Times New Roman" panose="02020603050405020304" pitchFamily="18" charset="0"/>
            </a:endParaRPr>
          </a:p>
          <a:p>
            <a:pPr indent="449580" algn="just">
              <a:lnSpc>
                <a:spcPct val="115000"/>
              </a:lnSpc>
              <a:spcAft>
                <a:spcPts val="1000"/>
              </a:spcAft>
              <a:tabLst>
                <a:tab pos="283591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451 Kadıköy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Konsili’nden</a:t>
            </a:r>
            <a:r>
              <a:rPr lang="tr-TR" dirty="0">
                <a:latin typeface="Times New Roman" panose="02020603050405020304" pitchFamily="18" charset="0"/>
                <a:ea typeface="Calibri" panose="020F0502020204030204" pitchFamily="34" charset="0"/>
                <a:cs typeface="Times New Roman" panose="02020603050405020304" pitchFamily="18" charset="0"/>
              </a:rPr>
              <a:t> sonra da Hıristiyanlar arasındaki tartışmalar devam etti. Özellikle Roma ile İstanbul arasındaki siyasi üstünlük çekişmesi dini alanda da kendini gösterdi. Bu çekişmelerin sonucunda, 1054 yılında Hıristiyanlar büyük bir bölünme yaşadılar. Bu bölünmeden sonra Roma merkezli olan Batı kilisesi </a:t>
            </a:r>
            <a:r>
              <a:rPr lang="tr-TR" i="1" dirty="0">
                <a:latin typeface="Times New Roman" panose="02020603050405020304" pitchFamily="18" charset="0"/>
                <a:ea typeface="Calibri" panose="020F0502020204030204" pitchFamily="34" charset="0"/>
                <a:cs typeface="Times New Roman" panose="02020603050405020304" pitchFamily="18" charset="0"/>
              </a:rPr>
              <a:t>Katolik</a:t>
            </a:r>
            <a:r>
              <a:rPr lang="tr-TR" dirty="0">
                <a:latin typeface="Times New Roman" panose="02020603050405020304" pitchFamily="18" charset="0"/>
                <a:ea typeface="Calibri" panose="020F0502020204030204" pitchFamily="34" charset="0"/>
                <a:cs typeface="Times New Roman" panose="02020603050405020304" pitchFamily="18" charset="0"/>
              </a:rPr>
              <a:t>, İstanbul merkezli Doğu kilisesi ise </a:t>
            </a:r>
            <a:r>
              <a:rPr lang="tr-TR" i="1" dirty="0">
                <a:latin typeface="Times New Roman" panose="02020603050405020304" pitchFamily="18" charset="0"/>
                <a:ea typeface="Calibri" panose="020F0502020204030204" pitchFamily="34" charset="0"/>
                <a:cs typeface="Times New Roman" panose="02020603050405020304" pitchFamily="18" charset="0"/>
              </a:rPr>
              <a:t>Ortodoks</a:t>
            </a:r>
            <a:r>
              <a:rPr lang="tr-TR" dirty="0">
                <a:latin typeface="Times New Roman" panose="02020603050405020304" pitchFamily="18" charset="0"/>
                <a:ea typeface="Calibri" panose="020F0502020204030204" pitchFamily="34" charset="0"/>
                <a:cs typeface="Times New Roman" panose="02020603050405020304" pitchFamily="18" charset="0"/>
              </a:rPr>
              <a:t> olarak anılmaya başlandı. Aslında 1054’te meydana gelen bölünme bardağın taşmasıydı. Çünkü daha önce hem dini hem de sivil idare açısından merkez olan Roma’nın geri planda bırakılarak imparator tarafından İstanbul’un öne çıkarılması, Batı Hıristiyanları açısından her zaman rahatsız edici bir durum olarak algılanmıştı. İmparatorun din işlerine de karışması anlamına gelen </a:t>
            </a:r>
            <a:r>
              <a:rPr lang="tr-TR" i="1" dirty="0" err="1">
                <a:latin typeface="Times New Roman" panose="02020603050405020304" pitchFamily="18" charset="0"/>
                <a:ea typeface="Calibri" panose="020F0502020204030204" pitchFamily="34" charset="0"/>
                <a:cs typeface="Times New Roman" panose="02020603050405020304" pitchFamily="18" charset="0"/>
              </a:rPr>
              <a:t>Sezaropapist</a:t>
            </a:r>
            <a:r>
              <a:rPr lang="tr-TR" dirty="0">
                <a:latin typeface="Times New Roman" panose="02020603050405020304" pitchFamily="18" charset="0"/>
                <a:ea typeface="Calibri" panose="020F0502020204030204" pitchFamily="34" charset="0"/>
                <a:cs typeface="Times New Roman" panose="02020603050405020304" pitchFamily="18" charset="0"/>
              </a:rPr>
              <a:t> uygulamalar inançların belirlenmesinde sivil otoritesinin müdahalesi olarak görülüyordu. Doğu’da ve Batı’da dini gelenekler farklılaşmaya başlamıştı. Batı’da ruhbanlar sakallarını tıraş ediyor Doğu’da ise sakal bırakıyorlardı. Doğu’da papazlar evlenebiliyor Batı’da evlenemiyordu. </a:t>
            </a:r>
            <a:r>
              <a:rPr lang="tr-TR" i="1" dirty="0" err="1">
                <a:latin typeface="Times New Roman" panose="02020603050405020304" pitchFamily="18" charset="0"/>
                <a:ea typeface="Calibri" panose="020F0502020204030204" pitchFamily="34" charset="0"/>
                <a:cs typeface="Times New Roman" panose="02020603050405020304" pitchFamily="18" charset="0"/>
              </a:rPr>
              <a:t>Evharistiya</a:t>
            </a:r>
            <a:r>
              <a:rPr lang="tr-TR" dirty="0">
                <a:latin typeface="Times New Roman" panose="02020603050405020304" pitchFamily="18" charset="0"/>
                <a:ea typeface="Calibri" panose="020F0502020204030204" pitchFamily="34" charset="0"/>
                <a:cs typeface="Times New Roman" panose="02020603050405020304" pitchFamily="18" charset="0"/>
              </a:rPr>
              <a:t> ayininde ekmeğe maya, şaraba su katma konusu ihtilaflı idi. </a:t>
            </a:r>
            <a:r>
              <a:rPr lang="tr-TR" dirty="0" err="1">
                <a:latin typeface="Times New Roman" panose="02020603050405020304" pitchFamily="18" charset="0"/>
                <a:ea typeface="Calibri" panose="020F0502020204030204" pitchFamily="34" charset="0"/>
                <a:cs typeface="Times New Roman" panose="02020603050405020304" pitchFamily="18" charset="0"/>
              </a:rPr>
              <a:t>Konsiller</a:t>
            </a:r>
            <a:r>
              <a:rPr lang="tr-TR" dirty="0">
                <a:latin typeface="Times New Roman" panose="02020603050405020304" pitchFamily="18" charset="0"/>
                <a:ea typeface="Calibri" panose="020F0502020204030204" pitchFamily="34" charset="0"/>
                <a:cs typeface="Times New Roman" panose="02020603050405020304" pitchFamily="18" charset="0"/>
              </a:rPr>
              <a:t> Yunanca olduğu için Batı Kiliselerinden gelenler lisan problemi yaşıyorlardı. Aralarındaki ihtilaflar tartışmalara neden oluyordu. Bu tartışmalardan birisi de </a:t>
            </a:r>
            <a:r>
              <a:rPr lang="tr-TR" i="1" dirty="0">
                <a:latin typeface="Times New Roman" panose="02020603050405020304" pitchFamily="18" charset="0"/>
                <a:ea typeface="Calibri" panose="020F0502020204030204" pitchFamily="34" charset="0"/>
                <a:cs typeface="Times New Roman" panose="02020603050405020304" pitchFamily="18" charset="0"/>
              </a:rPr>
              <a:t>ikonlar</a:t>
            </a:r>
            <a:r>
              <a:rPr lang="tr-TR" dirty="0">
                <a:latin typeface="Times New Roman" panose="02020603050405020304" pitchFamily="18" charset="0"/>
                <a:ea typeface="Calibri" panose="020F0502020204030204" pitchFamily="34" charset="0"/>
                <a:cs typeface="Times New Roman" panose="02020603050405020304" pitchFamily="18" charset="0"/>
              </a:rPr>
              <a:t> konusunda yaşandı.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tabLst>
                <a:tab pos="283591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Yedinci yüzyılda ikonlarla ilgili inançlar son derece yaygınlık kazanmıştı. </a:t>
            </a:r>
            <a:r>
              <a:rPr lang="tr-TR" i="1" dirty="0">
                <a:latin typeface="Times New Roman" panose="02020603050405020304" pitchFamily="18" charset="0"/>
                <a:ea typeface="Calibri" panose="020F0502020204030204" pitchFamily="34" charset="0"/>
                <a:cs typeface="Times New Roman" panose="02020603050405020304" pitchFamily="18" charset="0"/>
              </a:rPr>
              <a:t>İkon</a:t>
            </a:r>
            <a:r>
              <a:rPr lang="tr-TR" dirty="0">
                <a:latin typeface="Times New Roman" panose="02020603050405020304" pitchFamily="18" charset="0"/>
                <a:ea typeface="Calibri" panose="020F0502020204030204" pitchFamily="34" charset="0"/>
                <a:cs typeface="Times New Roman" panose="02020603050405020304" pitchFamily="18" charset="0"/>
              </a:rPr>
              <a:t>, Grekçe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eikon</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kelimesinden gelmekte ve </a:t>
            </a:r>
            <a:r>
              <a:rPr lang="tr-TR" i="1" dirty="0">
                <a:latin typeface="Times New Roman" panose="02020603050405020304" pitchFamily="18" charset="0"/>
                <a:ea typeface="Calibri" panose="020F0502020204030204" pitchFamily="34" charset="0"/>
                <a:cs typeface="Times New Roman" panose="02020603050405020304" pitchFamily="18" charset="0"/>
              </a:rPr>
              <a:t>“resim, suret”</a:t>
            </a:r>
            <a:r>
              <a:rPr lang="tr-TR" dirty="0">
                <a:latin typeface="Times New Roman" panose="02020603050405020304" pitchFamily="18" charset="0"/>
                <a:ea typeface="Calibri" panose="020F0502020204030204" pitchFamily="34" charset="0"/>
                <a:cs typeface="Times New Roman" panose="02020603050405020304" pitchFamily="18" charset="0"/>
              </a:rPr>
              <a:t> anlamı taşımaktadır. İkonlar, ahşap pano üzerine yapılan İsa, Meryem, melekler ve azizlerin resimleridir. Hıristiyanların kutsal kitaplarında anlatılan olaylar, orada adı geçen önemli şahıslar ikonlara konu teşkil etmektedir. İmparator III. </a:t>
            </a:r>
            <a:r>
              <a:rPr lang="tr-TR" dirty="0" err="1">
                <a:latin typeface="Times New Roman" panose="02020603050405020304" pitchFamily="18" charset="0"/>
                <a:ea typeface="Calibri" panose="020F0502020204030204" pitchFamily="34" charset="0"/>
                <a:cs typeface="Times New Roman" panose="02020603050405020304" pitchFamily="18" charset="0"/>
              </a:rPr>
              <a:t>Leo</a:t>
            </a:r>
            <a:r>
              <a:rPr lang="tr-TR" dirty="0">
                <a:latin typeface="Times New Roman" panose="02020603050405020304" pitchFamily="18" charset="0"/>
                <a:ea typeface="Calibri" panose="020F0502020204030204" pitchFamily="34" charset="0"/>
                <a:cs typeface="Times New Roman" panose="02020603050405020304" pitchFamily="18" charset="0"/>
              </a:rPr>
              <a:t>, ikonlarla ilgili uygulamalara karşı 726’dan itibaren bir hareket başlattı. İkonlara gösterilen aşırı saygı, tarihte </a:t>
            </a:r>
            <a:r>
              <a:rPr lang="tr-TR" i="1" dirty="0" err="1">
                <a:latin typeface="Times New Roman" panose="02020603050405020304" pitchFamily="18" charset="0"/>
                <a:ea typeface="Calibri" panose="020F0502020204030204" pitchFamily="34" charset="0"/>
                <a:cs typeface="Times New Roman" panose="02020603050405020304" pitchFamily="18" charset="0"/>
              </a:rPr>
              <a:t>ikonaklasizm</a:t>
            </a:r>
            <a:r>
              <a:rPr lang="tr-TR" dirty="0">
                <a:latin typeface="Times New Roman" panose="02020603050405020304" pitchFamily="18" charset="0"/>
                <a:ea typeface="Calibri" panose="020F0502020204030204" pitchFamily="34" charset="0"/>
                <a:cs typeface="Times New Roman" panose="02020603050405020304" pitchFamily="18" charset="0"/>
              </a:rPr>
              <a:t> (ikon, suret kırıcılık) diye anılan bir tartışmayı beraberinde getirdi. İmparator III. </a:t>
            </a:r>
            <a:r>
              <a:rPr lang="tr-TR" dirty="0" err="1">
                <a:latin typeface="Times New Roman" panose="02020603050405020304" pitchFamily="18" charset="0"/>
                <a:ea typeface="Calibri" panose="020F0502020204030204" pitchFamily="34" charset="0"/>
                <a:cs typeface="Times New Roman" panose="02020603050405020304" pitchFamily="18" charset="0"/>
              </a:rPr>
              <a:t>Leo</a:t>
            </a:r>
            <a:r>
              <a:rPr lang="tr-TR" dirty="0">
                <a:latin typeface="Times New Roman" panose="02020603050405020304" pitchFamily="18" charset="0"/>
                <a:ea typeface="Calibri" panose="020F0502020204030204" pitchFamily="34" charset="0"/>
                <a:cs typeface="Times New Roman" panose="02020603050405020304" pitchFamily="18" charset="0"/>
              </a:rPr>
              <a:t>, önce ikonları halkın ulaşamayacağı yüksekliğe koydurttu, sonra da tamamen kaldırmak istedi. Ondan sonra gelen oğlu Konstantin de aynı sertlikle ikon dindarlığı ile mücadele etti. </a:t>
            </a:r>
            <a:r>
              <a:rPr lang="tr-TR" i="1" dirty="0" err="1">
                <a:latin typeface="Times New Roman" panose="02020603050405020304" pitchFamily="18" charset="0"/>
                <a:ea typeface="Calibri" panose="020F0502020204030204" pitchFamily="34" charset="0"/>
                <a:cs typeface="Times New Roman" panose="02020603050405020304" pitchFamily="18" charset="0"/>
              </a:rPr>
              <a:t>İkonkırıcılığa</a:t>
            </a:r>
            <a:r>
              <a:rPr lang="tr-TR" dirty="0">
                <a:latin typeface="Times New Roman" panose="02020603050405020304" pitchFamily="18" charset="0"/>
                <a:ea typeface="Calibri" panose="020F0502020204030204" pitchFamily="34" charset="0"/>
                <a:cs typeface="Times New Roman" panose="02020603050405020304" pitchFamily="18" charset="0"/>
              </a:rPr>
              <a:t> karşı Batı kiliseleri çok şiddetli tepki gösterdi. Doğu kiliselerinde de tepki olmasına rağmen bu hareket Kiliselerin aralarındaki husumetin bahanelerinden birini teşkil etti. Büyük tartışmalar sonunda İkon karşıtı hareket VII. genel </a:t>
            </a:r>
            <a:r>
              <a:rPr lang="tr-TR" dirty="0" err="1">
                <a:latin typeface="Times New Roman" panose="02020603050405020304" pitchFamily="18" charset="0"/>
                <a:ea typeface="Calibri" panose="020F0502020204030204" pitchFamily="34" charset="0"/>
                <a:cs typeface="Times New Roman" panose="02020603050405020304" pitchFamily="18" charset="0"/>
              </a:rPr>
              <a:t>konsil</a:t>
            </a:r>
            <a:r>
              <a:rPr lang="tr-TR" dirty="0">
                <a:latin typeface="Times New Roman" panose="02020603050405020304" pitchFamily="18" charset="0"/>
                <a:ea typeface="Calibri" panose="020F0502020204030204" pitchFamily="34" charset="0"/>
                <a:cs typeface="Times New Roman" panose="02020603050405020304" pitchFamily="18" charset="0"/>
              </a:rPr>
              <a:t> sayılan ve Ortodoks mezhebince de kabul edilen II. İznik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(787) ikonların meşruiyetine dair karar alınıncaya kadar sürdü. İkon konusunda Ortodoks ve Katolikler yakın anlayışa ve inanca sahip olsalar da, o dönemde yaşanan tartışmalar Kiliselerin aralarındaki güveni zayıflattı.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tabLst>
                <a:tab pos="283591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Ortodoks ve Katoliklerin ayrılmalarının önemli nedenlerinden birisini de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i="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meselesi oluşturdu. Batı Kilisesinin </a:t>
            </a:r>
            <a:r>
              <a:rPr lang="tr-TR" dirty="0" err="1">
                <a:latin typeface="Times New Roman" panose="02020603050405020304" pitchFamily="18" charset="0"/>
                <a:ea typeface="Calibri" panose="020F0502020204030204" pitchFamily="34" charset="0"/>
                <a:cs typeface="Times New Roman" panose="02020603050405020304" pitchFamily="18" charset="0"/>
              </a:rPr>
              <a:t>Ariüsçülük</a:t>
            </a:r>
            <a:r>
              <a:rPr lang="tr-TR" dirty="0">
                <a:latin typeface="Times New Roman" panose="02020603050405020304" pitchFamily="18" charset="0"/>
                <a:ea typeface="Calibri" panose="020F0502020204030204" pitchFamily="34" charset="0"/>
                <a:cs typeface="Times New Roman" panose="02020603050405020304" pitchFamily="18" charset="0"/>
              </a:rPr>
              <a:t> cereyanına karşı Oğul’un tanrılığını güçlendirmek için 589 yılında </a:t>
            </a:r>
            <a:r>
              <a:rPr lang="tr-TR" dirty="0" err="1">
                <a:latin typeface="Times New Roman" panose="02020603050405020304" pitchFamily="18" charset="0"/>
                <a:ea typeface="Calibri" panose="020F0502020204030204" pitchFamily="34" charset="0"/>
                <a:cs typeface="Times New Roman" panose="02020603050405020304" pitchFamily="18" charset="0"/>
              </a:rPr>
              <a:t>Toledo’da</a:t>
            </a:r>
            <a:r>
              <a:rPr lang="tr-TR" dirty="0">
                <a:latin typeface="Times New Roman" panose="02020603050405020304" pitchFamily="18" charset="0"/>
                <a:ea typeface="Calibri" panose="020F0502020204030204" pitchFamily="34" charset="0"/>
                <a:cs typeface="Times New Roman" panose="02020603050405020304" pitchFamily="18" charset="0"/>
              </a:rPr>
              <a:t> gerçekleştirdiği yerel bir </a:t>
            </a:r>
            <a:r>
              <a:rPr lang="tr-TR" dirty="0" err="1">
                <a:latin typeface="Times New Roman" panose="02020603050405020304" pitchFamily="18" charset="0"/>
                <a:ea typeface="Calibri" panose="020F0502020204030204" pitchFamily="34" charset="0"/>
                <a:cs typeface="Times New Roman" panose="02020603050405020304" pitchFamily="18" charset="0"/>
              </a:rPr>
              <a:t>konsilde</a:t>
            </a:r>
            <a:r>
              <a:rPr lang="tr-TR" dirty="0">
                <a:latin typeface="Times New Roman" panose="02020603050405020304" pitchFamily="18" charset="0"/>
                <a:ea typeface="Calibri" panose="020F0502020204030204" pitchFamily="34" charset="0"/>
                <a:cs typeface="Times New Roman" panose="02020603050405020304" pitchFamily="18" charset="0"/>
              </a:rPr>
              <a:t>,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Oğul’dan da geldiği kararını almasına Doğu Kiliseleri çok şiddetli tepki gösterdi. Batı Kilisesi ile Doğu Kilisesi arasında bu konuda çok şiddetli tartışmalar yaşandı. Buna rağmen Batı Kilisesi kararını geri almadı. 1014 yılında Papa VIII. Benoit tarafından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i="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ekinin akideye eklenmesinin kabul edilmesi, bölünmenin en büyük nedenini/bahanesini oluşturdu.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tabLst>
                <a:tab pos="283591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Yukarıda kısaca belirtilen nedenlerden dolayı 1054 yılında kesin olarak ayrılan Katolikler ve Ortodokslar birleşme umutlarını kaybetmediler. Birleşmek için zaman zaman zemin yokladılar. Bununla beraber 1204 yılında Haçlı ordularının İstanbul’a saldırarak Ortodoksluğu ve Ortodoksları aşağılaması, kiliseleri yağmalaması ve Doğu’da Latin kiliseleri kurdurmaları aralarındaki ayrılığı derinleştirdi. Buna rağmen, Ortodokslarla Katolikler arasında daha sonra da birleşme toplantıları yapıldı. Bu toplantılardan en kayda değer olanı 1438-1439’da tamamlanan Floransa </a:t>
            </a:r>
            <a:r>
              <a:rPr lang="tr-TR" dirty="0" err="1">
                <a:latin typeface="Times New Roman" panose="02020603050405020304" pitchFamily="18" charset="0"/>
                <a:ea typeface="Calibri" panose="020F0502020204030204" pitchFamily="34" charset="0"/>
                <a:cs typeface="Times New Roman" panose="02020603050405020304" pitchFamily="18" charset="0"/>
              </a:rPr>
              <a:t>Konsili’dir</a:t>
            </a:r>
            <a:r>
              <a:rPr lang="tr-TR" dirty="0">
                <a:latin typeface="Times New Roman" panose="02020603050405020304" pitchFamily="18" charset="0"/>
                <a:ea typeface="Calibri" panose="020F0502020204030204" pitchFamily="34" charset="0"/>
                <a:cs typeface="Times New Roman" panose="02020603050405020304" pitchFamily="18" charset="0"/>
              </a:rPr>
              <a:t>. Floransa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Ortodokslar (Patrik ve yüksek dereceli ruhbanlar ile İmparator ve üst düzey yöneticiler), Türklere karşı yardım alırız umuduyla Katoliklerin inanç dayatmasına razı oldular. Ancak Ortodoks halk bunu kabullenmedi. Beklenen yardım da gelmeyince bu mutabakatın gerekçesi de kalmadı. 1453 yılında İstanbul’un Fatih Sultan Mehmet tarafından fethedilmesiyle Doğu-Batı arasında birleşme arayışları ortadan kalktı. Ortodoksların bulunduğu toprakların Rusya hariç neredeyse tamamı Osmanlı hâkimiyetine girmiş oldu. Bu tarihten itibaren Ortodokslar, kendi aralarında ihtilafa düştükleri konular olsa da bölünme sorunu yaşamadılar.</a:t>
            </a:r>
            <a:r>
              <a:rPr lang="tr-TR" sz="24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475901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33814"/>
            <a:ext cx="10896600" cy="6498633"/>
          </a:xfrm>
        </p:spPr>
        <p:txBody>
          <a:bodyPr>
            <a:normAutofit fontScale="55000" lnSpcReduction="20000"/>
          </a:bodyPr>
          <a:lstStyle/>
          <a:p>
            <a:r>
              <a:rPr lang="tr-TR" sz="3600" b="1" dirty="0">
                <a:solidFill>
                  <a:srgbClr val="FF0000"/>
                </a:solidFill>
              </a:rPr>
              <a:t>Reform Hareketi ve Protestanlığın Doğuşu</a:t>
            </a:r>
          </a:p>
          <a:p>
            <a:r>
              <a:rPr lang="tr-TR" dirty="0"/>
              <a:t>Batı Kilisesi’nde, Papalığın tek otorite olarak hüküm sürmesi XVI. yüzyıl </a:t>
            </a:r>
            <a:r>
              <a:rPr lang="tr-TR" dirty="0" err="1"/>
              <a:t>Reform’una</a:t>
            </a:r>
            <a:r>
              <a:rPr lang="tr-TR" dirty="0"/>
              <a:t> kadar devam etti. </a:t>
            </a:r>
            <a:r>
              <a:rPr lang="tr-TR" dirty="0" err="1"/>
              <a:t>Reform’un</a:t>
            </a:r>
            <a:r>
              <a:rPr lang="tr-TR" dirty="0"/>
              <a:t> sonucunda Katolik Kilisesi’nden ayrılanlar </a:t>
            </a:r>
            <a:r>
              <a:rPr lang="tr-TR" i="1" dirty="0"/>
              <a:t>Protestan </a:t>
            </a:r>
            <a:r>
              <a:rPr lang="tr-TR" dirty="0"/>
              <a:t>Kiliselerini oluşturdular. Protestanlığın ortaya çıkmasında çok farklı sebepler rol oynadı. Bunların temelinde Katolik Kilisesi bünyesinde oluşan güçlü bir Reform isteği yatmaktadır. 1054 yılında Kilise’nin Doğu-Batı (Katolik-Ortodoks) olarak bölünmesinden sonraki süreçte Batı Kilisesi, bünyesinde ortaya çıkan aykırı inançları çok sert bir biçimde bastırsa da (Engizisyon zulmü, Haçlı Seferleri </a:t>
            </a:r>
            <a:r>
              <a:rPr lang="tr-TR" dirty="0" err="1"/>
              <a:t>vb</a:t>
            </a:r>
            <a:r>
              <a:rPr lang="tr-TR" dirty="0"/>
              <a:t>), XVI. yüzyıldaki Reform hareketi Batı Kilisesi’ni derinden sarsarak bölünme sürecini başlattı.</a:t>
            </a:r>
          </a:p>
          <a:p>
            <a:r>
              <a:rPr lang="tr-TR" dirty="0" err="1"/>
              <a:t>Reform’u</a:t>
            </a:r>
            <a:r>
              <a:rPr lang="tr-TR" dirty="0"/>
              <a:t> ortaya çıkaran farklı nedenlerden bahsedilebilir. Bunlardan birisi din anlayışında meydana gelen değişimdir. Reform öncesi Avrupa’da halk arasında büyücülük ve büyüsel nitelikli inanışlar artmıştı. Azizlerin mezarları kutsal mekânlar haline gelmiş, onların kalıntıları (kemikleri, dişleri vb.) kutsal sayılarak şifa veren ve cinleri şeytanları kovan nesneler olarak görülüyordu. Bu yüzden azizlerin kalıntıları, yüksek paralarla el değiştiren eşyalara dönüştürülmüştü. Hastalar, borçlular, darda kalanlar azizlerden medet umuyorlardı. </a:t>
            </a:r>
            <a:r>
              <a:rPr lang="tr-TR" i="1" dirty="0" err="1"/>
              <a:t>Evharistiya</a:t>
            </a:r>
            <a:r>
              <a:rPr lang="tr-TR" dirty="0"/>
              <a:t> ayininde kullanılan ekmeğin kırıntılarının hastaları tedavi ettiğine, şarabın ise boğmaca hastalığını iyileştirdiğine inanılıyordu.</a:t>
            </a:r>
          </a:p>
          <a:p>
            <a:r>
              <a:rPr lang="tr-TR" dirty="0"/>
              <a:t>Ruhban sınıfı içinde ahlaki zaafa düşenlerin oranı iyice artmıştı. </a:t>
            </a:r>
            <a:r>
              <a:rPr lang="tr-TR" dirty="0" err="1"/>
              <a:t>Kilise’de</a:t>
            </a:r>
            <a:r>
              <a:rPr lang="tr-TR" dirty="0"/>
              <a:t> makamlar, mansıplar para karşılığı dağıtılıyordu. Krallar, tahta çıkarken Papa tarafından kutsanıyordu. Piskopos olabilmek için Papalığa büyük bir bağışta bulunmak gerekiyordu. Halk ile İncil arasında ruhbanlar ve Kilise bulunuyordu. İncil’in yorumu tamamen </a:t>
            </a:r>
            <a:r>
              <a:rPr lang="tr-TR" dirty="0" err="1"/>
              <a:t>Kilise’ye</a:t>
            </a:r>
            <a:r>
              <a:rPr lang="tr-TR" dirty="0"/>
              <a:t> aitti. Kutsal metinler tercüme edilmediği için halk anlamıyordu. İnciller, öpüp saklanan, saygı gösterilen ancak anlaşılmayan kitaplar haline gelmişti.</a:t>
            </a:r>
          </a:p>
          <a:p>
            <a:r>
              <a:rPr lang="tr-TR" dirty="0"/>
              <a:t>Katolik Kilisesi’nde reform ihtiyacını tetikleyen sebeplerden biri de Avrupa’da Rönesans’ın ortaya çıkışıdır. Yeniden doğuş anlamına gelen Rönesans ile Avrupa’da sanat ve mimari geliştiği gibi insana bakış da değişmişti. O dönemde güçlenen Hümanizm akımı, insanı merkeze alan bir bakış açısı sunuyordu. Kilise’nin her şeyi kendini merkeze alarak yorumlaması halk arasında tepki görmeye başlamıştı.</a:t>
            </a:r>
          </a:p>
          <a:p>
            <a:r>
              <a:rPr lang="tr-TR" dirty="0"/>
              <a:t>Rönesans’ın ortaya çıkışı farklı bir açıdan da </a:t>
            </a:r>
            <a:r>
              <a:rPr lang="tr-TR" dirty="0" err="1"/>
              <a:t>Reform’u</a:t>
            </a:r>
            <a:r>
              <a:rPr lang="tr-TR" dirty="0"/>
              <a:t> tetiklemiştir. Resim, heykel ve mimarinin gelişmesi, bu alanda muhteşem eserlerin meydana çıkması, ihtişama önem veren Kilise’nin maddi ihtiyaçlarının artmasına neden oldu. Yeni gelir kaynakları arayışına giren Papa IV. </a:t>
            </a:r>
            <a:r>
              <a:rPr lang="tr-TR" dirty="0" err="1"/>
              <a:t>Sixtus</a:t>
            </a:r>
            <a:r>
              <a:rPr lang="tr-TR" dirty="0"/>
              <a:t>, bu ihtiyaçların karşılanması için Kilise’nin günah affetme yetkisine dayanan </a:t>
            </a:r>
            <a:r>
              <a:rPr lang="tr-TR" i="1" dirty="0" err="1"/>
              <a:t>Endüljans</a:t>
            </a:r>
            <a:r>
              <a:rPr lang="tr-TR" dirty="0"/>
              <a:t> uygulamasını genişletti. </a:t>
            </a:r>
            <a:r>
              <a:rPr lang="tr-TR" dirty="0" err="1"/>
              <a:t>Endüljans</a:t>
            </a:r>
            <a:r>
              <a:rPr lang="tr-TR" dirty="0"/>
              <a:t>, günahtan dolayı alınan cezanın Kilise tarafından affedilmesidir. Katolik anlayışa göre Kilise, elinde bulundurduğu yetkiye dayanarak İsa Mesih’in ve azizlerin rahmet hazinesinden yararlanarak günahları affediyordu. Papa IV. </a:t>
            </a:r>
            <a:r>
              <a:rPr lang="tr-TR" dirty="0" err="1"/>
              <a:t>Sixtus</a:t>
            </a:r>
            <a:r>
              <a:rPr lang="tr-TR" dirty="0"/>
              <a:t>, 1476’da Hıristiyanların ölen yakınlarının </a:t>
            </a:r>
            <a:r>
              <a:rPr lang="tr-TR" dirty="0" err="1"/>
              <a:t>âraftaki</a:t>
            </a:r>
            <a:r>
              <a:rPr lang="tr-TR" dirty="0"/>
              <a:t> ruhları için de </a:t>
            </a:r>
            <a:r>
              <a:rPr lang="tr-TR" dirty="0" err="1"/>
              <a:t>Endüljans</a:t>
            </a:r>
            <a:r>
              <a:rPr lang="tr-TR" dirty="0"/>
              <a:t> satın alabilecekleri kararını aldırdı. Bu karar ile </a:t>
            </a:r>
            <a:r>
              <a:rPr lang="tr-TR" dirty="0" err="1"/>
              <a:t>Endüljans</a:t>
            </a:r>
            <a:r>
              <a:rPr lang="tr-TR" dirty="0"/>
              <a:t> uygulaması, bir gelir kapısı haline getirildi. 1507’de Roma’daki Aziz </a:t>
            </a:r>
            <a:r>
              <a:rPr lang="tr-TR" dirty="0" err="1"/>
              <a:t>Petrus</a:t>
            </a:r>
            <a:r>
              <a:rPr lang="tr-TR" dirty="0"/>
              <a:t> kilisesinin inşaatı için para ihtiyacını karşılamak maksadıyla Papa II. Julius, </a:t>
            </a:r>
            <a:r>
              <a:rPr lang="tr-TR" dirty="0" err="1"/>
              <a:t>Endüljans</a:t>
            </a:r>
            <a:r>
              <a:rPr lang="tr-TR" dirty="0"/>
              <a:t> kararını yeniledi. 1517’de </a:t>
            </a:r>
            <a:r>
              <a:rPr lang="tr-TR" dirty="0" err="1"/>
              <a:t>Endüljanslar</a:t>
            </a:r>
            <a:r>
              <a:rPr lang="tr-TR" dirty="0"/>
              <a:t>, kampanyalara konu olmaya başladı. Örneğin Almanya’da </a:t>
            </a:r>
            <a:r>
              <a:rPr lang="tr-TR" dirty="0" err="1"/>
              <a:t>Tetzel</a:t>
            </a:r>
            <a:r>
              <a:rPr lang="tr-TR" dirty="0"/>
              <a:t> adında bir rahip sadece işlenmiş günahları değil henüz işlenmemiş günahları bile affedebileceğini öne sürüyordu. O, </a:t>
            </a:r>
            <a:r>
              <a:rPr lang="tr-TR" i="1" dirty="0"/>
              <a:t>“Kilisenin kasasında paranın tınlamasıyla </a:t>
            </a:r>
            <a:r>
              <a:rPr lang="tr-TR" i="1" dirty="0" err="1"/>
              <a:t>âraftaki</a:t>
            </a:r>
            <a:r>
              <a:rPr lang="tr-TR" i="1" dirty="0"/>
              <a:t> günahkârların ruhları cennete doğru uçmaya başlar”</a:t>
            </a:r>
            <a:r>
              <a:rPr lang="tr-TR" dirty="0"/>
              <a:t> sloganı ile kampanyasını yürütüyordu. </a:t>
            </a:r>
          </a:p>
          <a:p>
            <a:endParaRPr lang="tr-TR" dirty="0"/>
          </a:p>
        </p:txBody>
      </p:sp>
    </p:spTree>
    <p:extLst>
      <p:ext uri="{BB962C8B-B14F-4D97-AF65-F5344CB8AC3E}">
        <p14:creationId xmlns:p14="http://schemas.microsoft.com/office/powerpoint/2010/main" val="3320800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69073" y="446049"/>
            <a:ext cx="10684727" cy="5730914"/>
          </a:xfrm>
        </p:spPr>
        <p:txBody>
          <a:bodyPr>
            <a:normAutofit fontScale="70000" lnSpcReduction="20000"/>
          </a:bodyPr>
          <a:lstStyle/>
          <a:p>
            <a:r>
              <a:rPr lang="tr-TR" dirty="0"/>
              <a:t>Böyle bir ortamda Alman rahip Luther, Papalığın </a:t>
            </a:r>
            <a:r>
              <a:rPr lang="tr-TR" dirty="0" err="1"/>
              <a:t>Endüljans</a:t>
            </a:r>
            <a:r>
              <a:rPr lang="tr-TR" dirty="0"/>
              <a:t> uygulamalarını ve kullandığı yetkilerin meşruiyetini eleştirdiği 95 maddelik tezini </a:t>
            </a:r>
            <a:r>
              <a:rPr lang="tr-TR" dirty="0" err="1"/>
              <a:t>Wittenberg</a:t>
            </a:r>
            <a:r>
              <a:rPr lang="tr-TR" dirty="0"/>
              <a:t> kilisesine astı. Luther’in bu hareketi, Reform hareketini başlatmış oldu. Luther özetle; kurtuluşun iman ile olacağını, Papa’nın ve </a:t>
            </a:r>
            <a:r>
              <a:rPr lang="tr-TR" dirty="0" err="1"/>
              <a:t>ruhbanların</a:t>
            </a:r>
            <a:r>
              <a:rPr lang="tr-TR" dirty="0"/>
              <a:t> günah affetme yetkilerinin bulunmadığını, </a:t>
            </a:r>
            <a:r>
              <a:rPr lang="tr-TR" dirty="0" err="1"/>
              <a:t>Endüljans</a:t>
            </a:r>
            <a:r>
              <a:rPr lang="tr-TR" dirty="0"/>
              <a:t> uygulamalarının yanlış olduğunu, Kutsal Kitap’ın herkes tarafından anlaşılabileceğini savunuyordu. Nitekim Luther’in yaptığı ilk işlerden biri de Yeni Antlaşma ve Eski </a:t>
            </a:r>
            <a:r>
              <a:rPr lang="tr-TR" dirty="0" err="1"/>
              <a:t>Antlaşma’yı</a:t>
            </a:r>
            <a:r>
              <a:rPr lang="tr-TR" dirty="0"/>
              <a:t> Almancaya çevirmek oldu. Katolik Kilisesi, daha önce aykırı inanç sahiplerine yaptığı gibi Luther’i de cezalandırmak istedi. Ancak Alman prensler Luther’i bir şekilde korumayı bildi. Matbaanın da gelişmesiyle Luther’in fikirleri hızla yayıldı. </a:t>
            </a:r>
          </a:p>
          <a:p>
            <a:r>
              <a:rPr lang="tr-TR" dirty="0"/>
              <a:t>Aslında bu fikirleri ilk defa Luther savunmamıştı. XIV. yüzyılda İngiltere’de John </a:t>
            </a:r>
            <a:r>
              <a:rPr lang="tr-TR" dirty="0" err="1"/>
              <a:t>Wyclif</a:t>
            </a:r>
            <a:r>
              <a:rPr lang="tr-TR" dirty="0"/>
              <a:t>, kilise hiyerarşisine, Kilise’nin günah affetme yetkisine, aziz inancına karşı çıkmıştı. Kilise ona ölüm cezası verdi ancak İngiltere’de soylular tarafından korunduğu için bu cezası sağlığında yerine getirilemedi. Uygun ortam bulunduğunda kemikleri mezardan çıkarılarak yakıldı. Luther’in görüşlerine öncülük edenlerden birisi de Jan </a:t>
            </a:r>
            <a:r>
              <a:rPr lang="tr-TR" dirty="0" err="1"/>
              <a:t>Hus</a:t>
            </a:r>
            <a:r>
              <a:rPr lang="tr-TR" dirty="0"/>
              <a:t> idi. Prag üniversitesi profesörlerinden olan </a:t>
            </a:r>
            <a:r>
              <a:rPr lang="tr-TR" dirty="0" err="1"/>
              <a:t>Hus</a:t>
            </a:r>
            <a:r>
              <a:rPr lang="tr-TR" dirty="0"/>
              <a:t>, din adamlarının nüfuz ve servet sahibi olmasına, kilise hiyerarşisine karşı çıktığı için 1415’te Kilise tarafından ölüm cezasına çarptırıldı ve yakılarak öldürüldü. </a:t>
            </a:r>
          </a:p>
          <a:p>
            <a:r>
              <a:rPr lang="tr-TR" dirty="0"/>
              <a:t>Luther, Reform için uygun ortam oluştuğundan dolayı daha önce aynı fikirleri savunanlar gibi Kilise tarafından cezalandırılamadı. 1517 yılında Almanya’da Luther tarafından başlatılan hareket kısa bir süre sonra Avrupa’nın her yerinde etkili olmaya başladı. Fransa’da </a:t>
            </a:r>
            <a:r>
              <a:rPr lang="tr-TR" dirty="0" err="1"/>
              <a:t>Calvin</a:t>
            </a:r>
            <a:r>
              <a:rPr lang="tr-TR" dirty="0"/>
              <a:t>, İsviçre’de </a:t>
            </a:r>
            <a:r>
              <a:rPr lang="tr-TR" dirty="0" err="1"/>
              <a:t>Zwingli</a:t>
            </a:r>
            <a:r>
              <a:rPr lang="tr-TR" dirty="0"/>
              <a:t> Reform hareketine öncülük etti. </a:t>
            </a:r>
            <a:r>
              <a:rPr lang="tr-TR" dirty="0" err="1"/>
              <a:t>Calvin</a:t>
            </a:r>
            <a:r>
              <a:rPr lang="tr-TR" dirty="0"/>
              <a:t>, Cenevre’de teokratik bir düzen kurdu. Reformcular kendi aralarında ortak bir itikat oluşturamadılar. Luther, </a:t>
            </a:r>
            <a:r>
              <a:rPr lang="tr-TR" dirty="0" err="1"/>
              <a:t>Calvin</a:t>
            </a:r>
            <a:r>
              <a:rPr lang="tr-TR" dirty="0"/>
              <a:t>, </a:t>
            </a:r>
            <a:r>
              <a:rPr lang="tr-TR" dirty="0" err="1"/>
              <a:t>Zwingli</a:t>
            </a:r>
            <a:r>
              <a:rPr lang="tr-TR" dirty="0"/>
              <a:t> ve diğer reformcular arasında görüş ayrılıkları oluştu. Neticede, </a:t>
            </a:r>
            <a:r>
              <a:rPr lang="tr-TR" dirty="0" err="1"/>
              <a:t>Reform’dan</a:t>
            </a:r>
            <a:r>
              <a:rPr lang="tr-TR" dirty="0"/>
              <a:t> doğan pek çok mezhep meydana geldi. Bu mezheplere </a:t>
            </a:r>
            <a:r>
              <a:rPr lang="tr-TR" i="1" dirty="0"/>
              <a:t>Protestan</a:t>
            </a:r>
            <a:r>
              <a:rPr lang="tr-TR" dirty="0"/>
              <a:t> mezhepler denilmektedir. </a:t>
            </a:r>
          </a:p>
          <a:p>
            <a:endParaRPr lang="tr-TR" dirty="0" smtClean="0"/>
          </a:p>
          <a:p>
            <a:r>
              <a:rPr lang="tr-TR" dirty="0" smtClean="0"/>
              <a:t>Kaynak:  Prof. Dr. Durmuş Arık’ın,  Açık Erişim Ders </a:t>
            </a:r>
            <a:r>
              <a:rPr lang="tr-TR" dirty="0" err="1" smtClean="0"/>
              <a:t>Notları’ndan</a:t>
            </a:r>
            <a:r>
              <a:rPr lang="tr-TR" dirty="0" smtClean="0"/>
              <a:t> alıntılanmıştır.</a:t>
            </a:r>
          </a:p>
          <a:p>
            <a:endParaRPr lang="tr-TR" dirty="0"/>
          </a:p>
        </p:txBody>
      </p:sp>
    </p:spTree>
    <p:extLst>
      <p:ext uri="{BB962C8B-B14F-4D97-AF65-F5344CB8AC3E}">
        <p14:creationId xmlns:p14="http://schemas.microsoft.com/office/powerpoint/2010/main" val="2624760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12957" y="365125"/>
            <a:ext cx="10840844" cy="5811838"/>
          </a:xfrm>
        </p:spPr>
        <p:txBody>
          <a:bodyPr>
            <a:normAutofit fontScale="47500" lnSpcReduction="20000"/>
          </a:bodyPr>
          <a:lstStyle/>
          <a:p>
            <a:pPr indent="449580" algn="just">
              <a:lnSpc>
                <a:spcPct val="150000"/>
              </a:lnSpc>
              <a:spcAft>
                <a:spcPts val="0"/>
              </a:spcAft>
            </a:pPr>
            <a:r>
              <a:rPr lang="tr-TR" sz="3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Hz.) İsa</a:t>
            </a:r>
            <a:endParaRPr lang="tr-TR" sz="3800" b="1" dirty="0">
              <a:solidFill>
                <a:srgbClr val="FF0000"/>
              </a:solidFill>
              <a:latin typeface="Times New Roman" panose="02020603050405020304" pitchFamily="18" charset="0"/>
              <a:ea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Hıristiyanlığı anlamak için İsa’nın (Hıristiyanlık söz konusu olduğunda “İsa” veya “İsa Mesih”, peygamber olarak bahsedildiğinde “Hz. İsa” sözleri kullanılacaktır) hayatı hakkında bilgi sahibi olmak önemlidir. Bununla beraber onun hayatı hakkında bilgi alacağımız kaynaklar sınırlıdır. Dönemin tarihçileri İsa’dan bahsetmez. Ünlü Yahudi tarihçi </a:t>
            </a:r>
            <a:r>
              <a:rPr lang="tr-TR" dirty="0" err="1">
                <a:latin typeface="Times New Roman" panose="02020603050405020304" pitchFamily="18" charset="0"/>
                <a:ea typeface="Calibri" panose="020F0502020204030204" pitchFamily="34" charset="0"/>
                <a:cs typeface="Times New Roman" panose="02020603050405020304" pitchFamily="18" charset="0"/>
              </a:rPr>
              <a:t>Flavius</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Josephus</a:t>
            </a:r>
            <a:r>
              <a:rPr lang="tr-TR" dirty="0">
                <a:latin typeface="Times New Roman" panose="02020603050405020304" pitchFamily="18" charset="0"/>
                <a:ea typeface="Calibri" panose="020F0502020204030204" pitchFamily="34" charset="0"/>
                <a:cs typeface="Times New Roman" panose="02020603050405020304" pitchFamily="18" charset="0"/>
              </a:rPr>
              <a:t> (MS. 37-100) tarafından ona dair çok kısa bilgi verilse de tarihçiler tarafından bu bilgiler, sonradan yapılmış ekleme olarak kabul edilerek reddedilir. İsa’nın hayatıyla ilgili kullanılan bilgiler, Hıristiyanların kutsal kitaplarından ve sonraki dönemlerde yazılan kitaplardan alınır.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Kur’an-ı Kerim’de ve Yahudilerin kutsal kitap külliyatına dâhil olan </a:t>
            </a:r>
            <a:r>
              <a:rPr lang="tr-TR" dirty="0" err="1">
                <a:latin typeface="Times New Roman" panose="02020603050405020304" pitchFamily="18" charset="0"/>
                <a:ea typeface="Calibri" panose="020F0502020204030204" pitchFamily="34" charset="0"/>
                <a:cs typeface="Times New Roman" panose="02020603050405020304" pitchFamily="18" charset="0"/>
              </a:rPr>
              <a:t>Talmud’da</a:t>
            </a:r>
            <a:r>
              <a:rPr lang="tr-TR" dirty="0">
                <a:latin typeface="Times New Roman" panose="02020603050405020304" pitchFamily="18" charset="0"/>
                <a:ea typeface="Calibri" panose="020F0502020204030204" pitchFamily="34" charset="0"/>
                <a:cs typeface="Times New Roman" panose="02020603050405020304" pitchFamily="18" charset="0"/>
              </a:rPr>
              <a:t> da Hz. İsa’dan bahsedilir. Kur’an-ı Kerim’deki bilgiler düzeltme mahiyetindeki bilgilerdir. Kur’an-ı Kerim’in Hz. İsa’nın Peygamber olduğunu bildirmesi, </a:t>
            </a:r>
            <a:r>
              <a:rPr lang="tr-TR" dirty="0" err="1">
                <a:latin typeface="Times New Roman" panose="02020603050405020304" pitchFamily="18" charset="0"/>
                <a:ea typeface="Calibri" panose="020F0502020204030204" pitchFamily="34" charset="0"/>
                <a:cs typeface="Times New Roman" panose="02020603050405020304" pitchFamily="18" charset="0"/>
              </a:rPr>
              <a:t>Talmud’da</a:t>
            </a:r>
            <a:r>
              <a:rPr lang="tr-TR" dirty="0">
                <a:latin typeface="Times New Roman" panose="02020603050405020304" pitchFamily="18" charset="0"/>
                <a:ea typeface="Calibri" panose="020F0502020204030204" pitchFamily="34" charset="0"/>
                <a:cs typeface="Times New Roman" panose="02020603050405020304" pitchFamily="18" charset="0"/>
              </a:rPr>
              <a:t> da ondan olumsuz bahsedilmesi yüzünden bu kitaplardaki bilgiler Hıristiyanlar tarafından fazla dikkate alınmaz. Biz burada günümüzde de çok sayıda mensubu bulunan Hıristiyanlığı anlatacağımız için İsa’nın hayatını öncelikle Hıristiyanlar tarafından </a:t>
            </a:r>
            <a:r>
              <a:rPr lang="tr-TR" i="1" dirty="0" err="1">
                <a:latin typeface="Times New Roman" panose="02020603050405020304" pitchFamily="18" charset="0"/>
                <a:ea typeface="Calibri" panose="020F0502020204030204" pitchFamily="34" charset="0"/>
                <a:cs typeface="Times New Roman" panose="02020603050405020304" pitchFamily="18" charset="0"/>
              </a:rPr>
              <a:t>kanonik</a:t>
            </a:r>
            <a:r>
              <a:rPr lang="tr-TR" dirty="0">
                <a:latin typeface="Times New Roman" panose="02020603050405020304" pitchFamily="18" charset="0"/>
                <a:ea typeface="Calibri" panose="020F0502020204030204" pitchFamily="34" charset="0"/>
                <a:cs typeface="Times New Roman" panose="02020603050405020304" pitchFamily="18" charset="0"/>
              </a:rPr>
              <a:t> sayılan (Kilise tarafından uygun bulunan) Dört İncil’i esas alarak anlatacağız. Yeni Antlaşma kitaplarından olan </a:t>
            </a:r>
            <a:r>
              <a:rPr lang="tr-TR" dirty="0" err="1">
                <a:latin typeface="Times New Roman" panose="02020603050405020304" pitchFamily="18" charset="0"/>
                <a:ea typeface="Calibri" panose="020F0502020204030204" pitchFamily="34" charset="0"/>
                <a:cs typeface="Times New Roman" panose="02020603050405020304" pitchFamily="18" charset="0"/>
              </a:rPr>
              <a:t>Pavlus’un</a:t>
            </a:r>
            <a:r>
              <a:rPr lang="tr-TR" dirty="0">
                <a:latin typeface="Times New Roman" panose="02020603050405020304" pitchFamily="18" charset="0"/>
                <a:ea typeface="Calibri" panose="020F0502020204030204" pitchFamily="34" charset="0"/>
                <a:cs typeface="Times New Roman" panose="02020603050405020304" pitchFamily="18" charset="0"/>
              </a:rPr>
              <a:t> mektuplarındaki İsa Mesih değerlendirmelerini konular arasında yeri gelince belirteceğiz. Ayrıca </a:t>
            </a:r>
            <a:r>
              <a:rPr lang="tr-TR" i="1" dirty="0" err="1">
                <a:latin typeface="Times New Roman" panose="02020603050405020304" pitchFamily="18" charset="0"/>
                <a:ea typeface="Calibri" panose="020F0502020204030204" pitchFamily="34" charset="0"/>
                <a:cs typeface="Times New Roman" panose="02020603050405020304" pitchFamily="18" charset="0"/>
              </a:rPr>
              <a:t>kanonik</a:t>
            </a:r>
            <a:r>
              <a:rPr lang="tr-TR" dirty="0">
                <a:latin typeface="Times New Roman" panose="02020603050405020304" pitchFamily="18" charset="0"/>
                <a:ea typeface="Calibri" panose="020F0502020204030204" pitchFamily="34" charset="0"/>
                <a:cs typeface="Times New Roman" panose="02020603050405020304" pitchFamily="18" charset="0"/>
              </a:rPr>
              <a:t> kabul edilen Dört İncil’in </a:t>
            </a:r>
            <a:r>
              <a:rPr lang="tr-TR" dirty="0" err="1">
                <a:latin typeface="Times New Roman" panose="02020603050405020304" pitchFamily="18" charset="0"/>
                <a:ea typeface="Calibri" panose="020F0502020204030204" pitchFamily="34" charset="0"/>
                <a:cs typeface="Times New Roman" panose="02020603050405020304" pitchFamily="18" charset="0"/>
              </a:rPr>
              <a:t>Pavlus</a:t>
            </a:r>
            <a:r>
              <a:rPr lang="tr-TR" dirty="0">
                <a:latin typeface="Times New Roman" panose="02020603050405020304" pitchFamily="18" charset="0"/>
                <a:ea typeface="Calibri" panose="020F0502020204030204" pitchFamily="34" charset="0"/>
                <a:cs typeface="Times New Roman" panose="02020603050405020304" pitchFamily="18" charset="0"/>
              </a:rPr>
              <a:t> dönemi ve sonrasında yazılmış olduğunu ve </a:t>
            </a:r>
            <a:r>
              <a:rPr lang="tr-TR" dirty="0" err="1">
                <a:latin typeface="Times New Roman" panose="02020603050405020304" pitchFamily="18" charset="0"/>
                <a:ea typeface="Calibri" panose="020F0502020204030204" pitchFamily="34" charset="0"/>
                <a:cs typeface="Times New Roman" panose="02020603050405020304" pitchFamily="18" charset="0"/>
              </a:rPr>
              <a:t>Pavlus’un</a:t>
            </a:r>
            <a:r>
              <a:rPr lang="tr-TR" dirty="0">
                <a:latin typeface="Times New Roman" panose="02020603050405020304" pitchFamily="18" charset="0"/>
                <a:ea typeface="Calibri" panose="020F0502020204030204" pitchFamily="34" charset="0"/>
                <a:cs typeface="Times New Roman" panose="02020603050405020304" pitchFamily="18" charset="0"/>
              </a:rPr>
              <a:t> bu İncillerde etkisinin bulunduğunu da belirtmek gerekir. </a:t>
            </a:r>
            <a:r>
              <a:rPr lang="tr-TR" dirty="0" err="1">
                <a:latin typeface="Times New Roman" panose="02020603050405020304" pitchFamily="18" charset="0"/>
                <a:ea typeface="Calibri" panose="020F0502020204030204" pitchFamily="34" charset="0"/>
                <a:cs typeface="Times New Roman" panose="02020603050405020304" pitchFamily="18" charset="0"/>
              </a:rPr>
              <a:t>Pavlus’a</a:t>
            </a:r>
            <a:r>
              <a:rPr lang="tr-TR" dirty="0">
                <a:latin typeface="Times New Roman" panose="02020603050405020304" pitchFamily="18" charset="0"/>
                <a:ea typeface="Calibri" panose="020F0502020204030204" pitchFamily="34" charset="0"/>
                <a:cs typeface="Times New Roman" panose="02020603050405020304" pitchFamily="18" charset="0"/>
              </a:rPr>
              <a:t> ait bakış açısı bu İncillerde de bulunmaktadır. Günümüz Hıristiyanları bu kitapları temel aldığı için öncelikle bu kitaplardaki İsa’nın anlatılması gerekmektedir.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İncillere göre İsa, Kudüs’ün güneyinde bir yer olan </a:t>
            </a:r>
            <a:r>
              <a:rPr lang="tr-TR" dirty="0" err="1">
                <a:latin typeface="Times New Roman" panose="02020603050405020304" pitchFamily="18" charset="0"/>
                <a:ea typeface="Calibri" panose="020F0502020204030204" pitchFamily="34" charset="0"/>
                <a:cs typeface="Times New Roman" panose="02020603050405020304" pitchFamily="18" charset="0"/>
              </a:rPr>
              <a:t>Beytlehem’de</a:t>
            </a:r>
            <a:r>
              <a:rPr lang="tr-TR" dirty="0">
                <a:latin typeface="Times New Roman" panose="02020603050405020304" pitchFamily="18" charset="0"/>
                <a:ea typeface="Calibri" panose="020F0502020204030204" pitchFamily="34" charset="0"/>
                <a:cs typeface="Times New Roman" panose="02020603050405020304" pitchFamily="18" charset="0"/>
              </a:rPr>
              <a:t> dünyaya geldi. İsa’nın annesi Meryem ve nişanlısı Yusuf, Celile’nin bir kasabası olan </a:t>
            </a:r>
            <a:r>
              <a:rPr lang="tr-TR" dirty="0" err="1">
                <a:latin typeface="Times New Roman" panose="02020603050405020304" pitchFamily="18" charset="0"/>
                <a:ea typeface="Calibri" panose="020F0502020204030204" pitchFamily="34" charset="0"/>
                <a:cs typeface="Times New Roman" panose="02020603050405020304" pitchFamily="18" charset="0"/>
              </a:rPr>
              <a:t>Nasıra’da</a:t>
            </a:r>
            <a:r>
              <a:rPr lang="tr-TR" dirty="0">
                <a:latin typeface="Times New Roman" panose="02020603050405020304" pitchFamily="18" charset="0"/>
                <a:ea typeface="Calibri" panose="020F0502020204030204" pitchFamily="34" charset="0"/>
                <a:cs typeface="Times New Roman" panose="02020603050405020304" pitchFamily="18" charset="0"/>
              </a:rPr>
              <a:t> yaşıyordu. Bir gün melek Meryem’e gelerek bir çocuk doğuracağını, adını İsa koyacağını, Davut’un tahtının ona verileceğini ve doğumun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sayesinde olacağını bildirdi. </a:t>
            </a:r>
            <a:r>
              <a:rPr lang="tr-TR" i="1" dirty="0">
                <a:latin typeface="Times New Roman" panose="02020603050405020304" pitchFamily="18" charset="0"/>
                <a:ea typeface="Calibri" panose="020F0502020204030204" pitchFamily="34" charset="0"/>
                <a:cs typeface="Times New Roman" panose="02020603050405020304" pitchFamily="18" charset="0"/>
              </a:rPr>
              <a:t>“O günlerde Sezar </a:t>
            </a:r>
            <a:r>
              <a:rPr lang="tr-TR" i="1" dirty="0" err="1">
                <a:latin typeface="Times New Roman" panose="02020603050405020304" pitchFamily="18" charset="0"/>
                <a:ea typeface="Calibri" panose="020F0502020204030204" pitchFamily="34" charset="0"/>
                <a:cs typeface="Times New Roman" panose="02020603050405020304" pitchFamily="18" charset="0"/>
              </a:rPr>
              <a:t>Augustus</a:t>
            </a:r>
            <a:r>
              <a:rPr lang="tr-TR" i="1" dirty="0">
                <a:latin typeface="Times New Roman" panose="02020603050405020304" pitchFamily="18" charset="0"/>
                <a:ea typeface="Calibri" panose="020F0502020204030204" pitchFamily="34" charset="0"/>
                <a:cs typeface="Times New Roman" panose="02020603050405020304" pitchFamily="18" charset="0"/>
              </a:rPr>
              <a:t> tüm Roma dünyasında bir nüfus sayımı yapılması için ferman çıkardı… Herkes yazılmak için kendi kentine gitti. Böylece Yusuf da Davut’un soyundan ve torunlarından olduğu için Celile’nin Nasıra kentinden kalkıp </a:t>
            </a:r>
            <a:r>
              <a:rPr lang="tr-TR" i="1" dirty="0" err="1">
                <a:latin typeface="Times New Roman" panose="02020603050405020304" pitchFamily="18" charset="0"/>
                <a:ea typeface="Calibri" panose="020F0502020204030204" pitchFamily="34" charset="0"/>
                <a:cs typeface="Times New Roman" panose="02020603050405020304" pitchFamily="18" charset="0"/>
              </a:rPr>
              <a:t>Yahudiye</a:t>
            </a:r>
            <a:r>
              <a:rPr lang="tr-TR" i="1" dirty="0">
                <a:latin typeface="Times New Roman" panose="02020603050405020304" pitchFamily="18" charset="0"/>
                <a:ea typeface="Calibri" panose="020F0502020204030204" pitchFamily="34" charset="0"/>
                <a:cs typeface="Times New Roman" panose="02020603050405020304" pitchFamily="18" charset="0"/>
              </a:rPr>
              <a:t> bölgesine, Davut’un kenti olan </a:t>
            </a:r>
            <a:r>
              <a:rPr lang="tr-TR" i="1" dirty="0" err="1">
                <a:latin typeface="Times New Roman" panose="02020603050405020304" pitchFamily="18" charset="0"/>
                <a:ea typeface="Calibri" panose="020F0502020204030204" pitchFamily="34" charset="0"/>
                <a:cs typeface="Times New Roman" panose="02020603050405020304" pitchFamily="18" charset="0"/>
              </a:rPr>
              <a:t>Beytlehem’e</a:t>
            </a:r>
            <a:r>
              <a:rPr lang="tr-TR" i="1" dirty="0">
                <a:latin typeface="Times New Roman" panose="02020603050405020304" pitchFamily="18" charset="0"/>
                <a:ea typeface="Calibri" panose="020F0502020204030204" pitchFamily="34" charset="0"/>
                <a:cs typeface="Times New Roman" panose="02020603050405020304" pitchFamily="18" charset="0"/>
              </a:rPr>
              <a:t> gitti.” </a:t>
            </a:r>
            <a:r>
              <a:rPr lang="tr-TR" dirty="0">
                <a:latin typeface="Times New Roman" panose="02020603050405020304" pitchFamily="18" charset="0"/>
                <a:ea typeface="Calibri" panose="020F0502020204030204" pitchFamily="34" charset="0"/>
                <a:cs typeface="Times New Roman" panose="02020603050405020304" pitchFamily="18" charset="0"/>
              </a:rPr>
              <a:t>(Luka 2: 4-7) Orada doğum vakti geldi. Handa yer olmadığı için İsa’nın doğumu ağıl olarak da kullanılan bir mağarada gerçekleşti. Annesi onu bir yemliğe (yemlik, kreş demektir) koydu. O yörede sürülerinin yanında olan çobanlara </a:t>
            </a:r>
            <a:r>
              <a:rPr lang="tr-TR" dirty="0" err="1">
                <a:latin typeface="Times New Roman" panose="02020603050405020304" pitchFamily="18" charset="0"/>
                <a:ea typeface="Calibri" panose="020F0502020204030204" pitchFamily="34" charset="0"/>
                <a:cs typeface="Times New Roman" panose="02020603050405020304" pitchFamily="18" charset="0"/>
              </a:rPr>
              <a:t>Rabb’in</a:t>
            </a:r>
            <a:r>
              <a:rPr lang="tr-TR" dirty="0">
                <a:latin typeface="Times New Roman" panose="02020603050405020304" pitchFamily="18" charset="0"/>
                <a:ea typeface="Calibri" panose="020F0502020204030204" pitchFamily="34" charset="0"/>
                <a:cs typeface="Times New Roman" panose="02020603050405020304" pitchFamily="18" charset="0"/>
              </a:rPr>
              <a:t> meleği görünerek Davut’un kentinde bir kurtarıcı doğduğunu ve onun Rab olan Mesih olduğunu bildirdi. Onlar da gidip yemlikte yatan bebeği gördüler.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Bebek, doğumunun sekizinci gününde Yahudi geleneğine göre sünnet edildi ve ona İsa adı verildi. Doğumundan kırk gün sonra Yusuf ile Meryem bebeği </a:t>
            </a:r>
            <a:r>
              <a:rPr lang="tr-TR" dirty="0" err="1">
                <a:latin typeface="Times New Roman" panose="02020603050405020304" pitchFamily="18" charset="0"/>
                <a:ea typeface="Calibri" panose="020F0502020204030204" pitchFamily="34" charset="0"/>
                <a:cs typeface="Times New Roman" panose="02020603050405020304" pitchFamily="18" charset="0"/>
              </a:rPr>
              <a:t>Rab’be</a:t>
            </a:r>
            <a:r>
              <a:rPr lang="tr-TR" dirty="0">
                <a:latin typeface="Times New Roman" panose="02020603050405020304" pitchFamily="18" charset="0"/>
                <a:ea typeface="Calibri" panose="020F0502020204030204" pitchFamily="34" charset="0"/>
                <a:cs typeface="Times New Roman" panose="02020603050405020304" pitchFamily="18" charset="0"/>
              </a:rPr>
              <a:t> adamak için Kudüs’e götürdüler. O dönemde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tesiri altında yaşayan </a:t>
            </a:r>
            <a:r>
              <a:rPr lang="tr-TR" dirty="0" err="1">
                <a:latin typeface="Times New Roman" panose="02020603050405020304" pitchFamily="18" charset="0"/>
                <a:ea typeface="Calibri" panose="020F0502020204030204" pitchFamily="34" charset="0"/>
                <a:cs typeface="Times New Roman" panose="02020603050405020304" pitchFamily="18" charset="0"/>
              </a:rPr>
              <a:t>Simon</a:t>
            </a:r>
            <a:r>
              <a:rPr lang="tr-TR" dirty="0">
                <a:latin typeface="Times New Roman" panose="02020603050405020304" pitchFamily="18" charset="0"/>
                <a:ea typeface="Calibri" panose="020F0502020204030204" pitchFamily="34" charset="0"/>
                <a:cs typeface="Times New Roman" panose="02020603050405020304" pitchFamily="18" charset="0"/>
              </a:rPr>
              <a:t> adında ihtiyar birisi vardı.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yönlendirmesiyle o da </a:t>
            </a:r>
            <a:r>
              <a:rPr lang="tr-TR" dirty="0" err="1">
                <a:latin typeface="Times New Roman" panose="02020603050405020304" pitchFamily="18" charset="0"/>
                <a:ea typeface="Calibri" panose="020F0502020204030204" pitchFamily="34" charset="0"/>
                <a:cs typeface="Times New Roman" panose="02020603050405020304" pitchFamily="18" charset="0"/>
              </a:rPr>
              <a:t>Mabed’e</a:t>
            </a:r>
            <a:r>
              <a:rPr lang="tr-TR" dirty="0">
                <a:latin typeface="Times New Roman" panose="02020603050405020304" pitchFamily="18" charset="0"/>
                <a:ea typeface="Calibri" panose="020F0502020204030204" pitchFamily="34" charset="0"/>
                <a:cs typeface="Times New Roman" panose="02020603050405020304" pitchFamily="18" charset="0"/>
              </a:rPr>
              <a:t> geldi. </a:t>
            </a:r>
            <a:r>
              <a:rPr lang="tr-TR" dirty="0" err="1">
                <a:latin typeface="Times New Roman" panose="02020603050405020304" pitchFamily="18" charset="0"/>
                <a:ea typeface="Calibri" panose="020F0502020204030204" pitchFamily="34" charset="0"/>
                <a:cs typeface="Times New Roman" panose="02020603050405020304" pitchFamily="18" charset="0"/>
              </a:rPr>
              <a:t>Simon</a:t>
            </a:r>
            <a:r>
              <a:rPr lang="tr-TR" dirty="0">
                <a:latin typeface="Times New Roman" panose="02020603050405020304" pitchFamily="18" charset="0"/>
                <a:ea typeface="Calibri" panose="020F0502020204030204" pitchFamily="34" charset="0"/>
                <a:cs typeface="Times New Roman" panose="02020603050405020304" pitchFamily="18" charset="0"/>
              </a:rPr>
              <a:t>, orada çocuğu kucağına aldı ve </a:t>
            </a:r>
            <a:r>
              <a:rPr lang="tr-TR" dirty="0" err="1">
                <a:latin typeface="Times New Roman" panose="02020603050405020304" pitchFamily="18" charset="0"/>
                <a:ea typeface="Calibri" panose="020F0502020204030204" pitchFamily="34" charset="0"/>
                <a:cs typeface="Times New Roman" panose="02020603050405020304" pitchFamily="18" charset="0"/>
              </a:rPr>
              <a:t>Kurtarıcı’yı</a:t>
            </a:r>
            <a:r>
              <a:rPr lang="tr-TR" dirty="0">
                <a:latin typeface="Times New Roman" panose="02020603050405020304" pitchFamily="18" charset="0"/>
                <a:ea typeface="Calibri" panose="020F0502020204030204" pitchFamily="34" charset="0"/>
                <a:cs typeface="Times New Roman" panose="02020603050405020304" pitchFamily="18" charset="0"/>
              </a:rPr>
              <a:t> görmeden ölmediği için Tanrı’ya şükretti. Yusuf ve Meryem İsa ile birlikte; </a:t>
            </a:r>
            <a:r>
              <a:rPr lang="tr-TR" dirty="0" err="1">
                <a:latin typeface="Times New Roman" panose="02020603050405020304" pitchFamily="18" charset="0"/>
                <a:ea typeface="Calibri" panose="020F0502020204030204" pitchFamily="34" charset="0"/>
                <a:cs typeface="Times New Roman" panose="02020603050405020304" pitchFamily="18" charset="0"/>
              </a:rPr>
              <a:t>Rab’bin</a:t>
            </a:r>
            <a:r>
              <a:rPr lang="tr-TR" dirty="0">
                <a:latin typeface="Times New Roman" panose="02020603050405020304" pitchFamily="18" charset="0"/>
                <a:ea typeface="Calibri" panose="020F0502020204030204" pitchFamily="34" charset="0"/>
                <a:cs typeface="Times New Roman" panose="02020603050405020304" pitchFamily="18" charset="0"/>
              </a:rPr>
              <a:t> yasasında </a:t>
            </a:r>
            <a:r>
              <a:rPr lang="tr-TR" i="1" dirty="0">
                <a:latin typeface="Times New Roman" panose="02020603050405020304" pitchFamily="18" charset="0"/>
                <a:ea typeface="Calibri" panose="020F0502020204030204" pitchFamily="34" charset="0"/>
                <a:cs typeface="Times New Roman" panose="02020603050405020304" pitchFamily="18" charset="0"/>
              </a:rPr>
              <a:t>“İlk doğan her erkek çocuk </a:t>
            </a:r>
            <a:r>
              <a:rPr lang="tr-TR" i="1" dirty="0" err="1">
                <a:latin typeface="Times New Roman" panose="02020603050405020304" pitchFamily="18" charset="0"/>
                <a:ea typeface="Calibri" panose="020F0502020204030204" pitchFamily="34" charset="0"/>
                <a:cs typeface="Times New Roman" panose="02020603050405020304" pitchFamily="18" charset="0"/>
              </a:rPr>
              <a:t>Rab’be</a:t>
            </a:r>
            <a:r>
              <a:rPr lang="tr-TR" i="1" dirty="0">
                <a:latin typeface="Times New Roman" panose="02020603050405020304" pitchFamily="18" charset="0"/>
                <a:ea typeface="Calibri" panose="020F0502020204030204" pitchFamily="34" charset="0"/>
                <a:cs typeface="Times New Roman" panose="02020603050405020304" pitchFamily="18" charset="0"/>
              </a:rPr>
              <a:t> adanmış sayılacak”</a:t>
            </a:r>
            <a:r>
              <a:rPr lang="tr-TR" dirty="0">
                <a:latin typeface="Times New Roman" panose="02020603050405020304" pitchFamily="18" charset="0"/>
                <a:ea typeface="Calibri" panose="020F0502020204030204" pitchFamily="34" charset="0"/>
                <a:cs typeface="Times New Roman" panose="02020603050405020304" pitchFamily="18" charset="0"/>
              </a:rPr>
              <a:t> buyruğunu yerine getirmiş olarak </a:t>
            </a:r>
            <a:r>
              <a:rPr lang="tr-TR" dirty="0" err="1">
                <a:latin typeface="Times New Roman" panose="02020603050405020304" pitchFamily="18" charset="0"/>
                <a:ea typeface="Calibri" panose="020F0502020204030204" pitchFamily="34" charset="0"/>
                <a:cs typeface="Times New Roman" panose="02020603050405020304" pitchFamily="18" charset="0"/>
              </a:rPr>
              <a:t>Nasıra’ya</a:t>
            </a:r>
            <a:r>
              <a:rPr lang="tr-TR" dirty="0">
                <a:latin typeface="Times New Roman" panose="02020603050405020304" pitchFamily="18" charset="0"/>
                <a:ea typeface="Calibri" panose="020F0502020204030204" pitchFamily="34" charset="0"/>
                <a:cs typeface="Times New Roman" panose="02020603050405020304" pitchFamily="18" charset="0"/>
              </a:rPr>
              <a:t> döndüler.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6632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401444"/>
            <a:ext cx="10818541" cy="5719763"/>
          </a:xfrm>
        </p:spPr>
        <p:txBody>
          <a:bodyPr>
            <a:normAutofit fontScale="62500" lnSpcReduction="20000"/>
          </a:bodyPr>
          <a:lstStyle/>
          <a:p>
            <a:r>
              <a:rPr lang="tr-TR" dirty="0"/>
              <a:t>İsa’nın çocukluk ve gençlik dönemine ait İncillerde de pek az bilgi bulunmaktadır. Sadece şu kısa bilgi vardır: Geleneğe uygun olarak her yıl </a:t>
            </a:r>
            <a:r>
              <a:rPr lang="tr-TR" i="1" dirty="0" err="1"/>
              <a:t>Fısıh</a:t>
            </a:r>
            <a:r>
              <a:rPr lang="tr-TR" dirty="0"/>
              <a:t> bayramında Kudüs’e giden Meryem ve Yusuf, on iki yaşına geldiğinde İsa’yı da yanlarında götürdüler. Bayramdan sonra eve dönerlerken çocuk İsa’nın yanlarında olmadığını fark ettiler ancak onun yol arkadaşlarıyla birlikte olduğunu düşündüler. Bir günlük yol gittikleri halde İsa gelmeyince onu aramak için Kudüs’e geri döndüler ve İsa’yı </a:t>
            </a:r>
            <a:r>
              <a:rPr lang="tr-TR" dirty="0" err="1"/>
              <a:t>Mabet’te</a:t>
            </a:r>
            <a:r>
              <a:rPr lang="tr-TR" dirty="0"/>
              <a:t> din bilginleri ile sohbet ederken buldular. İsa sorduğu sorularla ve verdiği cevaplarla orada bulunanları kendisine hayran bırakıyordu. Meryem ve Yusuf İsa’yı yanlarına alarak </a:t>
            </a:r>
            <a:r>
              <a:rPr lang="tr-TR" dirty="0" err="1"/>
              <a:t>Nasıra’ya</a:t>
            </a:r>
            <a:r>
              <a:rPr lang="tr-TR" dirty="0"/>
              <a:t> döndüler. İsa hayatının büyük kısmını orada geçirdi.</a:t>
            </a:r>
          </a:p>
          <a:p>
            <a:r>
              <a:rPr lang="tr-TR" dirty="0"/>
              <a:t>İsa’nın gençlik çağı sıralarında Yahya, Yahudilere tövbe ettiriyor ve Ürdün nehrinde onları vaftiz ediyordu. Bundan dolayı ona </a:t>
            </a:r>
            <a:r>
              <a:rPr lang="tr-TR" i="1" dirty="0"/>
              <a:t>“Vaftizci Yahya”</a:t>
            </a:r>
            <a:r>
              <a:rPr lang="tr-TR" dirty="0"/>
              <a:t> deniyordu. </a:t>
            </a:r>
            <a:r>
              <a:rPr lang="tr-TR" i="1" dirty="0"/>
              <a:t>“Herkesin aklında ‘Acaba Mesih bu mu?’</a:t>
            </a:r>
            <a:r>
              <a:rPr lang="tr-TR" dirty="0"/>
              <a:t> </a:t>
            </a:r>
            <a:r>
              <a:rPr lang="tr-TR" i="1" dirty="0"/>
              <a:t>sorusu vardı.</a:t>
            </a:r>
            <a:r>
              <a:rPr lang="tr-TR" dirty="0"/>
              <a:t> </a:t>
            </a:r>
            <a:r>
              <a:rPr lang="tr-TR" i="1" dirty="0"/>
              <a:t>Yahya ise hepsine şöyle cevap verdi: ‘Ben sizi suyla vaftiz ediyorum ama benden daha güçlü olan geliyor. Ben onun çarıklarının bağını çözmeye bile layık değilim. O sizi Kutsal </a:t>
            </a:r>
            <a:r>
              <a:rPr lang="tr-TR" i="1" dirty="0" err="1"/>
              <a:t>Ruh’la</a:t>
            </a:r>
            <a:r>
              <a:rPr lang="tr-TR" i="1" dirty="0"/>
              <a:t> ve ateşle vaftiz edecek”</a:t>
            </a:r>
            <a:r>
              <a:rPr lang="tr-TR" dirty="0"/>
              <a:t> (Luka 3: 16-17). Bu sırada İsa vaftiz olmak için Yahya’nın yanına geldi ve vaftiz oldu. İsa vaftiz olur olmaz sudan çıktı. O anda gökler açıldı ve Kutsal Ruh, güvercin şeklinde onun üzerine indi. Göklerden </a:t>
            </a:r>
            <a:r>
              <a:rPr lang="tr-TR" i="1" dirty="0"/>
              <a:t>“Sen benim sevgili oğlumsun, senden hoşnudum”</a:t>
            </a:r>
            <a:r>
              <a:rPr lang="tr-TR" dirty="0"/>
              <a:t> diye bir ses duyuldu.</a:t>
            </a:r>
          </a:p>
          <a:p>
            <a:r>
              <a:rPr lang="tr-TR" dirty="0"/>
              <a:t>Vaftiz olduktan sonra İsa çöle çekilerek kırk gün boyunca yalnız kaldı. Bu dönemde şeytan onu sınadı, günaha sokmaya çalıştı. Şeytan her defasında farklı yollar denemesine rağmen onu kandıramadı. İsa çölden dönerek Ürdün nehri yakınlarına geldi. İsa annesi ve yanındakilerle birlikte Kana şehrinde bir düğüne katıldı. Düğün esnasında şarap bitince annesinin ricası üzerine su doldurulan küplerin içindeki suyu şaraba çevirdi. Böylece ilk mucizesini göstermiş oldu.</a:t>
            </a:r>
          </a:p>
          <a:p>
            <a:r>
              <a:rPr lang="tr-TR" dirty="0"/>
              <a:t>İsa’nın önceki hayatının geçtiği </a:t>
            </a:r>
            <a:r>
              <a:rPr lang="tr-TR" dirty="0" err="1"/>
              <a:t>Nasıra’dan</a:t>
            </a:r>
            <a:r>
              <a:rPr lang="tr-TR" dirty="0"/>
              <a:t> çıkarak köy ve kasabaları dolaşması ve oradakileri tövbeye davet etmeye başlaması onun </a:t>
            </a:r>
            <a:r>
              <a:rPr lang="tr-TR" i="1" dirty="0"/>
              <a:t>“aleni hayatı”</a:t>
            </a:r>
            <a:r>
              <a:rPr lang="tr-TR" dirty="0"/>
              <a:t> olarak kabul edilmektedir. İsa’nın köy ve kasabaları dolaşması, insanlara konuşmalar yapması insanların ilgisini çekmeye başlamış, birçokları onun takipçisi olmuştur. İsa da bunlar arasından on ikisini Havari olarak seçmiştir. Bu Havariler şunlardır: </a:t>
            </a:r>
            <a:r>
              <a:rPr lang="tr-TR" i="1" dirty="0"/>
              <a:t>“</a:t>
            </a:r>
            <a:r>
              <a:rPr lang="tr-TR" i="1" dirty="0" err="1"/>
              <a:t>Petrus</a:t>
            </a:r>
            <a:r>
              <a:rPr lang="tr-TR" i="1" dirty="0"/>
              <a:t> adını verdiği </a:t>
            </a:r>
            <a:r>
              <a:rPr lang="tr-TR" i="1" dirty="0" err="1"/>
              <a:t>Simun</a:t>
            </a:r>
            <a:r>
              <a:rPr lang="tr-TR" i="1" dirty="0"/>
              <a:t>, onun kardeşi </a:t>
            </a:r>
            <a:r>
              <a:rPr lang="tr-TR" i="1" dirty="0" err="1"/>
              <a:t>Andreya</a:t>
            </a:r>
            <a:r>
              <a:rPr lang="tr-TR" i="1" dirty="0"/>
              <a:t>, Yakup, </a:t>
            </a:r>
            <a:r>
              <a:rPr lang="tr-TR" i="1" dirty="0" err="1"/>
              <a:t>Yuhanna</a:t>
            </a:r>
            <a:r>
              <a:rPr lang="tr-TR" i="1" dirty="0"/>
              <a:t>, </a:t>
            </a:r>
            <a:r>
              <a:rPr lang="tr-TR" i="1" dirty="0" err="1"/>
              <a:t>Flipus</a:t>
            </a:r>
            <a:r>
              <a:rPr lang="tr-TR" i="1" dirty="0"/>
              <a:t>, </a:t>
            </a:r>
            <a:r>
              <a:rPr lang="tr-TR" i="1" dirty="0" err="1"/>
              <a:t>Bartalamay</a:t>
            </a:r>
            <a:r>
              <a:rPr lang="tr-TR" i="1" dirty="0"/>
              <a:t>, Matta, </a:t>
            </a:r>
            <a:r>
              <a:rPr lang="tr-TR" i="1" dirty="0" err="1"/>
              <a:t>Tomas</a:t>
            </a:r>
            <a:r>
              <a:rPr lang="tr-TR" i="1" dirty="0"/>
              <a:t>, </a:t>
            </a:r>
            <a:r>
              <a:rPr lang="tr-TR" i="1" dirty="0" err="1"/>
              <a:t>Alfay</a:t>
            </a:r>
            <a:r>
              <a:rPr lang="tr-TR" i="1" dirty="0"/>
              <a:t> oğlu Yakup, Yurtsever diye tanınan </a:t>
            </a:r>
            <a:r>
              <a:rPr lang="tr-TR" i="1" dirty="0" err="1"/>
              <a:t>Simun</a:t>
            </a:r>
            <a:r>
              <a:rPr lang="tr-TR" i="1" dirty="0"/>
              <a:t>, Yakup oğlu </a:t>
            </a:r>
            <a:r>
              <a:rPr lang="tr-TR" i="1" dirty="0" err="1"/>
              <a:t>Yahuda</a:t>
            </a:r>
            <a:r>
              <a:rPr lang="tr-TR" i="1" dirty="0"/>
              <a:t> ve sonradan İsa’yı ele veren </a:t>
            </a:r>
            <a:r>
              <a:rPr lang="tr-TR" i="1" dirty="0" err="1"/>
              <a:t>Yahuda</a:t>
            </a:r>
            <a:r>
              <a:rPr lang="tr-TR" i="1" dirty="0"/>
              <a:t> </a:t>
            </a:r>
            <a:r>
              <a:rPr lang="tr-TR" i="1" dirty="0" err="1"/>
              <a:t>İşkariyot</a:t>
            </a:r>
            <a:r>
              <a:rPr lang="tr-TR" i="1" dirty="0"/>
              <a:t>.”</a:t>
            </a:r>
            <a:r>
              <a:rPr lang="tr-TR" dirty="0"/>
              <a:t> (Luka, 6: 13-16)</a:t>
            </a:r>
          </a:p>
          <a:p>
            <a:endParaRPr lang="tr-TR" dirty="0"/>
          </a:p>
        </p:txBody>
      </p:sp>
    </p:spTree>
    <p:extLst>
      <p:ext uri="{BB962C8B-B14F-4D97-AF65-F5344CB8AC3E}">
        <p14:creationId xmlns:p14="http://schemas.microsoft.com/office/powerpoint/2010/main" val="3038859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9863" y="334537"/>
            <a:ext cx="10773937" cy="5842426"/>
          </a:xfrm>
        </p:spPr>
        <p:txBody>
          <a:bodyPr>
            <a:normAutofit fontScale="55000" lnSpcReduction="20000"/>
          </a:bodyPr>
          <a:lstStyle/>
          <a:p>
            <a:r>
              <a:rPr lang="tr-TR" dirty="0"/>
              <a:t>İsa köy ve kasabaları dolaşmaya devam ediyordu. Geçtiği yerlerde mucizeler gösteriyor, hastaları iyileştiriyor hatta ölüleri diriltiyordu. Onunla beraber dolaşan ve İsa’nın yaptıklarını gören, öğrenen ve On İkiler denilen Havarilerine de cinleri kovmak ve hastaları iyileştirmek için güç ve destek verdi. Sonra onları Tanrı’nın Egemenliğini duyurmaya ve hastalara şifa vermeye gönderdi. Onlara şöyle dedi: </a:t>
            </a:r>
            <a:r>
              <a:rPr lang="tr-TR" i="1" dirty="0"/>
              <a:t>“Yolculuk için yanınıza bir şey almayın- ne değnek ne torba ne ekmek ne para ne de yedek mintan…”</a:t>
            </a:r>
            <a:r>
              <a:rPr lang="tr-TR" dirty="0"/>
              <a:t> Onlar da yola çıktılar, her yerde Müjde’yi yayarak ve hastaları iyileştirerek köy köy dolaştılar. (Luka 9: 1-8) Havariler, döndüklerinde İsa’ya yaptıklarını anlattılar. İsa, Havarileriyle birlikteyken etraflarında çok sayıda insan toplanmıştı. İsa, Havarilere halka yemek vermelerini istedi. Onlar da beş ekmek ve iki balıktan başka yiyeceklerinin olmadığını söylediler. Orada yaklaşık beş bin erkek vardı. İsa beş ekmekle iki balığı alarak şükran duası etti onları böldükten sonra halka dağıttılar. Herkes yiyip doyduktan sonra on iki sepet yemek artığı toplandı. (Luka 9: 13-16) Böylece İsa, bir mucizesini daha göstermiş oldu.</a:t>
            </a:r>
          </a:p>
          <a:p>
            <a:r>
              <a:rPr lang="tr-TR" dirty="0"/>
              <a:t>İsa bir gün öğrencilerine halkın kendisi için ne söylediklerini soruyor. Onlar da </a:t>
            </a:r>
            <a:r>
              <a:rPr lang="tr-TR" i="1" dirty="0"/>
              <a:t>“Vaftizci Yahya diyorlar. Ama kimi İlyas diyor, kimi eski peygamberlerden birinin dirilmiş olduğunu söylüyor”</a:t>
            </a:r>
            <a:r>
              <a:rPr lang="tr-TR" dirty="0"/>
              <a:t> cevabını verdiler. İsa onlara </a:t>
            </a:r>
            <a:r>
              <a:rPr lang="tr-TR" i="1" dirty="0"/>
              <a:t>“Ya siz, dedi, ben kimim dersiniz”</a:t>
            </a:r>
            <a:r>
              <a:rPr lang="tr-TR" dirty="0"/>
              <a:t> diye sordu. </a:t>
            </a:r>
            <a:r>
              <a:rPr lang="tr-TR" dirty="0" err="1"/>
              <a:t>Petrus</a:t>
            </a:r>
            <a:r>
              <a:rPr lang="tr-TR" dirty="0"/>
              <a:t>, </a:t>
            </a:r>
            <a:r>
              <a:rPr lang="tr-TR" i="1" dirty="0"/>
              <a:t>“Sen Tanrı’nın </a:t>
            </a:r>
            <a:r>
              <a:rPr lang="tr-TR" i="1" dirty="0" err="1"/>
              <a:t>Mesihisin</a:t>
            </a:r>
            <a:r>
              <a:rPr lang="tr-TR" i="1" dirty="0"/>
              <a:t>.”</a:t>
            </a:r>
            <a:r>
              <a:rPr lang="tr-TR" dirty="0"/>
              <a:t> cevabını verdi. İsa onları uyararak bunu hiç kimseye söylememelerini buyurdu. (Luka 9: 18-21)</a:t>
            </a:r>
          </a:p>
          <a:p>
            <a:r>
              <a:rPr lang="tr-TR" dirty="0"/>
              <a:t>İncillerin anlatımına göre İsa, kendisini takip edenlerle birlikte dolaşmaya devam eder, olağanüstü olaylar gerçekleştirir, kendisine sorulan sorulara cevap verir. Yahudi din adamları onu sınamak ve zor duruma düşürmek için sorular sorarlar. O da bu sorulara bilgelikle cevaplar verir. Özellikle </a:t>
            </a:r>
            <a:r>
              <a:rPr lang="tr-TR" i="1" dirty="0"/>
              <a:t>Ferisiler</a:t>
            </a:r>
            <a:r>
              <a:rPr lang="tr-TR" dirty="0"/>
              <a:t> İsa’ya düşmanlık gösterirler. İsa Kudüs’e gitmeye karar verdiğinde Havarilerine, Peygamberlerin İnsanoğluyla ilgili yazdıklarının tümünün yerine geleceğini, kendisinin diğer uluslara teslim edileceğini, onunla alay edileceğini, hakarete uğrayacağını, üzerine tükürüleceğini, kendisini kamçılayıp öldüreceklerini ancak üçüncü gün dirileceğini söyler (Luka 18:33). İsa’nın </a:t>
            </a:r>
            <a:r>
              <a:rPr lang="tr-TR" dirty="0" err="1"/>
              <a:t>Lazar</a:t>
            </a:r>
            <a:r>
              <a:rPr lang="tr-TR" dirty="0"/>
              <a:t> adında birini diriltmesi </a:t>
            </a:r>
            <a:r>
              <a:rPr lang="tr-TR" i="1" dirty="0" err="1"/>
              <a:t>Ferisileri</a:t>
            </a:r>
            <a:r>
              <a:rPr lang="tr-TR" dirty="0"/>
              <a:t> iyice telaşlandırır. İsa dört gün önce ölmüş olan </a:t>
            </a:r>
            <a:r>
              <a:rPr lang="tr-TR" dirty="0" err="1"/>
              <a:t>Lazar’ın</a:t>
            </a:r>
            <a:r>
              <a:rPr lang="tr-TR" dirty="0"/>
              <a:t> mağarada olan mezarının önüne gelir ve </a:t>
            </a:r>
            <a:r>
              <a:rPr lang="tr-TR" dirty="0" err="1"/>
              <a:t>Lazar’a</a:t>
            </a:r>
            <a:r>
              <a:rPr lang="tr-TR" dirty="0"/>
              <a:t> dışarı çıkmasını söyler. </a:t>
            </a:r>
            <a:r>
              <a:rPr lang="tr-TR" dirty="0" err="1"/>
              <a:t>Lazar</a:t>
            </a:r>
            <a:r>
              <a:rPr lang="tr-TR" dirty="0"/>
              <a:t> dirilir ve dışarı çıkar. Bunu gören birçok Yahudi İsa’ya iman eder (</a:t>
            </a:r>
            <a:r>
              <a:rPr lang="tr-TR" dirty="0" err="1"/>
              <a:t>Yuhanna</a:t>
            </a:r>
            <a:r>
              <a:rPr lang="tr-TR" dirty="0"/>
              <a:t> 11: 38-44).</a:t>
            </a:r>
          </a:p>
          <a:p>
            <a:r>
              <a:rPr lang="tr-TR" dirty="0"/>
              <a:t>İsa, Havarileriyle birlikte Kudüs’e doğru yola çıkar, yolda bir körün gözlerini açar.  Kudüs’e yaklaşınca öğrencilerinden ikisini karşı köydeki bir eşek ile bir sıpayı alarak kendisine getirmelerini söyler. İsa’nın Kudüs’e girişi Luka İncilinde şöyle anlatılır: </a:t>
            </a:r>
            <a:r>
              <a:rPr lang="tr-TR" i="1" dirty="0"/>
              <a:t>“Sıpayı İsa’ya getirdiler, üzerine kendi giysilerini atarak İsa’yı üstüne bindirdiler. İsa ilerlerken halk giysilerini yola seriyordu. İsa Zeytin Dağı’ndan aşağıya inen yola yaklaştığı sırada öğrencilerinden oluşan kalabalığın tümü, görmüş oldukları bütün mucizelerden ötürü, sevinç içinde yüksek sesle Tanrı’yı övmeye başladılar… Kalabalığın içinden bazı Ferisiler ona ‘Öğretmen, öğrencilerini sustur’ dediler. İsa ‘Size şunu söyleyeyim, bunlar susacak olsa taşlar bağıracaktır’ diye karşılık verdi”. </a:t>
            </a:r>
            <a:r>
              <a:rPr lang="tr-TR" dirty="0"/>
              <a:t>(Luka 19: 28-40).</a:t>
            </a:r>
          </a:p>
          <a:p>
            <a:endParaRPr lang="tr-TR" dirty="0"/>
          </a:p>
        </p:txBody>
      </p:sp>
    </p:spTree>
    <p:extLst>
      <p:ext uri="{BB962C8B-B14F-4D97-AF65-F5344CB8AC3E}">
        <p14:creationId xmlns:p14="http://schemas.microsoft.com/office/powerpoint/2010/main" val="238159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7132" y="312234"/>
            <a:ext cx="10606668" cy="5864729"/>
          </a:xfrm>
        </p:spPr>
        <p:txBody>
          <a:bodyPr>
            <a:normAutofit fontScale="55000" lnSpcReduction="20000"/>
          </a:bodyPr>
          <a:lstStyle/>
          <a:p>
            <a:r>
              <a:rPr lang="tr-TR" dirty="0"/>
              <a:t>İsa köy ve kasabaları dolaşmaya devam ediyordu. Geçtiği yerlerde mucizeler gösteriyor, hastaları iyileştiriyor hatta ölüleri diriltiyordu. Onunla beraber dolaşan ve İsa’nın yaptıklarını gören, öğrenen ve On İkiler denilen Havarilerine de cinleri kovmak ve hastaları iyileştirmek için güç ve destek verdi. Sonra onları Tanrı’nın Egemenliğini duyurmaya ve hastalara şifa vermeye gönderdi. Onlara şöyle dedi: </a:t>
            </a:r>
            <a:r>
              <a:rPr lang="tr-TR" i="1" dirty="0"/>
              <a:t>“Yolculuk için yanınıza bir şey almayın- ne değnek ne torba ne ekmek ne para ne de yedek mintan…”</a:t>
            </a:r>
            <a:r>
              <a:rPr lang="tr-TR" dirty="0"/>
              <a:t> Onlar da yola çıktılar, her yerde Müjde’yi yayarak ve hastaları iyileştirerek köy köy dolaştılar. (Luka 9: 1-8) Havariler, döndüklerinde İsa’ya yaptıklarını anlattılar. İsa, Havarileriyle birlikteyken etraflarında çok sayıda insan toplanmıştı. İsa, Havarilere halka yemek vermelerini istedi. Onlar da beş ekmek ve iki balıktan başka yiyeceklerinin olmadığını söylediler. Orada yaklaşık beş bin erkek vardı. İsa beş ekmekle iki balığı alarak şükran duası etti onları böldükten sonra halka dağıttılar. Herkes yiyip doyduktan sonra on iki sepet yemek artığı toplandı. (Luka 9: 13-16) Böylece İsa, bir mucizesini daha göstermiş oldu.</a:t>
            </a:r>
          </a:p>
          <a:p>
            <a:r>
              <a:rPr lang="tr-TR" dirty="0"/>
              <a:t>İsa bir gün öğrencilerine halkın kendisi için ne söylediklerini soruyor. Onlar da </a:t>
            </a:r>
            <a:r>
              <a:rPr lang="tr-TR" i="1" dirty="0"/>
              <a:t>“Vaftizci Yahya diyorlar. Ama kimi İlyas diyor, kimi eski peygamberlerden birinin dirilmiş olduğunu söylüyor”</a:t>
            </a:r>
            <a:r>
              <a:rPr lang="tr-TR" dirty="0"/>
              <a:t> cevabını verdiler. İsa onlara </a:t>
            </a:r>
            <a:r>
              <a:rPr lang="tr-TR" i="1" dirty="0"/>
              <a:t>“Ya siz, dedi, ben kimim dersiniz”</a:t>
            </a:r>
            <a:r>
              <a:rPr lang="tr-TR" dirty="0"/>
              <a:t> diye sordu. </a:t>
            </a:r>
            <a:r>
              <a:rPr lang="tr-TR" dirty="0" err="1"/>
              <a:t>Petrus</a:t>
            </a:r>
            <a:r>
              <a:rPr lang="tr-TR" dirty="0"/>
              <a:t>, </a:t>
            </a:r>
            <a:r>
              <a:rPr lang="tr-TR" i="1" dirty="0"/>
              <a:t>“Sen Tanrı’nın </a:t>
            </a:r>
            <a:r>
              <a:rPr lang="tr-TR" i="1" dirty="0" err="1"/>
              <a:t>Mesihisin</a:t>
            </a:r>
            <a:r>
              <a:rPr lang="tr-TR" i="1" dirty="0"/>
              <a:t>.”</a:t>
            </a:r>
            <a:r>
              <a:rPr lang="tr-TR" dirty="0"/>
              <a:t> cevabını verdi. İsa onları uyararak bunu hiç kimseye söylememelerini buyurdu. (Luka 9: 18-21)</a:t>
            </a:r>
          </a:p>
          <a:p>
            <a:r>
              <a:rPr lang="tr-TR" dirty="0"/>
              <a:t>İncillerin anlatımına göre İsa, kendisini takip edenlerle birlikte dolaşmaya devam eder, olağanüstü olaylar gerçekleştirir, kendisine sorulan sorulara cevap verir. Yahudi din adamları onu sınamak ve zor duruma düşürmek için sorular sorarlar. O da bu sorulara bilgelikle cevaplar verir. Özellikle </a:t>
            </a:r>
            <a:r>
              <a:rPr lang="tr-TR" i="1" dirty="0"/>
              <a:t>Ferisiler</a:t>
            </a:r>
            <a:r>
              <a:rPr lang="tr-TR" dirty="0"/>
              <a:t> İsa’ya düşmanlık gösterirler. İsa Kudüs’e gitmeye karar verdiğinde Havarilerine, Peygamberlerin İnsanoğluyla ilgili yazdıklarının tümünün yerine geleceğini, kendisinin diğer uluslara teslim edileceğini, onunla alay edileceğini, hakarete uğrayacağını, üzerine tükürüleceğini, kendisini kamçılayıp öldüreceklerini ancak üçüncü gün dirileceğini söyler (Luka 18:33). İsa’nın </a:t>
            </a:r>
            <a:r>
              <a:rPr lang="tr-TR" dirty="0" err="1"/>
              <a:t>Lazar</a:t>
            </a:r>
            <a:r>
              <a:rPr lang="tr-TR" dirty="0"/>
              <a:t> adında birini diriltmesi </a:t>
            </a:r>
            <a:r>
              <a:rPr lang="tr-TR" i="1" dirty="0" err="1"/>
              <a:t>Ferisileri</a:t>
            </a:r>
            <a:r>
              <a:rPr lang="tr-TR" dirty="0"/>
              <a:t> iyice telaşlandırır. İsa dört gün önce ölmüş olan </a:t>
            </a:r>
            <a:r>
              <a:rPr lang="tr-TR" dirty="0" err="1"/>
              <a:t>Lazar’ın</a:t>
            </a:r>
            <a:r>
              <a:rPr lang="tr-TR" dirty="0"/>
              <a:t> mağarada olan mezarının önüne gelir ve </a:t>
            </a:r>
            <a:r>
              <a:rPr lang="tr-TR" dirty="0" err="1"/>
              <a:t>Lazar’a</a:t>
            </a:r>
            <a:r>
              <a:rPr lang="tr-TR" dirty="0"/>
              <a:t> dışarı çıkmasını söyler. </a:t>
            </a:r>
            <a:r>
              <a:rPr lang="tr-TR" dirty="0" err="1"/>
              <a:t>Lazar</a:t>
            </a:r>
            <a:r>
              <a:rPr lang="tr-TR" dirty="0"/>
              <a:t> dirilir ve dışarı çıkar. Bunu gören birçok Yahudi İsa’ya iman eder (</a:t>
            </a:r>
            <a:r>
              <a:rPr lang="tr-TR" dirty="0" err="1"/>
              <a:t>Yuhanna</a:t>
            </a:r>
            <a:r>
              <a:rPr lang="tr-TR" dirty="0"/>
              <a:t> 11: 38-44).</a:t>
            </a:r>
          </a:p>
          <a:p>
            <a:r>
              <a:rPr lang="tr-TR" dirty="0"/>
              <a:t>İsa, Havarileriyle birlikte Kudüs’e doğru yola çıkar, yolda bir körün gözlerini açar.  Kudüs’e yaklaşınca öğrencilerinden ikisini karşı köydeki bir eşek ile bir sıpayı alarak kendisine getirmelerini söyler. İsa’nın Kudüs’e girişi Luka İncilinde şöyle anlatılır: </a:t>
            </a:r>
            <a:r>
              <a:rPr lang="tr-TR" i="1" dirty="0"/>
              <a:t>“Sıpayı İsa’ya getirdiler, üzerine kendi giysilerini atarak İsa’yı üstüne bindirdiler. İsa ilerlerken halk giysilerini yola seriyordu. İsa Zeytin Dağı’ndan aşağıya inen yola yaklaştığı sırada öğrencilerinden oluşan kalabalığın tümü, görmüş oldukları bütün mucizelerden ötürü, sevinç içinde yüksek sesle Tanrı’yı övmeye başladılar… Kalabalığın içinden bazı Ferisiler ona ‘Öğretmen, öğrencilerini sustur’ dediler. İsa ‘Size şunu söyleyeyim, bunlar susacak olsa taşlar bağıracaktır’ diye karşılık verdi”. </a:t>
            </a:r>
            <a:r>
              <a:rPr lang="tr-TR" dirty="0"/>
              <a:t>(Luka 19: 28-40).</a:t>
            </a:r>
          </a:p>
          <a:p>
            <a:endParaRPr lang="tr-TR" dirty="0"/>
          </a:p>
        </p:txBody>
      </p:sp>
    </p:spTree>
    <p:extLst>
      <p:ext uri="{BB962C8B-B14F-4D97-AF65-F5344CB8AC3E}">
        <p14:creationId xmlns:p14="http://schemas.microsoft.com/office/powerpoint/2010/main" val="3280093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9502" y="468351"/>
            <a:ext cx="10740483" cy="5764368"/>
          </a:xfrm>
        </p:spPr>
        <p:txBody>
          <a:bodyPr>
            <a:normAutofit fontScale="70000" lnSpcReduction="20000"/>
          </a:bodyPr>
          <a:lstStyle/>
          <a:p>
            <a:r>
              <a:rPr lang="tr-TR" dirty="0"/>
              <a:t>İncillerde hayatı bu şekilde anlatılan Hz. İsa hakkında </a:t>
            </a:r>
            <a:r>
              <a:rPr lang="tr-TR" dirty="0">
                <a:solidFill>
                  <a:srgbClr val="FF0000"/>
                </a:solidFill>
              </a:rPr>
              <a:t>Kur’an-ı Kerim’de </a:t>
            </a:r>
            <a:r>
              <a:rPr lang="tr-TR" dirty="0"/>
              <a:t>de bilgiler mevcuttur. Hıristiyanlıkla ilgili Türkçe kaleme alınmış bir yazıda, Kur’an’da bu konuda hangi bilgilerin bulunduğu merak konusu olacağı için burada kısaca anlatmaya çalışacağız. Kur’an-ı Kerimde, Hz. İsa’nın Hz. Meryem’den babasız olarak doğuşu detaylı bir şekilde anlatılır. Hatta Hz. Meryem, babasız çocuk dünyaya getirmesi kavmi tarafından kınanınca onlara beşikte yatan çocuğu işaret eder. Çocuk şöyle der: </a:t>
            </a:r>
            <a:r>
              <a:rPr lang="tr-TR" i="1" dirty="0"/>
              <a:t>“Ben Allah’ın kuluyum. O, bana kitabı verdi ve beni peygamber yaptı. Nerede olursam olayım, o beni mübarek kıldı; yaşadığım sürece bana namazı ve zekâtı emretti”</a:t>
            </a:r>
            <a:r>
              <a:rPr lang="tr-TR" dirty="0"/>
              <a:t> (Meryem, 27-31). Kur’an-ı Kerim’de, Hz. İsa’nın beşikteyken konuşması yanında onun çamurdan kuş yapıp üflemesiyle kuşun canlanması, anadan doğma körü ve alacalıyı iyileştirmesi ve ölüleri diriltmesi gibi başka mucizeleri de anlatılır (Maide, 110). Kur’an’da Hz. İsa’yı değil onlara İsa gibi gösterileni öldürdükleri (Nisa, 157) belirtilir.</a:t>
            </a:r>
            <a:r>
              <a:rPr lang="tr-TR" i="1" dirty="0"/>
              <a:t> </a:t>
            </a:r>
            <a:r>
              <a:rPr lang="tr-TR" dirty="0"/>
              <a:t>Ayrıca Kur’an-ı Kerim’de, Hz. İsa’yla ilgili</a:t>
            </a:r>
            <a:r>
              <a:rPr lang="tr-TR" i="1" dirty="0"/>
              <a:t> “Allah buyurmuştu ki: Ey İsa! Seni vefat ettireceğim, seni nezdime yükselteceğim, seni inkâr edenlerden arındıracağım ve sana uyanları kıyamete kadar kâfirlerden üstün kılacağım”</a:t>
            </a:r>
            <a:r>
              <a:rPr lang="tr-TR" dirty="0"/>
              <a:t> (</a:t>
            </a:r>
            <a:r>
              <a:rPr lang="tr-TR" dirty="0" err="1"/>
              <a:t>Âl</a:t>
            </a:r>
            <a:r>
              <a:rPr lang="tr-TR" dirty="0"/>
              <a:t>-i İmran, 55) buyrulmaktadır. </a:t>
            </a:r>
          </a:p>
          <a:p>
            <a:r>
              <a:rPr lang="tr-TR" dirty="0"/>
              <a:t>Kur’an-ı Kerim’de; Hıristiyanlar tarafından kabul gören üç </a:t>
            </a:r>
            <a:r>
              <a:rPr lang="tr-TR" dirty="0" err="1"/>
              <a:t>şahıslı</a:t>
            </a:r>
            <a:r>
              <a:rPr lang="tr-TR" dirty="0"/>
              <a:t> tek özlü tanrı inancını ifade eden </a:t>
            </a:r>
            <a:r>
              <a:rPr lang="tr-TR" i="1" dirty="0"/>
              <a:t>teslis</a:t>
            </a:r>
            <a:r>
              <a:rPr lang="tr-TR" dirty="0"/>
              <a:t> inancı eleştirilir. </a:t>
            </a:r>
            <a:r>
              <a:rPr lang="tr-TR" i="1" dirty="0"/>
              <a:t>“</a:t>
            </a:r>
            <a:r>
              <a:rPr lang="tr-TR" i="1" dirty="0" err="1"/>
              <a:t>Andolsun</a:t>
            </a:r>
            <a:r>
              <a:rPr lang="tr-TR" i="1" dirty="0"/>
              <a:t> ki ‘Allah, kesinlikle Meryem oğlu Mesih’tir’ diyenler kâfir olmuşlardır.”</a:t>
            </a:r>
            <a:r>
              <a:rPr lang="tr-TR" dirty="0"/>
              <a:t> (Maide, 72). </a:t>
            </a:r>
            <a:r>
              <a:rPr lang="tr-TR" i="1" dirty="0"/>
              <a:t>“Allah, üçün üçüncüsüdür diyenler kâfir olmuşlardır. Hâlbuki bir tek Allah’tan başka hiçbir Tanrı yoktur”</a:t>
            </a:r>
            <a:r>
              <a:rPr lang="tr-TR" dirty="0"/>
              <a:t> (Maide, 73) buyrulur. Kur’an-ı Kerim’de, Hz. İsa’nın kendisinden sonra gelecek peygamberi müjdelediği de bildirilir: </a:t>
            </a:r>
            <a:r>
              <a:rPr lang="tr-TR" i="1" dirty="0"/>
              <a:t>“Hatırla ki, Meryem oğlu İsa: Ey </a:t>
            </a:r>
            <a:r>
              <a:rPr lang="tr-TR" i="1" dirty="0" err="1"/>
              <a:t>İsrailoğulları</a:t>
            </a:r>
            <a:r>
              <a:rPr lang="tr-TR" i="1" dirty="0"/>
              <a:t>! Ben size Allah’ın elçisiyim, benden önce gelecek Tevrat’ı doğrulayıcı ve benden sonra gelecek </a:t>
            </a:r>
            <a:r>
              <a:rPr lang="tr-TR" i="1" dirty="0" err="1"/>
              <a:t>Ahmed</a:t>
            </a:r>
            <a:r>
              <a:rPr lang="tr-TR" i="1" dirty="0"/>
              <a:t> adında bir peygamberi de müjdeleyici olarak geldim, demişti”.</a:t>
            </a:r>
            <a:r>
              <a:rPr lang="tr-TR" dirty="0"/>
              <a:t> (Saf, 6) Sonuç olarak Kur’an-ı Kerim’de teslis inancı reddedilir. Hz. İsa’nın da diğer insanlar gibi bir beşer olduğu, ona peygamberlik verildiği bildirilir. Onun kendisinden önce gelen peygamberleri tasdik eden, kendisinden sonra gelecek olan son peygamber Hz. Muhammed’i müjdeleyen bir peygamber olduğu vurgulanır.</a:t>
            </a:r>
          </a:p>
          <a:p>
            <a:endParaRPr lang="tr-TR" dirty="0"/>
          </a:p>
        </p:txBody>
      </p:sp>
    </p:spTree>
    <p:extLst>
      <p:ext uri="{BB962C8B-B14F-4D97-AF65-F5344CB8AC3E}">
        <p14:creationId xmlns:p14="http://schemas.microsoft.com/office/powerpoint/2010/main" val="233544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2956" y="412595"/>
            <a:ext cx="10840844" cy="5764368"/>
          </a:xfrm>
        </p:spPr>
        <p:txBody>
          <a:bodyPr>
            <a:normAutofit fontScale="55000" lnSpcReduction="20000"/>
          </a:bodyPr>
          <a:lstStyle/>
          <a:p>
            <a:r>
              <a:rPr lang="tr-TR" sz="3600" b="1" dirty="0" err="1">
                <a:solidFill>
                  <a:srgbClr val="FF0000"/>
                </a:solidFill>
              </a:rPr>
              <a:t>Pavlus</a:t>
            </a:r>
            <a:endParaRPr lang="tr-TR" sz="3600" b="1" dirty="0">
              <a:solidFill>
                <a:srgbClr val="FF0000"/>
              </a:solidFill>
            </a:endParaRPr>
          </a:p>
          <a:p>
            <a:r>
              <a:rPr lang="tr-TR" dirty="0"/>
              <a:t>İsa’dan sonra, onun Havarileri bir araya gelerek İsa’yı ele veren, sonra da pişman olarak kendini asan </a:t>
            </a:r>
            <a:r>
              <a:rPr lang="tr-TR" dirty="0" err="1"/>
              <a:t>Yahuda</a:t>
            </a:r>
            <a:r>
              <a:rPr lang="tr-TR" dirty="0"/>
              <a:t> </a:t>
            </a:r>
            <a:r>
              <a:rPr lang="tr-TR" dirty="0" err="1"/>
              <a:t>İşkariyot’un</a:t>
            </a:r>
            <a:r>
              <a:rPr lang="tr-TR" dirty="0"/>
              <a:t> yerine Havari olarak </a:t>
            </a:r>
            <a:r>
              <a:rPr lang="tr-TR" dirty="0" err="1"/>
              <a:t>Matiya’yı</a:t>
            </a:r>
            <a:r>
              <a:rPr lang="tr-TR" dirty="0"/>
              <a:t> seçerler ve İsa Mesih’in misyonunu devam ettirmeye çalışırlar (Elçilerin İşleri 1: 15-26). Ancak Hıristiyanlık tarihinde İsa’dan hemen sonra </a:t>
            </a:r>
            <a:r>
              <a:rPr lang="tr-TR" dirty="0" err="1"/>
              <a:t>Pavlus</a:t>
            </a:r>
            <a:r>
              <a:rPr lang="tr-TR" dirty="0"/>
              <a:t> devreye girmektedir. </a:t>
            </a:r>
            <a:r>
              <a:rPr lang="tr-TR" dirty="0" err="1"/>
              <a:t>Pavlus’un</a:t>
            </a:r>
            <a:r>
              <a:rPr lang="tr-TR" dirty="0"/>
              <a:t> devreye girişi Şam yolunda İsa’nın yolundan yürüyenleri tutuklayıp Kudüs’e getirmek niyetiyle yolculuk yaparken İsa’nın ona görünerek kendisine neden zulmettiğini sormasıyla başlar. Bu olaydan sonra </a:t>
            </a:r>
            <a:r>
              <a:rPr lang="tr-TR" dirty="0" err="1"/>
              <a:t>Pavlus’un</a:t>
            </a:r>
            <a:r>
              <a:rPr lang="tr-TR" dirty="0"/>
              <a:t> gözleri görmez olur. İsa’nın öğrencilerinden olan </a:t>
            </a:r>
            <a:r>
              <a:rPr lang="tr-TR" dirty="0" err="1"/>
              <a:t>Hananya’nın</a:t>
            </a:r>
            <a:r>
              <a:rPr lang="tr-TR" dirty="0"/>
              <a:t> ellerini üzerine koymasıyla gözleri açılan </a:t>
            </a:r>
            <a:r>
              <a:rPr lang="tr-TR" dirty="0" err="1"/>
              <a:t>Pavlus</a:t>
            </a:r>
            <a:r>
              <a:rPr lang="tr-TR" dirty="0"/>
              <a:t>, vaftiz olur ve daha önceki tavrının tam tersine bir tutum içine girer. Daha önce İsa yanlılarının can düşmanıyken bu olaydan hemen sonra Şam’da, havralara (Yahudi ibadet yerleri) giderek </a:t>
            </a:r>
            <a:r>
              <a:rPr lang="tr-TR" i="1" dirty="0"/>
              <a:t>“İsa’nın Tanrı’nın Oğlu”</a:t>
            </a:r>
            <a:r>
              <a:rPr lang="tr-TR" dirty="0"/>
              <a:t> olduğunu anlatır. Daha sonra Kudüs’e gider ve orada </a:t>
            </a:r>
            <a:r>
              <a:rPr lang="tr-TR" dirty="0" err="1"/>
              <a:t>Barnaba’nın</a:t>
            </a:r>
            <a:r>
              <a:rPr lang="tr-TR" dirty="0"/>
              <a:t> tavassutu ile Havarilere kendini kabul ettirir ve onlarla birlikte hareket etmeye başlar. (Elçilerin İşleri 9: 1-29)</a:t>
            </a:r>
          </a:p>
          <a:p>
            <a:r>
              <a:rPr lang="tr-TR" dirty="0" err="1"/>
              <a:t>Pavlus</a:t>
            </a:r>
            <a:r>
              <a:rPr lang="tr-TR" dirty="0"/>
              <a:t>, İsa’nın haça gerilmesi, ölmesi, tekrar dirilmesi gibi o dönemde ortaya çıkan inanışlara yeni anlamlar yükler. İnsanın kurtuluşunun Tevrat’taki kurallarla olamayacağını, kurtuluşun insanların günahına kefaret olarak çarmıhta acı çeken, kanını akıtan, can veren ve daha sonra dirilerek günahı yenen İsa Mesih ile vaftiz vasıtasıyla bütünleşerek gerçekleşeceğini savunur. Ona göre kurtuluş, katı kuralları yerine getirmekle gerçekleşemez. </a:t>
            </a:r>
            <a:r>
              <a:rPr lang="tr-TR" dirty="0" err="1"/>
              <a:t>Galatyalılara</a:t>
            </a:r>
            <a:r>
              <a:rPr lang="tr-TR" dirty="0"/>
              <a:t> yazdığı mektupta </a:t>
            </a:r>
            <a:r>
              <a:rPr lang="tr-TR" dirty="0" err="1"/>
              <a:t>Pavlus</a:t>
            </a:r>
            <a:r>
              <a:rPr lang="tr-TR" dirty="0"/>
              <a:t> şöyle söyler: </a:t>
            </a:r>
            <a:r>
              <a:rPr lang="tr-TR" i="1" dirty="0"/>
              <a:t>“Yine de kişinin, Kutsal Yasa’nın gereklerini yapmakla değil, Mesih’e olan imanla aklandığını biliyoruz… Çünkü aklanma Yasa aracılığıyla kazanılabilseydi, o zaman Mesih boş yere ölmüş olurdu.”</a:t>
            </a:r>
            <a:r>
              <a:rPr lang="tr-TR" dirty="0"/>
              <a:t> (</a:t>
            </a:r>
            <a:r>
              <a:rPr lang="tr-TR" dirty="0" err="1"/>
              <a:t>Galatyalılar</a:t>
            </a:r>
            <a:r>
              <a:rPr lang="tr-TR" dirty="0"/>
              <a:t> 2: 16-21) Ona göre Tevrat’ta anlatılanlar insanın tabiatının günahkâr olduğunu ispat eder. Günahın sebebi de Âdem’in itaatsizliğidir. Onun günahı, tevarüs yoluyla bütün insanlara geçmiştir. </a:t>
            </a:r>
            <a:r>
              <a:rPr lang="tr-TR" i="1" dirty="0"/>
              <a:t>“Günah bir insan yoluyla, ölüm de günah yoluyla dünyaya girdi. Böylece ölüm bütün insanlara yayıldı.”</a:t>
            </a:r>
            <a:r>
              <a:rPr lang="tr-TR" dirty="0"/>
              <a:t> (Romalılara 5: 12). İsa Mesih, kendini kurban ederek günahın kefaretini ödemiştir. O, üç gün sonra dirilerek ölümü ve günahı yenmiştir. Âdem günahı getirmiş, Mesih ise kurtuluşu gerçekleştirmiştir. Günahkâr tabiata sahip olduğu için insan, ancak Mesih’e katılarak kurtulacaktır. </a:t>
            </a:r>
            <a:r>
              <a:rPr lang="tr-TR" dirty="0" err="1"/>
              <a:t>Pavlus</a:t>
            </a:r>
            <a:r>
              <a:rPr lang="tr-TR" dirty="0"/>
              <a:t> </a:t>
            </a:r>
            <a:r>
              <a:rPr lang="tr-TR" i="1" dirty="0"/>
              <a:t>“Ölüm bir insan aracılığıyla geldiğine göre, ölümden diriliş de bir insan aracılığıyla gelir. Herkes nasıl Âdem’de ölüyorsa herkes Mesih’te yaşama kavuşacak”</a:t>
            </a:r>
            <a:r>
              <a:rPr lang="tr-TR" dirty="0"/>
              <a:t>(1. </a:t>
            </a:r>
            <a:r>
              <a:rPr lang="tr-TR" dirty="0" err="1"/>
              <a:t>Korintliler</a:t>
            </a:r>
            <a:r>
              <a:rPr lang="tr-TR" dirty="0"/>
              <a:t> 15:21-22) diyerek yukarıda ifade edilen anlayışını ortaya koyar. </a:t>
            </a:r>
          </a:p>
          <a:p>
            <a:r>
              <a:rPr lang="tr-TR" i="1" dirty="0"/>
              <a:t>“İnsanlarca ya da insan aracılığıyla değil, İsa Mesih ve onu ölümden diriltmiş olan Baba Tanrı aracılığıyla elçi atanan ben </a:t>
            </a:r>
            <a:r>
              <a:rPr lang="tr-TR" i="1" dirty="0" err="1"/>
              <a:t>Pavlus</a:t>
            </a:r>
            <a:r>
              <a:rPr lang="tr-TR" i="1" dirty="0"/>
              <a:t>.”</a:t>
            </a:r>
            <a:r>
              <a:rPr lang="tr-TR" dirty="0"/>
              <a:t> (</a:t>
            </a:r>
            <a:r>
              <a:rPr lang="tr-TR" dirty="0" err="1"/>
              <a:t>Galatyalılar</a:t>
            </a:r>
            <a:r>
              <a:rPr lang="tr-TR" dirty="0"/>
              <a:t> 1: 1) sözleriyle Havari olduğu iddiasında bulunan </a:t>
            </a:r>
            <a:r>
              <a:rPr lang="tr-TR" dirty="0" err="1"/>
              <a:t>Pavlus</a:t>
            </a:r>
            <a:r>
              <a:rPr lang="tr-TR" dirty="0"/>
              <a:t>, kendisinin Yahudiler dışındaki insanlar için görevlendirildiğini şu sözleriyle ifade eder: </a:t>
            </a:r>
            <a:r>
              <a:rPr lang="tr-TR" i="1" dirty="0"/>
              <a:t>“Müjdeyi sünnetlilere bildirme işi nasıl </a:t>
            </a:r>
            <a:r>
              <a:rPr lang="tr-TR" i="1" dirty="0" err="1"/>
              <a:t>Petrus’a</a:t>
            </a:r>
            <a:r>
              <a:rPr lang="tr-TR" i="1" dirty="0"/>
              <a:t> verildiyse sünnetsizlere bildirme işinin bana verildiğini gördüler.”</a:t>
            </a:r>
            <a:r>
              <a:rPr lang="tr-TR" dirty="0"/>
              <a:t> (</a:t>
            </a:r>
            <a:r>
              <a:rPr lang="tr-TR" dirty="0" err="1"/>
              <a:t>Galatyalılar</a:t>
            </a:r>
            <a:r>
              <a:rPr lang="tr-TR" dirty="0"/>
              <a:t> 2: 7). </a:t>
            </a:r>
            <a:r>
              <a:rPr lang="tr-TR" dirty="0" err="1"/>
              <a:t>Pavlus</a:t>
            </a:r>
            <a:r>
              <a:rPr lang="tr-TR" dirty="0"/>
              <a:t>, bu sözüne uygun olarak daha çok Yahudi olmayanlara öğretiyi yaymaya çalışır. </a:t>
            </a:r>
            <a:r>
              <a:rPr lang="tr-TR" dirty="0" err="1"/>
              <a:t>Barnaba</a:t>
            </a:r>
            <a:r>
              <a:rPr lang="tr-TR" dirty="0"/>
              <a:t> ile Anadolu’nun batısına bir seyahatte bulunan </a:t>
            </a:r>
            <a:r>
              <a:rPr lang="tr-TR" dirty="0" err="1"/>
              <a:t>Pavlus</a:t>
            </a:r>
            <a:r>
              <a:rPr lang="tr-TR" dirty="0"/>
              <a:t>, daha sonra ondan ayrılarak Anadolu, Balkanlar, Yunanistan ve Makedonya’ya iki seyahat daha gerçekleştirir.</a:t>
            </a:r>
          </a:p>
          <a:p>
            <a:endParaRPr lang="tr-TR" dirty="0"/>
          </a:p>
        </p:txBody>
      </p:sp>
    </p:spTree>
    <p:extLst>
      <p:ext uri="{BB962C8B-B14F-4D97-AF65-F5344CB8AC3E}">
        <p14:creationId xmlns:p14="http://schemas.microsoft.com/office/powerpoint/2010/main" val="3101435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89571"/>
            <a:ext cx="10896600" cy="5987392"/>
          </a:xfrm>
        </p:spPr>
        <p:txBody>
          <a:bodyPr>
            <a:normAutofit fontScale="70000" lnSpcReduction="20000"/>
          </a:bodyPr>
          <a:lstStyle/>
          <a:p>
            <a:r>
              <a:rPr lang="tr-TR" dirty="0" err="1"/>
              <a:t>Pavlus</a:t>
            </a:r>
            <a:r>
              <a:rPr lang="tr-TR" dirty="0"/>
              <a:t>, yaptığı seyahatlerde paganların yeni dine kazandırılmasındaki en büyük engelin Yahudi şeriatına uyma zorunluluğu olduğunu görmüştür. Bu yüzden o, Yahudi şeriatının Hıristiyan olmak isteyen paganlara da uygulanma zorunluluğu getirilmesine karşı çıkmıştır. </a:t>
            </a:r>
            <a:r>
              <a:rPr lang="tr-TR" i="1" dirty="0"/>
              <a:t>“Yani, Yasa imanla aklanalım diye Mesih’in gelişine dek eğitimcimiz oldu. Ama iman gelmiş olduğundan, artık Yasa’nın eğiticiliği altında değiliz.”</a:t>
            </a:r>
            <a:r>
              <a:rPr lang="tr-TR" dirty="0"/>
              <a:t> (</a:t>
            </a:r>
            <a:r>
              <a:rPr lang="tr-TR" dirty="0" err="1"/>
              <a:t>Galatyalılara</a:t>
            </a:r>
            <a:r>
              <a:rPr lang="tr-TR" dirty="0"/>
              <a:t> 3:24-25) sözleriyle </a:t>
            </a:r>
            <a:r>
              <a:rPr lang="tr-TR" dirty="0" err="1"/>
              <a:t>Pavlus</a:t>
            </a:r>
            <a:r>
              <a:rPr lang="tr-TR" dirty="0"/>
              <a:t>, İsa’dan sonra Yahudi şeraitinin kaldırıldığını belirtmiştir.</a:t>
            </a:r>
          </a:p>
          <a:p>
            <a:r>
              <a:rPr lang="tr-TR" dirty="0" err="1"/>
              <a:t>Pavlus’un</a:t>
            </a:r>
            <a:r>
              <a:rPr lang="tr-TR" dirty="0"/>
              <a:t> Yahudi şeriatını ortadan kaldırmaya yönelik tutumu İsa’nın şeriat vurgusu ile çelişmekte idi. İsa, İncillere göre bir din kurucusundan ziyade var olan bir dinin, geleneğin, şeriatın ihyacısı, yeniden inşacısı konumundadır. İncillere göre İsa Mesih kendisi de tam bir şeriat getirmemiştir. Onun, </a:t>
            </a:r>
            <a:r>
              <a:rPr lang="tr-TR" i="1" dirty="0"/>
              <a:t>“Kutsal Yasa’yı ya da peygamberlerin sözlerini geçersiz kılmaya geldiğimi sanmayın. Ben geçersiz kılmaya değil, bilakis tamamlamaya geldim.”</a:t>
            </a:r>
            <a:r>
              <a:rPr lang="tr-TR" dirty="0"/>
              <a:t> (Matta, 5: 17-18) ve </a:t>
            </a:r>
            <a:r>
              <a:rPr lang="tr-TR" i="1" dirty="0"/>
              <a:t>“Diğer uluslara ait yerlere gitmeyin. </a:t>
            </a:r>
            <a:r>
              <a:rPr lang="tr-TR" i="1" dirty="0" err="1"/>
              <a:t>Samiriyelilere</a:t>
            </a:r>
            <a:r>
              <a:rPr lang="tr-TR" i="1" dirty="0"/>
              <a:t> ait kentlerin de hiç birine uğramayın. Bunun yerine İsrail halkının kaybolmuş koyunlarına gidin.”</a:t>
            </a:r>
            <a:r>
              <a:rPr lang="tr-TR" dirty="0"/>
              <a:t> (Matta, 10/5-6) sözleri bu hususa işaret etmektedir. Başka bir konuşmasında da İsa, </a:t>
            </a:r>
            <a:r>
              <a:rPr lang="tr-TR" i="1" dirty="0"/>
              <a:t>“Ben yalnız İsrail halkının kaybolmuş koyunlarına gönderildim.”</a:t>
            </a:r>
            <a:r>
              <a:rPr lang="tr-TR" dirty="0"/>
              <a:t> (Matta, 15: 24) demiştir.</a:t>
            </a:r>
          </a:p>
          <a:p>
            <a:r>
              <a:rPr lang="tr-TR" dirty="0"/>
              <a:t>İsa, öğretisini Yahudiler arasında anlatmıştı. Bu yüzden ona inananlar, Yahudi şeriatına bağlı oldular ve şeriata uygun yaşamaya devam ettiler. Dolayısıyla ilk dönemlerde onlar, Yahudi cemaati şeklinde bir görünüme sahiptiler. O dönemde Hıristiyan (Mesihçi) adı da kullanılmıyordu. Bu ad ilk defa Antakya kilisesinde kullanıldı.</a:t>
            </a:r>
          </a:p>
          <a:p>
            <a:r>
              <a:rPr lang="tr-TR" dirty="0"/>
              <a:t>İsa’dan sonra onun öğretisi Yahudi olmayanlar arasında da yayılmaya başlayınca aralarında ihtilaf çıktı. Yahudi olmayanlardan Hıristiyan cemaatine girmek isteyenler Yahudi şeriatına uyacaklar mıydı yoksa uymalarına gerek yok mu idi? Bu hususta Hıristiyanlar ikiye bölündüler. Hıristiyan toplumuna girmek isteyenlerin mutlaka Yahudi şeriatına uyması gerektiğini savunanlar ile </a:t>
            </a:r>
            <a:r>
              <a:rPr lang="tr-TR" dirty="0" err="1"/>
              <a:t>Pavlus’un</a:t>
            </a:r>
            <a:r>
              <a:rPr lang="tr-TR" dirty="0"/>
              <a:t> başını çektiği şeriatın gereğine inanmayanlar ayrıldılar.</a:t>
            </a:r>
          </a:p>
          <a:p>
            <a:endParaRPr lang="tr-TR" dirty="0"/>
          </a:p>
        </p:txBody>
      </p:sp>
    </p:spTree>
    <p:extLst>
      <p:ext uri="{BB962C8B-B14F-4D97-AF65-F5344CB8AC3E}">
        <p14:creationId xmlns:p14="http://schemas.microsoft.com/office/powerpoint/2010/main" val="3677457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58283" y="365125"/>
            <a:ext cx="10595517" cy="5811838"/>
          </a:xfrm>
        </p:spPr>
        <p:txBody>
          <a:bodyPr>
            <a:normAutofit fontScale="62500" lnSpcReduction="20000"/>
          </a:bodyPr>
          <a:lstStyle/>
          <a:p>
            <a:r>
              <a:rPr lang="tr-TR" b="1" dirty="0" err="1"/>
              <a:t>Pavlus’tan</a:t>
            </a:r>
            <a:r>
              <a:rPr lang="tr-TR" b="1" dirty="0"/>
              <a:t> Sonra Hıristiyanlık</a:t>
            </a:r>
          </a:p>
          <a:p>
            <a:r>
              <a:rPr lang="tr-TR" dirty="0"/>
              <a:t>Yahudi-Hıristiyanlar da denilen, önderleri Yakup olan ve Hıristiyan toplumuna girenlerin Yahudi şeriatına uymaları gerektiğini savunanlara </a:t>
            </a:r>
            <a:r>
              <a:rPr lang="tr-TR" i="1" dirty="0"/>
              <a:t>fakirler</a:t>
            </a:r>
            <a:r>
              <a:rPr lang="tr-TR" dirty="0"/>
              <a:t> anlamında </a:t>
            </a:r>
            <a:r>
              <a:rPr lang="tr-TR" i="1" dirty="0" err="1"/>
              <a:t>Ebiyonitler</a:t>
            </a:r>
            <a:r>
              <a:rPr lang="tr-TR" i="1" dirty="0"/>
              <a:t> </a:t>
            </a:r>
            <a:r>
              <a:rPr lang="tr-TR" dirty="0"/>
              <a:t>denildi. Onlar tek Tanrı’nın mutlak egemenliğine inanıyorlardı. </a:t>
            </a:r>
            <a:r>
              <a:rPr lang="tr-TR" i="1" dirty="0" err="1"/>
              <a:t>Ebiyonitler</a:t>
            </a:r>
            <a:r>
              <a:rPr lang="tr-TR" dirty="0"/>
              <a:t> İsa’yı tanrı değil, Peygamber ve Mesih olarak görüyorlardı. Onlar </a:t>
            </a:r>
            <a:r>
              <a:rPr lang="tr-TR" dirty="0" err="1"/>
              <a:t>Pavlus’u</a:t>
            </a:r>
            <a:r>
              <a:rPr lang="tr-TR" dirty="0"/>
              <a:t> Havariler arasında saymıyor ve onun görüşlerini reddediyorlardı. </a:t>
            </a:r>
            <a:r>
              <a:rPr lang="tr-TR" i="1" dirty="0" err="1"/>
              <a:t>Ebiyonitler</a:t>
            </a:r>
            <a:r>
              <a:rPr lang="tr-TR" i="1" dirty="0"/>
              <a:t> İncili</a:t>
            </a:r>
            <a:r>
              <a:rPr lang="tr-TR" dirty="0"/>
              <a:t> olarak anılan kendilerine özgü İncilleri vardı. </a:t>
            </a:r>
            <a:r>
              <a:rPr lang="tr-TR" i="1" dirty="0" err="1"/>
              <a:t>Ebiyonitler</a:t>
            </a:r>
            <a:r>
              <a:rPr lang="tr-TR" dirty="0"/>
              <a:t> Yahudi şeraitine uygun davranıyorlar, Kudüs’e saygı gösteriyorlar, </a:t>
            </a:r>
            <a:r>
              <a:rPr lang="tr-TR" i="1" dirty="0" err="1"/>
              <a:t>Evharistiya</a:t>
            </a:r>
            <a:r>
              <a:rPr lang="tr-TR" dirty="0"/>
              <a:t> ayininde şarap değil su kullanıyorlardı.</a:t>
            </a:r>
          </a:p>
          <a:p>
            <a:r>
              <a:rPr lang="tr-TR" dirty="0"/>
              <a:t>İlk dönemlerde baskı altında olmalarına rağmen Hıristiyanlar arasında tartışmalar eksik olmuyordu. İsa’nın </a:t>
            </a:r>
            <a:r>
              <a:rPr lang="tr-TR" i="1" dirty="0"/>
              <a:t>“Tanrı’nın Oğlu”</a:t>
            </a:r>
            <a:r>
              <a:rPr lang="tr-TR" dirty="0"/>
              <a:t> olduğu, onun sadece bir Peygamber olduğu, tek Tanrı’nın Baba, Oğul ve Kutsal Ruh olarak göründüğü, Hz. İsa’nın beşeri varlığının hiç olmadığı onun sadece görüntüden ibaret olduğu gibi birbirine zıt inanışları benimseyen topluluklar bulunuyordu. Dönemin </a:t>
            </a:r>
            <a:r>
              <a:rPr lang="tr-TR" i="1" dirty="0" err="1"/>
              <a:t>gnostik</a:t>
            </a:r>
            <a:r>
              <a:rPr lang="tr-TR" dirty="0"/>
              <a:t> anlayışından beslenen </a:t>
            </a:r>
            <a:r>
              <a:rPr lang="tr-TR" i="1" dirty="0" err="1"/>
              <a:t>Doketikler</a:t>
            </a:r>
            <a:r>
              <a:rPr lang="tr-TR" dirty="0"/>
              <a:t> adı verilen topluluk, İsa’nın maddi bir bedeninin hiç olmadığını savunuyordu. Bu topluluğa göre bedeni olmayan birisi haça gerilemezdi. Bu yüzden onlara </a:t>
            </a:r>
            <a:r>
              <a:rPr lang="tr-TR" i="1" dirty="0" err="1"/>
              <a:t>Doketikler</a:t>
            </a:r>
            <a:r>
              <a:rPr lang="tr-TR" dirty="0"/>
              <a:t> denilmiştir. </a:t>
            </a:r>
            <a:r>
              <a:rPr lang="tr-TR" i="1" dirty="0"/>
              <a:t>“</a:t>
            </a:r>
            <a:r>
              <a:rPr lang="tr-TR" i="1" dirty="0" err="1"/>
              <a:t>Dokeo</a:t>
            </a:r>
            <a:r>
              <a:rPr lang="tr-TR" i="1" dirty="0"/>
              <a:t>”</a:t>
            </a:r>
            <a:r>
              <a:rPr lang="tr-TR" dirty="0"/>
              <a:t> Yunanca bir kelimedir ve </a:t>
            </a:r>
            <a:r>
              <a:rPr lang="tr-TR" i="1" dirty="0"/>
              <a:t>“gibi göründü”</a:t>
            </a:r>
            <a:r>
              <a:rPr lang="tr-TR" dirty="0"/>
              <a:t> anlamına gelmektedir. Onlara göre çarmıh öncesi </a:t>
            </a:r>
            <a:r>
              <a:rPr lang="tr-TR" dirty="0" err="1"/>
              <a:t>Yahuda</a:t>
            </a:r>
            <a:r>
              <a:rPr lang="tr-TR" dirty="0"/>
              <a:t> </a:t>
            </a:r>
            <a:r>
              <a:rPr lang="tr-TR" dirty="0" err="1"/>
              <a:t>İşkariyot</a:t>
            </a:r>
            <a:r>
              <a:rPr lang="tr-TR" dirty="0"/>
              <a:t>, İsa Mesih gibi gösterildi. İsa Mesih’i ele veren Havari olan </a:t>
            </a:r>
            <a:r>
              <a:rPr lang="tr-TR" dirty="0" err="1"/>
              <a:t>Yahuda</a:t>
            </a:r>
            <a:r>
              <a:rPr lang="tr-TR" dirty="0"/>
              <a:t> </a:t>
            </a:r>
            <a:r>
              <a:rPr lang="tr-TR" dirty="0" err="1"/>
              <a:t>İşkariyot</a:t>
            </a:r>
            <a:r>
              <a:rPr lang="tr-TR" dirty="0"/>
              <a:t>, İsa Mesih zannedilerek yakalandı ve haça gerildi.</a:t>
            </a:r>
          </a:p>
          <a:p>
            <a:r>
              <a:rPr lang="tr-TR" dirty="0"/>
              <a:t>Hıristiyanlar arasında </a:t>
            </a:r>
            <a:r>
              <a:rPr lang="tr-TR" i="1" dirty="0" err="1"/>
              <a:t>gnostik</a:t>
            </a:r>
            <a:r>
              <a:rPr lang="tr-TR" dirty="0"/>
              <a:t> ve </a:t>
            </a:r>
            <a:r>
              <a:rPr lang="tr-TR" i="1" dirty="0" err="1"/>
              <a:t>dualist</a:t>
            </a:r>
            <a:r>
              <a:rPr lang="tr-TR" dirty="0"/>
              <a:t> anlayıştan etkilenen topluluklardan birisi de </a:t>
            </a:r>
            <a:r>
              <a:rPr lang="tr-TR" dirty="0" err="1"/>
              <a:t>Marcion</a:t>
            </a:r>
            <a:r>
              <a:rPr lang="tr-TR" dirty="0"/>
              <a:t> ve taraftarlarıdır. Sinoplu bir gemicinin oğlu olan </a:t>
            </a:r>
            <a:r>
              <a:rPr lang="tr-TR" dirty="0" err="1"/>
              <a:t>Marcion</a:t>
            </a:r>
            <a:r>
              <a:rPr lang="tr-TR" dirty="0"/>
              <a:t>, 140 yıllarında Roma’ya giderek yaptığı yüklü bağışlarla </a:t>
            </a:r>
            <a:r>
              <a:rPr lang="tr-TR" dirty="0" err="1"/>
              <a:t>Kilise’de</a:t>
            </a:r>
            <a:r>
              <a:rPr lang="tr-TR" dirty="0"/>
              <a:t> kabul gördü. Ancak farklı inanışları savunmasından dolayı Kiliseyle ihtilafa düştü ve </a:t>
            </a:r>
            <a:r>
              <a:rPr lang="tr-TR" dirty="0" err="1"/>
              <a:t>Kilise’den</a:t>
            </a:r>
            <a:r>
              <a:rPr lang="tr-TR" dirty="0"/>
              <a:t> atıldı. O da kendi Kilisesini kurarak yoluna devam etmeyi tercih etti. </a:t>
            </a:r>
            <a:r>
              <a:rPr lang="tr-TR" dirty="0" err="1"/>
              <a:t>Marcion’a</a:t>
            </a:r>
            <a:r>
              <a:rPr lang="tr-TR" dirty="0"/>
              <a:t> göre Eski Antlaşma ve Yeni Antlaşma’nın tanrısı birbirinden çok farklıdır. Dünyadaki kusurlar Eski Antlaşma’nın tanrısı ve her şeyin yaratıcısı </a:t>
            </a:r>
            <a:r>
              <a:rPr lang="tr-TR" i="1" dirty="0" err="1"/>
              <a:t>Demiurg</a:t>
            </a:r>
            <a:r>
              <a:rPr lang="tr-TR" dirty="0" err="1"/>
              <a:t>’un</a:t>
            </a:r>
            <a:r>
              <a:rPr lang="tr-TR" dirty="0"/>
              <a:t> kusurlarıdır. Yeni Antlaşma’nın tanrısı ise kusursuzdur (Kaçar, 2009: 28). Eski Antlaşma’nın tanrısı kural koyucu, baskıcı bir tanrıdır. Yeni Antlaşma’nın tanrısı İsa Mesih ise merhametli bir tanrıdır. Sinoplu </a:t>
            </a:r>
            <a:r>
              <a:rPr lang="tr-TR" dirty="0" err="1"/>
              <a:t>Marcion</a:t>
            </a:r>
            <a:r>
              <a:rPr lang="tr-TR" dirty="0"/>
              <a:t> düalist anlayışını, </a:t>
            </a:r>
            <a:r>
              <a:rPr lang="tr-TR" i="1" dirty="0"/>
              <a:t>“İyi ağaç hem iyi hem kötü meyve vermez”</a:t>
            </a:r>
            <a:r>
              <a:rPr lang="tr-TR" dirty="0"/>
              <a:t> ilkesi üzerine bina etmiştir. Tek Tanrı inancı yerine ikili (</a:t>
            </a:r>
            <a:r>
              <a:rPr lang="tr-TR" dirty="0" err="1"/>
              <a:t>dualist</a:t>
            </a:r>
            <a:r>
              <a:rPr lang="tr-TR" dirty="0"/>
              <a:t>) bir tanrı anlayışını benimseyen </a:t>
            </a:r>
            <a:r>
              <a:rPr lang="tr-TR" dirty="0" err="1"/>
              <a:t>Marcion</a:t>
            </a:r>
            <a:r>
              <a:rPr lang="tr-TR" dirty="0"/>
              <a:t>, içerisindeki Yahudilikle ilgili unsurları ayıklanan Luka İncilini ve Hıristiyanlığı en iyi anlamış kişi olarak kabul ettiği </a:t>
            </a:r>
            <a:r>
              <a:rPr lang="tr-TR" dirty="0" err="1"/>
              <a:t>Pavlus’un</a:t>
            </a:r>
            <a:r>
              <a:rPr lang="tr-TR" dirty="0"/>
              <a:t> mektuplarını geçerli saymıştır. İlk dönemlerde hızla yayılan ve her tarafta kiliselere sahip olan </a:t>
            </a:r>
            <a:r>
              <a:rPr lang="tr-TR" dirty="0" err="1"/>
              <a:t>Marcioncular</a:t>
            </a:r>
            <a:r>
              <a:rPr lang="tr-TR" dirty="0"/>
              <a:t> resmi Kilise tarafından sapkın ilan edilmiştir. Baskılar sonucunda zayıflayan </a:t>
            </a:r>
            <a:r>
              <a:rPr lang="tr-TR" dirty="0" err="1"/>
              <a:t>Marsiyonculuk</a:t>
            </a:r>
            <a:r>
              <a:rPr lang="tr-TR" dirty="0"/>
              <a:t>, V. yüzyılda tamamen ortadan kalkmıştır.</a:t>
            </a:r>
          </a:p>
          <a:p>
            <a:endParaRPr lang="tr-TR" dirty="0"/>
          </a:p>
        </p:txBody>
      </p:sp>
    </p:spTree>
    <p:extLst>
      <p:ext uri="{BB962C8B-B14F-4D97-AF65-F5344CB8AC3E}">
        <p14:creationId xmlns:p14="http://schemas.microsoft.com/office/powerpoint/2010/main" val="13585176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TotalTime>
  <Words>6185</Words>
  <Application>Microsoft Office PowerPoint</Application>
  <PresentationFormat>Geniş ekran</PresentationFormat>
  <Paragraphs>61</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HIRİSTİYANLIĞIN GENEL TARİHÇESİ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HIRİSTİYANLIĞIN TARİHÇESİ</dc:title>
  <dc:creator>user</dc:creator>
  <cp:lastModifiedBy>user</cp:lastModifiedBy>
  <cp:revision>6</cp:revision>
  <dcterms:created xsi:type="dcterms:W3CDTF">2020-05-01T20:02:26Z</dcterms:created>
  <dcterms:modified xsi:type="dcterms:W3CDTF">2020-07-10T15:20:40Z</dcterms:modified>
</cp:coreProperties>
</file>