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3"/>
    <p:sldMasterId id="2147483791" r:id="rId4"/>
  </p:sldMasterIdLst>
  <p:notesMasterIdLst>
    <p:notesMasterId r:id="rId45"/>
  </p:notesMasterIdLst>
  <p:handoutMasterIdLst>
    <p:handoutMasterId r:id="rId46"/>
  </p:handoutMasterIdLst>
  <p:sldIdLst>
    <p:sldId id="256" r:id="rId5"/>
    <p:sldId id="257" r:id="rId6"/>
    <p:sldId id="258" r:id="rId7"/>
    <p:sldId id="323" r:id="rId8"/>
    <p:sldId id="324" r:id="rId9"/>
    <p:sldId id="341" r:id="rId10"/>
    <p:sldId id="325" r:id="rId11"/>
    <p:sldId id="259" r:id="rId12"/>
    <p:sldId id="260" r:id="rId13"/>
    <p:sldId id="326" r:id="rId14"/>
    <p:sldId id="349" r:id="rId15"/>
    <p:sldId id="327" r:id="rId16"/>
    <p:sldId id="342" r:id="rId17"/>
    <p:sldId id="328" r:id="rId18"/>
    <p:sldId id="263" r:id="rId19"/>
    <p:sldId id="329" r:id="rId20"/>
    <p:sldId id="264" r:id="rId21"/>
    <p:sldId id="331" r:id="rId22"/>
    <p:sldId id="332" r:id="rId23"/>
    <p:sldId id="357" r:id="rId24"/>
    <p:sldId id="333" r:id="rId25"/>
    <p:sldId id="334" r:id="rId26"/>
    <p:sldId id="356" r:id="rId27"/>
    <p:sldId id="343" r:id="rId28"/>
    <p:sldId id="344" r:id="rId29"/>
    <p:sldId id="345" r:id="rId30"/>
    <p:sldId id="269" r:id="rId31"/>
    <p:sldId id="350" r:id="rId32"/>
    <p:sldId id="351" r:id="rId33"/>
    <p:sldId id="352" r:id="rId34"/>
    <p:sldId id="353" r:id="rId35"/>
    <p:sldId id="354" r:id="rId36"/>
    <p:sldId id="355" r:id="rId37"/>
    <p:sldId id="335" r:id="rId38"/>
    <p:sldId id="336" r:id="rId39"/>
    <p:sldId id="337" r:id="rId40"/>
    <p:sldId id="316" r:id="rId41"/>
    <p:sldId id="340" r:id="rId42"/>
    <p:sldId id="338" r:id="rId43"/>
    <p:sldId id="339"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00" autoAdjust="0"/>
  </p:normalViewPr>
  <p:slideViewPr>
    <p:cSldViewPr>
      <p:cViewPr varScale="1">
        <p:scale>
          <a:sx n="86" d="100"/>
          <a:sy n="86"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FC1FD-44E2-4080-869A-1FDCA438C22D}" type="doc">
      <dgm:prSet loTypeId="urn:microsoft.com/office/officeart/2005/8/layout/vList5" loCatId="list" qsTypeId="urn:microsoft.com/office/officeart/2005/8/quickstyle/3d1" qsCatId="3D" csTypeId="urn:microsoft.com/office/officeart/2005/8/colors/colorful1#6" csCatId="colorful" phldr="1"/>
      <dgm:spPr/>
      <dgm:t>
        <a:bodyPr/>
        <a:lstStyle/>
        <a:p>
          <a:endParaRPr lang="tr-TR"/>
        </a:p>
      </dgm:t>
    </dgm:pt>
    <dgm:pt modelId="{2CBB5AFB-2CEF-42C1-8A9C-EC5A631CDF38}">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Zedelenme</a:t>
          </a:r>
          <a:endParaRPr lang="tr-TR" sz="2000" b="1" dirty="0">
            <a:effectLst>
              <a:outerShdw blurRad="38100" dist="38100" dir="2700000" algn="tl">
                <a:srgbClr val="000000">
                  <a:alpha val="43137"/>
                </a:srgbClr>
              </a:outerShdw>
            </a:effectLst>
            <a:latin typeface="Cambria" pitchFamily="18" charset="0"/>
          </a:endParaRPr>
        </a:p>
      </dgm:t>
    </dgm:pt>
    <dgm:pt modelId="{96BAB5C3-65E2-4939-A438-EA55E51CB2BD}" type="parTrans" cxnId="{8BE0AAFC-ED53-413C-97D5-9F3630F715DE}">
      <dgm:prSet/>
      <dgm:spPr/>
      <dgm:t>
        <a:bodyPr/>
        <a:lstStyle/>
        <a:p>
          <a:endParaRPr lang="tr-TR"/>
        </a:p>
      </dgm:t>
    </dgm:pt>
    <dgm:pt modelId="{27E7C313-D401-4804-8B78-33356E766829}" type="sibTrans" cxnId="{8BE0AAFC-ED53-413C-97D5-9F3630F715DE}">
      <dgm:prSet/>
      <dgm:spPr/>
      <dgm:t>
        <a:bodyPr/>
        <a:lstStyle/>
        <a:p>
          <a:endParaRPr lang="tr-TR"/>
        </a:p>
      </dgm:t>
    </dgm:pt>
    <dgm:pt modelId="{D1268F9D-19E9-4AC9-B349-24B6A7C3D30B}">
      <dgm:prSet phldrT="[Metin]" custT="1"/>
      <dgm:spPr/>
      <dgm:t>
        <a:bodyPr/>
        <a:lstStyle/>
        <a:p>
          <a:r>
            <a:rPr lang="tr-TR" sz="1800" b="0" dirty="0" smtClean="0">
              <a:effectLst>
                <a:outerShdw blurRad="38100" dist="38100" dir="2700000" algn="tl">
                  <a:srgbClr val="000000">
                    <a:alpha val="43137"/>
                  </a:srgbClr>
                </a:outerShdw>
              </a:effectLst>
              <a:latin typeface="Cambria" pitchFamily="18" charset="0"/>
            </a:rPr>
            <a:t>Bireyin psikolojik, fizyolojik, anatomik özelliklerinde geçici ya da kalıcı türden bir kayıp ya da işleyiş bozukluğu olması durumudur. </a:t>
          </a:r>
          <a:endParaRPr lang="tr-TR" sz="1800" b="0" dirty="0">
            <a:effectLst>
              <a:outerShdw blurRad="38100" dist="38100" dir="2700000" algn="tl">
                <a:srgbClr val="000000">
                  <a:alpha val="43137"/>
                </a:srgbClr>
              </a:outerShdw>
            </a:effectLst>
            <a:latin typeface="Cambria" pitchFamily="18" charset="0"/>
          </a:endParaRPr>
        </a:p>
      </dgm:t>
    </dgm:pt>
    <dgm:pt modelId="{E49B75A5-ACBC-4401-AEE8-735AA4C2A7B0}" type="parTrans" cxnId="{841D903C-1F74-4A9B-A377-3B12E6EAB4C5}">
      <dgm:prSet/>
      <dgm:spPr/>
      <dgm:t>
        <a:bodyPr/>
        <a:lstStyle/>
        <a:p>
          <a:endParaRPr lang="tr-TR"/>
        </a:p>
      </dgm:t>
    </dgm:pt>
    <dgm:pt modelId="{0B51AC86-193B-46A6-AC80-78EE4523A15A}" type="sibTrans" cxnId="{841D903C-1F74-4A9B-A377-3B12E6EAB4C5}">
      <dgm:prSet/>
      <dgm:spPr/>
      <dgm:t>
        <a:bodyPr/>
        <a:lstStyle/>
        <a:p>
          <a:endParaRPr lang="tr-TR"/>
        </a:p>
      </dgm:t>
    </dgm:pt>
    <dgm:pt modelId="{4AA4CA8D-3B1A-4251-A81F-D26B60ECC829}">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Yetersizlik </a:t>
          </a:r>
          <a:endParaRPr lang="tr-TR" sz="2000" b="1" dirty="0">
            <a:effectLst>
              <a:outerShdw blurRad="38100" dist="38100" dir="2700000" algn="tl">
                <a:srgbClr val="000000">
                  <a:alpha val="43137"/>
                </a:srgbClr>
              </a:outerShdw>
            </a:effectLst>
            <a:latin typeface="Cambria" pitchFamily="18" charset="0"/>
          </a:endParaRPr>
        </a:p>
      </dgm:t>
    </dgm:pt>
    <dgm:pt modelId="{73C94B1F-D302-4A7F-9728-CE60EEE064D0}" type="parTrans" cxnId="{BB77C67C-E056-4E01-AB28-7DCBB5CD2462}">
      <dgm:prSet/>
      <dgm:spPr/>
      <dgm:t>
        <a:bodyPr/>
        <a:lstStyle/>
        <a:p>
          <a:endParaRPr lang="tr-TR"/>
        </a:p>
      </dgm:t>
    </dgm:pt>
    <dgm:pt modelId="{3F5CD135-4517-4CAA-BFD8-29C254DCBA46}" type="sibTrans" cxnId="{BB77C67C-E056-4E01-AB28-7DCBB5CD2462}">
      <dgm:prSet/>
      <dgm:spPr/>
      <dgm:t>
        <a:bodyPr/>
        <a:lstStyle/>
        <a:p>
          <a:endParaRPr lang="tr-TR"/>
        </a:p>
      </dgm:t>
    </dgm:pt>
    <dgm:pt modelId="{8B2F3D7E-0C17-44C9-AF9F-9F7F7F77B54D}">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Bir şeyi yapmada yeterli olmama, belirli bir şekilde davranmada sınırlı kapasite olarak tanımlanmaktadır.</a:t>
          </a:r>
          <a:endParaRPr lang="tr-TR" sz="1800" dirty="0">
            <a:effectLst>
              <a:outerShdw blurRad="38100" dist="38100" dir="2700000" algn="tl">
                <a:srgbClr val="000000">
                  <a:alpha val="43137"/>
                </a:srgbClr>
              </a:outerShdw>
            </a:effectLst>
            <a:latin typeface="Cambria" pitchFamily="18" charset="0"/>
          </a:endParaRPr>
        </a:p>
      </dgm:t>
    </dgm:pt>
    <dgm:pt modelId="{C6E14010-F0BC-4268-ACC3-5FABE7A066AC}" type="parTrans" cxnId="{23E3CB3D-2C1F-409B-987C-3D768849A79D}">
      <dgm:prSet/>
      <dgm:spPr/>
      <dgm:t>
        <a:bodyPr/>
        <a:lstStyle/>
        <a:p>
          <a:endParaRPr lang="tr-TR"/>
        </a:p>
      </dgm:t>
    </dgm:pt>
    <dgm:pt modelId="{34C6D111-0B8F-4B46-B4C9-988700719BBC}" type="sibTrans" cxnId="{23E3CB3D-2C1F-409B-987C-3D768849A79D}">
      <dgm:prSet/>
      <dgm:spPr/>
      <dgm:t>
        <a:bodyPr/>
        <a:lstStyle/>
        <a:p>
          <a:endParaRPr lang="tr-TR"/>
        </a:p>
      </dgm:t>
    </dgm:pt>
    <dgm:pt modelId="{567971C0-3253-4324-A0B7-A45999182D55}">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Özür/</a:t>
          </a:r>
        </a:p>
        <a:p>
          <a:r>
            <a:rPr lang="tr-TR" sz="2000" b="1" dirty="0" smtClean="0">
              <a:effectLst>
                <a:outerShdw blurRad="38100" dist="38100" dir="2700000" algn="tl">
                  <a:srgbClr val="000000">
                    <a:alpha val="43137"/>
                  </a:srgbClr>
                </a:outerShdw>
              </a:effectLst>
              <a:latin typeface="Cambria" pitchFamily="18" charset="0"/>
            </a:rPr>
            <a:t>Engel</a:t>
          </a:r>
          <a:endParaRPr lang="tr-TR" sz="2000" b="1" dirty="0">
            <a:effectLst>
              <a:outerShdw blurRad="38100" dist="38100" dir="2700000" algn="tl">
                <a:srgbClr val="000000">
                  <a:alpha val="43137"/>
                </a:srgbClr>
              </a:outerShdw>
            </a:effectLst>
            <a:latin typeface="Cambria" pitchFamily="18" charset="0"/>
          </a:endParaRPr>
        </a:p>
      </dgm:t>
    </dgm:pt>
    <dgm:pt modelId="{B0110B69-E274-4E63-999E-8B615A7E1163}" type="parTrans" cxnId="{6B6B6E19-F0A1-4029-8B71-F2ACDD313131}">
      <dgm:prSet/>
      <dgm:spPr/>
      <dgm:t>
        <a:bodyPr/>
        <a:lstStyle/>
        <a:p>
          <a:endParaRPr lang="tr-TR"/>
        </a:p>
      </dgm:t>
    </dgm:pt>
    <dgm:pt modelId="{D3B626AA-D4CB-460F-90BA-DEE11876401A}" type="sibTrans" cxnId="{6B6B6E19-F0A1-4029-8B71-F2ACDD313131}">
      <dgm:prSet/>
      <dgm:spPr/>
      <dgm:t>
        <a:bodyPr/>
        <a:lstStyle/>
        <a:p>
          <a:endParaRPr lang="tr-TR"/>
        </a:p>
      </dgm:t>
    </dgm:pt>
    <dgm:pt modelId="{FE78DE23-22B2-4B99-AD80-8B724B32E6FB}">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Bireyin yetersizlik yüzünden yaş, cinsiyet, sosyal ve kültürel faktörlere bağlı olarak  oynaması gereken rolleri gereği gibi oynayamama durumudur.</a:t>
          </a:r>
          <a:endParaRPr lang="tr-TR" sz="1800" dirty="0">
            <a:effectLst>
              <a:outerShdw blurRad="38100" dist="38100" dir="2700000" algn="tl">
                <a:srgbClr val="000000">
                  <a:alpha val="43137"/>
                </a:srgbClr>
              </a:outerShdw>
            </a:effectLst>
            <a:latin typeface="Cambria" pitchFamily="18" charset="0"/>
          </a:endParaRPr>
        </a:p>
      </dgm:t>
    </dgm:pt>
    <dgm:pt modelId="{4EC6AEED-1F78-4282-BB0D-6C8BEA9E7534}" type="parTrans" cxnId="{1EED146E-DD5D-4874-BF40-2E31749C266A}">
      <dgm:prSet/>
      <dgm:spPr/>
      <dgm:t>
        <a:bodyPr/>
        <a:lstStyle/>
        <a:p>
          <a:endParaRPr lang="tr-TR"/>
        </a:p>
      </dgm:t>
    </dgm:pt>
    <dgm:pt modelId="{8955F019-154F-4545-A817-858EE266A16A}" type="sibTrans" cxnId="{1EED146E-DD5D-4874-BF40-2E31749C266A}">
      <dgm:prSet/>
      <dgm:spPr/>
      <dgm:t>
        <a:bodyPr/>
        <a:lstStyle/>
        <a:p>
          <a:endParaRPr lang="tr-TR"/>
        </a:p>
      </dgm:t>
    </dgm:pt>
    <dgm:pt modelId="{FC769724-EA8D-4F08-9211-178A6F288E83}">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Risk Taşıma</a:t>
          </a:r>
          <a:endParaRPr lang="tr-TR" sz="2000" b="1" dirty="0">
            <a:effectLst>
              <a:outerShdw blurRad="38100" dist="38100" dir="2700000" algn="tl">
                <a:srgbClr val="000000">
                  <a:alpha val="43137"/>
                </a:srgbClr>
              </a:outerShdw>
            </a:effectLst>
            <a:latin typeface="Cambria" pitchFamily="18" charset="0"/>
          </a:endParaRPr>
        </a:p>
      </dgm:t>
    </dgm:pt>
    <dgm:pt modelId="{C3C0D1FE-D932-4FBE-A65D-3155B5B95778}" type="parTrans" cxnId="{ADE4ECD0-A36F-4B2E-B563-F3941D8F3912}">
      <dgm:prSet/>
      <dgm:spPr/>
      <dgm:t>
        <a:bodyPr/>
        <a:lstStyle/>
        <a:p>
          <a:endParaRPr lang="tr-TR"/>
        </a:p>
      </dgm:t>
    </dgm:pt>
    <dgm:pt modelId="{8FB64BF5-7111-4674-B832-B0952141F644}" type="sibTrans" cxnId="{ADE4ECD0-A36F-4B2E-B563-F3941D8F3912}">
      <dgm:prSet/>
      <dgm:spPr/>
      <dgm:t>
        <a:bodyPr/>
        <a:lstStyle/>
        <a:p>
          <a:endParaRPr lang="tr-TR"/>
        </a:p>
      </dgm:t>
    </dgm:pt>
    <dgm:pt modelId="{81CE3E16-C31F-4CAA-85F6-47145FD938AB}">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Halen bir yetersizliği belirlenemeyen ancak ileride yetersizlik gösterme şansı ya da olasılığı normalde beklenenden daha fazla olan çocukları ifade etmektedir.</a:t>
          </a:r>
          <a:endParaRPr lang="tr-TR" sz="1800" dirty="0">
            <a:effectLst>
              <a:outerShdw blurRad="38100" dist="38100" dir="2700000" algn="tl">
                <a:srgbClr val="000000">
                  <a:alpha val="43137"/>
                </a:srgbClr>
              </a:outerShdw>
            </a:effectLst>
            <a:latin typeface="Cambria" pitchFamily="18" charset="0"/>
          </a:endParaRPr>
        </a:p>
      </dgm:t>
    </dgm:pt>
    <dgm:pt modelId="{B8174C10-B4DF-4E27-A66C-F30AA7554FF7}" type="parTrans" cxnId="{6A9D020C-0D47-4058-A4FA-24AE6DA64C71}">
      <dgm:prSet/>
      <dgm:spPr/>
      <dgm:t>
        <a:bodyPr/>
        <a:lstStyle/>
        <a:p>
          <a:endParaRPr lang="tr-TR"/>
        </a:p>
      </dgm:t>
    </dgm:pt>
    <dgm:pt modelId="{C8031535-EDEE-40A8-B5CE-8F04BC9D03BB}" type="sibTrans" cxnId="{6A9D020C-0D47-4058-A4FA-24AE6DA64C71}">
      <dgm:prSet/>
      <dgm:spPr/>
      <dgm:t>
        <a:bodyPr/>
        <a:lstStyle/>
        <a:p>
          <a:endParaRPr lang="tr-TR"/>
        </a:p>
      </dgm:t>
    </dgm:pt>
    <dgm:pt modelId="{E144F4F2-6593-4A88-8720-640DF71A3A18}">
      <dgm:prSet phldrT="[Metin]" custT="1"/>
      <dgm:spPr/>
      <dgm:t>
        <a:bodyPr/>
        <a:lstStyle/>
        <a:p>
          <a:endParaRPr lang="tr-TR" sz="1800" b="0" dirty="0">
            <a:effectLst>
              <a:outerShdw blurRad="38100" dist="38100" dir="2700000" algn="tl">
                <a:srgbClr val="000000">
                  <a:alpha val="43137"/>
                </a:srgbClr>
              </a:outerShdw>
            </a:effectLst>
            <a:latin typeface="Cambria" pitchFamily="18" charset="0"/>
          </a:endParaRPr>
        </a:p>
      </dgm:t>
    </dgm:pt>
    <dgm:pt modelId="{F865D25A-5174-4B51-91AD-AFD7D6E2D149}" type="parTrans" cxnId="{CC569A5C-F40C-4442-AC07-59265F727FB7}">
      <dgm:prSet/>
      <dgm:spPr/>
      <dgm:t>
        <a:bodyPr/>
        <a:lstStyle/>
        <a:p>
          <a:endParaRPr lang="tr-TR"/>
        </a:p>
      </dgm:t>
    </dgm:pt>
    <dgm:pt modelId="{9D9B6512-B20C-47F9-9535-33A82EE92275}" type="sibTrans" cxnId="{CC569A5C-F40C-4442-AC07-59265F727FB7}">
      <dgm:prSet/>
      <dgm:spPr/>
      <dgm:t>
        <a:bodyPr/>
        <a:lstStyle/>
        <a:p>
          <a:endParaRPr lang="tr-TR"/>
        </a:p>
      </dgm:t>
    </dgm:pt>
    <dgm:pt modelId="{F759110F-708C-4D20-8812-1357F5616716}">
      <dgm:prSet phldrT="[Metin]" custT="1"/>
      <dgm:spPr/>
      <dgm:t>
        <a:bodyPr/>
        <a:lstStyle/>
        <a:p>
          <a:endParaRPr lang="tr-TR" sz="1800" b="0" dirty="0">
            <a:effectLst>
              <a:outerShdw blurRad="38100" dist="38100" dir="2700000" algn="tl">
                <a:srgbClr val="000000">
                  <a:alpha val="43137"/>
                </a:srgbClr>
              </a:outerShdw>
            </a:effectLst>
            <a:latin typeface="Cambria" pitchFamily="18" charset="0"/>
          </a:endParaRPr>
        </a:p>
      </dgm:t>
    </dgm:pt>
    <dgm:pt modelId="{C71EB8FE-81E3-441F-87F0-AC904FF3D662}" type="parTrans" cxnId="{26436D3F-908C-4B00-9C5D-7435BA30DE3E}">
      <dgm:prSet/>
      <dgm:spPr/>
      <dgm:t>
        <a:bodyPr/>
        <a:lstStyle/>
        <a:p>
          <a:endParaRPr lang="tr-TR"/>
        </a:p>
      </dgm:t>
    </dgm:pt>
    <dgm:pt modelId="{797EDD36-B707-4A52-B748-D55D849B5033}" type="sibTrans" cxnId="{26436D3F-908C-4B00-9C5D-7435BA30DE3E}">
      <dgm:prSet/>
      <dgm:spPr/>
      <dgm:t>
        <a:bodyPr/>
        <a:lstStyle/>
        <a:p>
          <a:endParaRPr lang="tr-TR"/>
        </a:p>
      </dgm:t>
    </dgm:pt>
    <dgm:pt modelId="{ABC58BB9-56BD-46B9-828D-3585AE3F2A7E}">
      <dgm:prSet phldrT="[Metin]" custT="1"/>
      <dgm:spPr/>
      <dgm:t>
        <a:bodyPr/>
        <a:lstStyle/>
        <a:p>
          <a:endParaRPr lang="tr-TR" sz="1800" dirty="0">
            <a:effectLst>
              <a:outerShdw blurRad="38100" dist="38100" dir="2700000" algn="tl">
                <a:srgbClr val="000000">
                  <a:alpha val="43137"/>
                </a:srgbClr>
              </a:outerShdw>
            </a:effectLst>
            <a:latin typeface="Cambria" pitchFamily="18" charset="0"/>
          </a:endParaRPr>
        </a:p>
      </dgm:t>
    </dgm:pt>
    <dgm:pt modelId="{E90D3C97-FDA5-41CB-9BF3-E9FF10ABC169}" type="parTrans" cxnId="{86A67C7C-9538-4F8A-9038-6ADF8E697F7F}">
      <dgm:prSet/>
      <dgm:spPr/>
      <dgm:t>
        <a:bodyPr/>
        <a:lstStyle/>
        <a:p>
          <a:endParaRPr lang="tr-TR"/>
        </a:p>
      </dgm:t>
    </dgm:pt>
    <dgm:pt modelId="{A1D99B19-A3A0-4D4C-99E6-10272DCD7FD9}" type="sibTrans" cxnId="{86A67C7C-9538-4F8A-9038-6ADF8E697F7F}">
      <dgm:prSet/>
      <dgm:spPr/>
      <dgm:t>
        <a:bodyPr/>
        <a:lstStyle/>
        <a:p>
          <a:endParaRPr lang="tr-TR"/>
        </a:p>
      </dgm:t>
    </dgm:pt>
    <dgm:pt modelId="{BE1C191B-3810-437A-87DC-0FD7E7BD90F2}" type="pres">
      <dgm:prSet presAssocID="{9C7FC1FD-44E2-4080-869A-1FDCA438C22D}" presName="Name0" presStyleCnt="0">
        <dgm:presLayoutVars>
          <dgm:dir/>
          <dgm:animLvl val="lvl"/>
          <dgm:resizeHandles val="exact"/>
        </dgm:presLayoutVars>
      </dgm:prSet>
      <dgm:spPr/>
      <dgm:t>
        <a:bodyPr/>
        <a:lstStyle/>
        <a:p>
          <a:endParaRPr lang="tr-TR"/>
        </a:p>
      </dgm:t>
    </dgm:pt>
    <dgm:pt modelId="{B56E7BD6-7B9E-4248-BE2B-08AEA2D77FD0}" type="pres">
      <dgm:prSet presAssocID="{2CBB5AFB-2CEF-42C1-8A9C-EC5A631CDF38}" presName="linNode" presStyleCnt="0"/>
      <dgm:spPr/>
    </dgm:pt>
    <dgm:pt modelId="{352F8BD8-9C0E-40CB-9F86-B460470C8F75}" type="pres">
      <dgm:prSet presAssocID="{2CBB5AFB-2CEF-42C1-8A9C-EC5A631CDF38}" presName="parentText" presStyleLbl="node1" presStyleIdx="0" presStyleCnt="4" custScaleX="55945" custLinFactNeighborX="-12390" custLinFactNeighborY="-208">
        <dgm:presLayoutVars>
          <dgm:chMax val="1"/>
          <dgm:bulletEnabled val="1"/>
        </dgm:presLayoutVars>
      </dgm:prSet>
      <dgm:spPr/>
      <dgm:t>
        <a:bodyPr/>
        <a:lstStyle/>
        <a:p>
          <a:endParaRPr lang="tr-TR"/>
        </a:p>
      </dgm:t>
    </dgm:pt>
    <dgm:pt modelId="{0820BA02-5106-4F27-8B8C-55D567965525}" type="pres">
      <dgm:prSet presAssocID="{2CBB5AFB-2CEF-42C1-8A9C-EC5A631CDF38}" presName="descendantText" presStyleLbl="alignAccFollowNode1" presStyleIdx="0" presStyleCnt="4" custScaleX="124671" custScaleY="123145">
        <dgm:presLayoutVars>
          <dgm:bulletEnabled val="1"/>
        </dgm:presLayoutVars>
      </dgm:prSet>
      <dgm:spPr/>
      <dgm:t>
        <a:bodyPr/>
        <a:lstStyle/>
        <a:p>
          <a:endParaRPr lang="tr-TR"/>
        </a:p>
      </dgm:t>
    </dgm:pt>
    <dgm:pt modelId="{693B0160-D8DC-415F-8A69-CD85804A781B}" type="pres">
      <dgm:prSet presAssocID="{27E7C313-D401-4804-8B78-33356E766829}" presName="sp" presStyleCnt="0"/>
      <dgm:spPr/>
    </dgm:pt>
    <dgm:pt modelId="{ACECDD60-6029-45F3-BF95-6A8109F1DD97}" type="pres">
      <dgm:prSet presAssocID="{4AA4CA8D-3B1A-4251-A81F-D26B60ECC829}" presName="linNode" presStyleCnt="0"/>
      <dgm:spPr/>
    </dgm:pt>
    <dgm:pt modelId="{6B43984B-37BD-4B49-9ACB-12871167AA1B}" type="pres">
      <dgm:prSet presAssocID="{4AA4CA8D-3B1A-4251-A81F-D26B60ECC829}" presName="parentText" presStyleLbl="node1" presStyleIdx="1" presStyleCnt="4" custScaleX="57663">
        <dgm:presLayoutVars>
          <dgm:chMax val="1"/>
          <dgm:bulletEnabled val="1"/>
        </dgm:presLayoutVars>
      </dgm:prSet>
      <dgm:spPr/>
      <dgm:t>
        <a:bodyPr/>
        <a:lstStyle/>
        <a:p>
          <a:endParaRPr lang="tr-TR"/>
        </a:p>
      </dgm:t>
    </dgm:pt>
    <dgm:pt modelId="{1B7223A2-1780-4CCB-BF04-7E0AEB3EAFDC}" type="pres">
      <dgm:prSet presAssocID="{4AA4CA8D-3B1A-4251-A81F-D26B60ECC829}" presName="descendantText" presStyleLbl="alignAccFollowNode1" presStyleIdx="1" presStyleCnt="4" custScaleX="144052" custScaleY="110100">
        <dgm:presLayoutVars>
          <dgm:bulletEnabled val="1"/>
        </dgm:presLayoutVars>
      </dgm:prSet>
      <dgm:spPr/>
      <dgm:t>
        <a:bodyPr/>
        <a:lstStyle/>
        <a:p>
          <a:endParaRPr lang="tr-TR"/>
        </a:p>
      </dgm:t>
    </dgm:pt>
    <dgm:pt modelId="{F458D0B7-5B6C-4A5D-920E-1ABF43152066}" type="pres">
      <dgm:prSet presAssocID="{3F5CD135-4517-4CAA-BFD8-29C254DCBA46}" presName="sp" presStyleCnt="0"/>
      <dgm:spPr/>
    </dgm:pt>
    <dgm:pt modelId="{8867B019-6967-40BD-830F-2AF82B436289}" type="pres">
      <dgm:prSet presAssocID="{567971C0-3253-4324-A0B7-A45999182D55}" presName="linNode" presStyleCnt="0"/>
      <dgm:spPr/>
    </dgm:pt>
    <dgm:pt modelId="{1F6E9EE0-CEB5-4002-9D4E-DE0399AFF956}" type="pres">
      <dgm:prSet presAssocID="{567971C0-3253-4324-A0B7-A45999182D55}" presName="parentText" presStyleLbl="node1" presStyleIdx="2" presStyleCnt="4" custScaleX="57145">
        <dgm:presLayoutVars>
          <dgm:chMax val="1"/>
          <dgm:bulletEnabled val="1"/>
        </dgm:presLayoutVars>
      </dgm:prSet>
      <dgm:spPr/>
      <dgm:t>
        <a:bodyPr/>
        <a:lstStyle/>
        <a:p>
          <a:endParaRPr lang="tr-TR"/>
        </a:p>
      </dgm:t>
    </dgm:pt>
    <dgm:pt modelId="{FA709EF3-175E-4A2F-8C81-A4FD1D98A7D3}" type="pres">
      <dgm:prSet presAssocID="{567971C0-3253-4324-A0B7-A45999182D55}" presName="descendantText" presStyleLbl="alignAccFollowNode1" presStyleIdx="2" presStyleCnt="4" custScaleX="143185" custScaleY="124728">
        <dgm:presLayoutVars>
          <dgm:bulletEnabled val="1"/>
        </dgm:presLayoutVars>
      </dgm:prSet>
      <dgm:spPr/>
      <dgm:t>
        <a:bodyPr/>
        <a:lstStyle/>
        <a:p>
          <a:endParaRPr lang="tr-TR"/>
        </a:p>
      </dgm:t>
    </dgm:pt>
    <dgm:pt modelId="{F9F25A9B-5EB2-4AB5-9E77-31BFE3A30334}" type="pres">
      <dgm:prSet presAssocID="{D3B626AA-D4CB-460F-90BA-DEE11876401A}" presName="sp" presStyleCnt="0"/>
      <dgm:spPr/>
    </dgm:pt>
    <dgm:pt modelId="{EE8C7FE9-E363-42D0-9F1A-EF8C5BF9A662}" type="pres">
      <dgm:prSet presAssocID="{FC769724-EA8D-4F08-9211-178A6F288E83}" presName="linNode" presStyleCnt="0"/>
      <dgm:spPr/>
    </dgm:pt>
    <dgm:pt modelId="{D2E4C053-0D94-4AEC-91E7-691081779F76}" type="pres">
      <dgm:prSet presAssocID="{FC769724-EA8D-4F08-9211-178A6F288E83}" presName="parentText" presStyleLbl="node1" presStyleIdx="3" presStyleCnt="4" custScaleX="59596">
        <dgm:presLayoutVars>
          <dgm:chMax val="1"/>
          <dgm:bulletEnabled val="1"/>
        </dgm:presLayoutVars>
      </dgm:prSet>
      <dgm:spPr/>
      <dgm:t>
        <a:bodyPr/>
        <a:lstStyle/>
        <a:p>
          <a:endParaRPr lang="tr-TR"/>
        </a:p>
      </dgm:t>
    </dgm:pt>
    <dgm:pt modelId="{83EFDD8A-B695-434E-B882-5985237AA583}" type="pres">
      <dgm:prSet presAssocID="{FC769724-EA8D-4F08-9211-178A6F288E83}" presName="descendantText" presStyleLbl="alignAccFollowNode1" presStyleIdx="3" presStyleCnt="4" custScaleX="149619">
        <dgm:presLayoutVars>
          <dgm:bulletEnabled val="1"/>
        </dgm:presLayoutVars>
      </dgm:prSet>
      <dgm:spPr/>
      <dgm:t>
        <a:bodyPr/>
        <a:lstStyle/>
        <a:p>
          <a:endParaRPr lang="tr-TR"/>
        </a:p>
      </dgm:t>
    </dgm:pt>
  </dgm:ptLst>
  <dgm:cxnLst>
    <dgm:cxn modelId="{A883366F-D223-4148-AC18-2A4E40550407}" type="presOf" srcId="{FC769724-EA8D-4F08-9211-178A6F288E83}" destId="{D2E4C053-0D94-4AEC-91E7-691081779F76}" srcOrd="0" destOrd="0" presId="urn:microsoft.com/office/officeart/2005/8/layout/vList5"/>
    <dgm:cxn modelId="{CC569A5C-F40C-4442-AC07-59265F727FB7}" srcId="{2CBB5AFB-2CEF-42C1-8A9C-EC5A631CDF38}" destId="{E144F4F2-6593-4A88-8720-640DF71A3A18}" srcOrd="2" destOrd="0" parTransId="{F865D25A-5174-4B51-91AD-AFD7D6E2D149}" sibTransId="{9D9B6512-B20C-47F9-9535-33A82EE92275}"/>
    <dgm:cxn modelId="{6A9D020C-0D47-4058-A4FA-24AE6DA64C71}" srcId="{FC769724-EA8D-4F08-9211-178A6F288E83}" destId="{81CE3E16-C31F-4CAA-85F6-47145FD938AB}" srcOrd="0" destOrd="0" parTransId="{B8174C10-B4DF-4E27-A66C-F30AA7554FF7}" sibTransId="{C8031535-EDEE-40A8-B5CE-8F04BC9D03BB}"/>
    <dgm:cxn modelId="{1EED146E-DD5D-4874-BF40-2E31749C266A}" srcId="{567971C0-3253-4324-A0B7-A45999182D55}" destId="{FE78DE23-22B2-4B99-AD80-8B724B32E6FB}" srcOrd="1" destOrd="0" parTransId="{4EC6AEED-1F78-4282-BB0D-6C8BEA9E7534}" sibTransId="{8955F019-154F-4545-A817-858EE266A16A}"/>
    <dgm:cxn modelId="{BF56E033-C8A5-447E-9AF2-5EC7E300019D}" type="presOf" srcId="{E144F4F2-6593-4A88-8720-640DF71A3A18}" destId="{0820BA02-5106-4F27-8B8C-55D567965525}" srcOrd="0" destOrd="2" presId="urn:microsoft.com/office/officeart/2005/8/layout/vList5"/>
    <dgm:cxn modelId="{8FDF24A9-4253-438B-B737-ED91028469F3}" type="presOf" srcId="{4AA4CA8D-3B1A-4251-A81F-D26B60ECC829}" destId="{6B43984B-37BD-4B49-9ACB-12871167AA1B}" srcOrd="0" destOrd="0" presId="urn:microsoft.com/office/officeart/2005/8/layout/vList5"/>
    <dgm:cxn modelId="{7D550C63-71F3-46ED-82D5-71662E702107}" type="presOf" srcId="{F759110F-708C-4D20-8812-1357F5616716}" destId="{0820BA02-5106-4F27-8B8C-55D567965525}" srcOrd="0" destOrd="0" presId="urn:microsoft.com/office/officeart/2005/8/layout/vList5"/>
    <dgm:cxn modelId="{5AB033B6-A4AD-4886-AF35-AEB679D12A74}" type="presOf" srcId="{FE78DE23-22B2-4B99-AD80-8B724B32E6FB}" destId="{FA709EF3-175E-4A2F-8C81-A4FD1D98A7D3}" srcOrd="0" destOrd="1" presId="urn:microsoft.com/office/officeart/2005/8/layout/vList5"/>
    <dgm:cxn modelId="{8D27C58D-4759-4F4F-A7B8-1069C68D39C0}" type="presOf" srcId="{2CBB5AFB-2CEF-42C1-8A9C-EC5A631CDF38}" destId="{352F8BD8-9C0E-40CB-9F86-B460470C8F75}" srcOrd="0" destOrd="0" presId="urn:microsoft.com/office/officeart/2005/8/layout/vList5"/>
    <dgm:cxn modelId="{6B6B6E19-F0A1-4029-8B71-F2ACDD313131}" srcId="{9C7FC1FD-44E2-4080-869A-1FDCA438C22D}" destId="{567971C0-3253-4324-A0B7-A45999182D55}" srcOrd="2" destOrd="0" parTransId="{B0110B69-E274-4E63-999E-8B615A7E1163}" sibTransId="{D3B626AA-D4CB-460F-90BA-DEE11876401A}"/>
    <dgm:cxn modelId="{E9EC7BC7-0191-4FFF-A46A-A3E0967E0C0C}" type="presOf" srcId="{81CE3E16-C31F-4CAA-85F6-47145FD938AB}" destId="{83EFDD8A-B695-434E-B882-5985237AA583}" srcOrd="0" destOrd="0" presId="urn:microsoft.com/office/officeart/2005/8/layout/vList5"/>
    <dgm:cxn modelId="{26436D3F-908C-4B00-9C5D-7435BA30DE3E}" srcId="{2CBB5AFB-2CEF-42C1-8A9C-EC5A631CDF38}" destId="{F759110F-708C-4D20-8812-1357F5616716}" srcOrd="0" destOrd="0" parTransId="{C71EB8FE-81E3-441F-87F0-AC904FF3D662}" sibTransId="{797EDD36-B707-4A52-B748-D55D849B5033}"/>
    <dgm:cxn modelId="{23E3CB3D-2C1F-409B-987C-3D768849A79D}" srcId="{4AA4CA8D-3B1A-4251-A81F-D26B60ECC829}" destId="{8B2F3D7E-0C17-44C9-AF9F-9F7F7F77B54D}" srcOrd="0" destOrd="0" parTransId="{C6E14010-F0BC-4268-ACC3-5FABE7A066AC}" sibTransId="{34C6D111-0B8F-4B46-B4C9-988700719BBC}"/>
    <dgm:cxn modelId="{2D200EC8-11AC-4CCD-A3E6-F1F2114E6D5F}" type="presOf" srcId="{ABC58BB9-56BD-46B9-828D-3585AE3F2A7E}" destId="{FA709EF3-175E-4A2F-8C81-A4FD1D98A7D3}" srcOrd="0" destOrd="0" presId="urn:microsoft.com/office/officeart/2005/8/layout/vList5"/>
    <dgm:cxn modelId="{86A67C7C-9538-4F8A-9038-6ADF8E697F7F}" srcId="{567971C0-3253-4324-A0B7-A45999182D55}" destId="{ABC58BB9-56BD-46B9-828D-3585AE3F2A7E}" srcOrd="0" destOrd="0" parTransId="{E90D3C97-FDA5-41CB-9BF3-E9FF10ABC169}" sibTransId="{A1D99B19-A3A0-4D4C-99E6-10272DCD7FD9}"/>
    <dgm:cxn modelId="{3B9738DF-6E2F-492C-8D50-87437CD0AF3F}" type="presOf" srcId="{D1268F9D-19E9-4AC9-B349-24B6A7C3D30B}" destId="{0820BA02-5106-4F27-8B8C-55D567965525}" srcOrd="0" destOrd="1" presId="urn:microsoft.com/office/officeart/2005/8/layout/vList5"/>
    <dgm:cxn modelId="{CCD202E1-77FC-4FA1-BC61-BFCD6DAA7945}" type="presOf" srcId="{8B2F3D7E-0C17-44C9-AF9F-9F7F7F77B54D}" destId="{1B7223A2-1780-4CCB-BF04-7E0AEB3EAFDC}" srcOrd="0" destOrd="0" presId="urn:microsoft.com/office/officeart/2005/8/layout/vList5"/>
    <dgm:cxn modelId="{596BEBE6-F20B-400D-9B2C-88F90DC83778}" type="presOf" srcId="{567971C0-3253-4324-A0B7-A45999182D55}" destId="{1F6E9EE0-CEB5-4002-9D4E-DE0399AFF956}" srcOrd="0" destOrd="0" presId="urn:microsoft.com/office/officeart/2005/8/layout/vList5"/>
    <dgm:cxn modelId="{841D903C-1F74-4A9B-A377-3B12E6EAB4C5}" srcId="{2CBB5AFB-2CEF-42C1-8A9C-EC5A631CDF38}" destId="{D1268F9D-19E9-4AC9-B349-24B6A7C3D30B}" srcOrd="1" destOrd="0" parTransId="{E49B75A5-ACBC-4401-AEE8-735AA4C2A7B0}" sibTransId="{0B51AC86-193B-46A6-AC80-78EE4523A15A}"/>
    <dgm:cxn modelId="{ADE4ECD0-A36F-4B2E-B563-F3941D8F3912}" srcId="{9C7FC1FD-44E2-4080-869A-1FDCA438C22D}" destId="{FC769724-EA8D-4F08-9211-178A6F288E83}" srcOrd="3" destOrd="0" parTransId="{C3C0D1FE-D932-4FBE-A65D-3155B5B95778}" sibTransId="{8FB64BF5-7111-4674-B832-B0952141F644}"/>
    <dgm:cxn modelId="{8BE0AAFC-ED53-413C-97D5-9F3630F715DE}" srcId="{9C7FC1FD-44E2-4080-869A-1FDCA438C22D}" destId="{2CBB5AFB-2CEF-42C1-8A9C-EC5A631CDF38}" srcOrd="0" destOrd="0" parTransId="{96BAB5C3-65E2-4939-A438-EA55E51CB2BD}" sibTransId="{27E7C313-D401-4804-8B78-33356E766829}"/>
    <dgm:cxn modelId="{BB77C67C-E056-4E01-AB28-7DCBB5CD2462}" srcId="{9C7FC1FD-44E2-4080-869A-1FDCA438C22D}" destId="{4AA4CA8D-3B1A-4251-A81F-D26B60ECC829}" srcOrd="1" destOrd="0" parTransId="{73C94B1F-D302-4A7F-9728-CE60EEE064D0}" sibTransId="{3F5CD135-4517-4CAA-BFD8-29C254DCBA46}"/>
    <dgm:cxn modelId="{A89D70A5-55D4-40C3-9990-51DC1053630C}" type="presOf" srcId="{9C7FC1FD-44E2-4080-869A-1FDCA438C22D}" destId="{BE1C191B-3810-437A-87DC-0FD7E7BD90F2}" srcOrd="0" destOrd="0" presId="urn:microsoft.com/office/officeart/2005/8/layout/vList5"/>
    <dgm:cxn modelId="{CE470F89-9270-4318-8A25-EA687944B553}" type="presParOf" srcId="{BE1C191B-3810-437A-87DC-0FD7E7BD90F2}" destId="{B56E7BD6-7B9E-4248-BE2B-08AEA2D77FD0}" srcOrd="0" destOrd="0" presId="urn:microsoft.com/office/officeart/2005/8/layout/vList5"/>
    <dgm:cxn modelId="{E67E3075-9F26-41CD-BBC1-2C433682AE67}" type="presParOf" srcId="{B56E7BD6-7B9E-4248-BE2B-08AEA2D77FD0}" destId="{352F8BD8-9C0E-40CB-9F86-B460470C8F75}" srcOrd="0" destOrd="0" presId="urn:microsoft.com/office/officeart/2005/8/layout/vList5"/>
    <dgm:cxn modelId="{DFE0C8B8-88EA-482D-930B-E2968781DDD4}" type="presParOf" srcId="{B56E7BD6-7B9E-4248-BE2B-08AEA2D77FD0}" destId="{0820BA02-5106-4F27-8B8C-55D567965525}" srcOrd="1" destOrd="0" presId="urn:microsoft.com/office/officeart/2005/8/layout/vList5"/>
    <dgm:cxn modelId="{024A646E-E79B-4E8C-97D7-7AD63F4B4B2E}" type="presParOf" srcId="{BE1C191B-3810-437A-87DC-0FD7E7BD90F2}" destId="{693B0160-D8DC-415F-8A69-CD85804A781B}" srcOrd="1" destOrd="0" presId="urn:microsoft.com/office/officeart/2005/8/layout/vList5"/>
    <dgm:cxn modelId="{A6336B39-466B-44F9-B5E5-EA9154B74DBB}" type="presParOf" srcId="{BE1C191B-3810-437A-87DC-0FD7E7BD90F2}" destId="{ACECDD60-6029-45F3-BF95-6A8109F1DD97}" srcOrd="2" destOrd="0" presId="urn:microsoft.com/office/officeart/2005/8/layout/vList5"/>
    <dgm:cxn modelId="{075E8EEB-C07A-4463-8FA8-91A0CF9F20DD}" type="presParOf" srcId="{ACECDD60-6029-45F3-BF95-6A8109F1DD97}" destId="{6B43984B-37BD-4B49-9ACB-12871167AA1B}" srcOrd="0" destOrd="0" presId="urn:microsoft.com/office/officeart/2005/8/layout/vList5"/>
    <dgm:cxn modelId="{64F257AA-B1F6-4DAA-8ADF-B21950EADB6D}" type="presParOf" srcId="{ACECDD60-6029-45F3-BF95-6A8109F1DD97}" destId="{1B7223A2-1780-4CCB-BF04-7E0AEB3EAFDC}" srcOrd="1" destOrd="0" presId="urn:microsoft.com/office/officeart/2005/8/layout/vList5"/>
    <dgm:cxn modelId="{13B685E5-F5A0-4781-B1ED-9493326D61CE}" type="presParOf" srcId="{BE1C191B-3810-437A-87DC-0FD7E7BD90F2}" destId="{F458D0B7-5B6C-4A5D-920E-1ABF43152066}" srcOrd="3" destOrd="0" presId="urn:microsoft.com/office/officeart/2005/8/layout/vList5"/>
    <dgm:cxn modelId="{77633107-43C0-4060-B188-5D7E78386081}" type="presParOf" srcId="{BE1C191B-3810-437A-87DC-0FD7E7BD90F2}" destId="{8867B019-6967-40BD-830F-2AF82B436289}" srcOrd="4" destOrd="0" presId="urn:microsoft.com/office/officeart/2005/8/layout/vList5"/>
    <dgm:cxn modelId="{7E651C0E-3686-4CC4-B88B-B2B7900F1149}" type="presParOf" srcId="{8867B019-6967-40BD-830F-2AF82B436289}" destId="{1F6E9EE0-CEB5-4002-9D4E-DE0399AFF956}" srcOrd="0" destOrd="0" presId="urn:microsoft.com/office/officeart/2005/8/layout/vList5"/>
    <dgm:cxn modelId="{2AC448F5-EFC2-4022-AA68-A5450AD4BD7C}" type="presParOf" srcId="{8867B019-6967-40BD-830F-2AF82B436289}" destId="{FA709EF3-175E-4A2F-8C81-A4FD1D98A7D3}" srcOrd="1" destOrd="0" presId="urn:microsoft.com/office/officeart/2005/8/layout/vList5"/>
    <dgm:cxn modelId="{928A363A-D852-48E0-B807-5AF2B524E86B}" type="presParOf" srcId="{BE1C191B-3810-437A-87DC-0FD7E7BD90F2}" destId="{F9F25A9B-5EB2-4AB5-9E77-31BFE3A30334}" srcOrd="5" destOrd="0" presId="urn:microsoft.com/office/officeart/2005/8/layout/vList5"/>
    <dgm:cxn modelId="{0DC97447-1676-4F40-84EB-CE56B32832DD}" type="presParOf" srcId="{BE1C191B-3810-437A-87DC-0FD7E7BD90F2}" destId="{EE8C7FE9-E363-42D0-9F1A-EF8C5BF9A662}" srcOrd="6" destOrd="0" presId="urn:microsoft.com/office/officeart/2005/8/layout/vList5"/>
    <dgm:cxn modelId="{CF26E41F-2ED6-423E-807D-D2AB1F3CD5D6}" type="presParOf" srcId="{EE8C7FE9-E363-42D0-9F1A-EF8C5BF9A662}" destId="{D2E4C053-0D94-4AEC-91E7-691081779F76}" srcOrd="0" destOrd="0" presId="urn:microsoft.com/office/officeart/2005/8/layout/vList5"/>
    <dgm:cxn modelId="{64A1DA51-5732-45D0-BDAD-ED2143EFFBBB}" type="presParOf" srcId="{EE8C7FE9-E363-42D0-9F1A-EF8C5BF9A662}" destId="{83EFDD8A-B695-434E-B882-5985237AA5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FBB2B-A34A-4EA6-8A55-04E2EA1CA106}" type="doc">
      <dgm:prSet loTypeId="urn:microsoft.com/office/officeart/2005/8/layout/vList3#1" loCatId="list" qsTypeId="urn:microsoft.com/office/officeart/2005/8/quickstyle/3d1" qsCatId="3D" csTypeId="urn:microsoft.com/office/officeart/2005/8/colors/colorful2" csCatId="colorful" phldr="1"/>
      <dgm:spPr/>
    </dgm:pt>
    <dgm:pt modelId="{B99DFDFB-EB8F-4F25-A56E-8267FEABE75A}">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Özel eğitimciler, özel gereksinimi olan öğrencilerin öğrenme gereksinimleri dikkate alınarak yapılacak programa göre sınıflandırmayı önermektedir.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D575B778-C44D-4012-B232-DD5B8F8A9AF1}" type="parTrans" cxnId="{904E173D-EBBA-4297-BF3E-51514447D7DD}">
      <dgm:prSet/>
      <dgm:spPr/>
      <dgm:t>
        <a:bodyPr/>
        <a:lstStyle/>
        <a:p>
          <a:endParaRPr lang="tr-TR"/>
        </a:p>
      </dgm:t>
    </dgm:pt>
    <dgm:pt modelId="{9D823E4A-8796-4BFC-9D3E-C72D15F5D01D}" type="sibTrans" cxnId="{904E173D-EBBA-4297-BF3E-51514447D7DD}">
      <dgm:prSet/>
      <dgm:spPr/>
      <dgm:t>
        <a:bodyPr/>
        <a:lstStyle/>
        <a:p>
          <a:endParaRPr lang="tr-TR"/>
        </a:p>
      </dgm:t>
    </dgm:pt>
    <dgm:pt modelId="{A2E8E9F7-13CE-45E0-B753-EBCCBC6512AB}">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Eğitsel değerlendirmenin ön plana çıktığı bu yaklaşımla öğrencinin gereksinimleri de “özbakım becerilerinin geliştirilmesi” şeklinde ifade edilebilecektir.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E4A35263-B763-4A37-B5D1-C68D5BE2574F}" type="parTrans" cxnId="{C88DAA71-97CD-490B-8C16-8368D4203ADC}">
      <dgm:prSet/>
      <dgm:spPr/>
      <dgm:t>
        <a:bodyPr/>
        <a:lstStyle/>
        <a:p>
          <a:endParaRPr lang="tr-TR"/>
        </a:p>
      </dgm:t>
    </dgm:pt>
    <dgm:pt modelId="{C731ADD6-0A12-42DB-88E4-B9E2720022B8}" type="sibTrans" cxnId="{C88DAA71-97CD-490B-8C16-8368D4203ADC}">
      <dgm:prSet/>
      <dgm:spPr/>
      <dgm:t>
        <a:bodyPr/>
        <a:lstStyle/>
        <a:p>
          <a:endParaRPr lang="tr-TR"/>
        </a:p>
      </dgm:t>
    </dgm:pt>
    <dgm:pt modelId="{3BB8797F-42DF-4B65-90FE-96909ABACF33}">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Tüm bu uygulamalar bireyselleştirilmiş eğitim planlarının hazırlanmasına katkıda bulunacaktır.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EA2BDEA9-DF3F-46FF-82D7-DBBF838F6511}" type="parTrans" cxnId="{49356833-85FB-4454-B3CE-AAD36E9BD310}">
      <dgm:prSet/>
      <dgm:spPr/>
      <dgm:t>
        <a:bodyPr/>
        <a:lstStyle/>
        <a:p>
          <a:endParaRPr lang="tr-TR"/>
        </a:p>
      </dgm:t>
    </dgm:pt>
    <dgm:pt modelId="{C405B294-BDCE-47BF-82F2-B1078D1B1B58}" type="sibTrans" cxnId="{49356833-85FB-4454-B3CE-AAD36E9BD310}">
      <dgm:prSet/>
      <dgm:spPr/>
      <dgm:t>
        <a:bodyPr/>
        <a:lstStyle/>
        <a:p>
          <a:endParaRPr lang="tr-TR"/>
        </a:p>
      </dgm:t>
    </dgm:pt>
    <dgm:pt modelId="{12388EE9-6ECC-4C73-B7CF-78C2BDF77D4E}" type="pres">
      <dgm:prSet presAssocID="{F06FBB2B-A34A-4EA6-8A55-04E2EA1CA106}" presName="linearFlow" presStyleCnt="0">
        <dgm:presLayoutVars>
          <dgm:dir/>
          <dgm:resizeHandles val="exact"/>
        </dgm:presLayoutVars>
      </dgm:prSet>
      <dgm:spPr/>
    </dgm:pt>
    <dgm:pt modelId="{6B2F827A-DAA6-4F3F-9148-C1FAFCF44D2B}" type="pres">
      <dgm:prSet presAssocID="{B99DFDFB-EB8F-4F25-A56E-8267FEABE75A}" presName="composite" presStyleCnt="0"/>
      <dgm:spPr/>
    </dgm:pt>
    <dgm:pt modelId="{4D2B20AC-FEB2-4FF8-A9EC-3BBD30DE9E6D}" type="pres">
      <dgm:prSet presAssocID="{B99DFDFB-EB8F-4F25-A56E-8267FEABE75A}" presName="imgShp" presStyleLbl="fgImgPlace1" presStyleIdx="0" presStyleCnt="3" custLinFactNeighborX="-65344" custLinFactNeighborY="-128"/>
      <dgm:spPr>
        <a:prstGeom prst="star6">
          <a:avLst/>
        </a:prstGeom>
      </dgm:spPr>
    </dgm:pt>
    <dgm:pt modelId="{96E13535-53D2-446A-B64F-3854AE3E3D80}" type="pres">
      <dgm:prSet presAssocID="{B99DFDFB-EB8F-4F25-A56E-8267FEABE75A}" presName="txShp" presStyleLbl="node1" presStyleIdx="0" presStyleCnt="3" custScaleX="135626">
        <dgm:presLayoutVars>
          <dgm:bulletEnabled val="1"/>
        </dgm:presLayoutVars>
      </dgm:prSet>
      <dgm:spPr/>
      <dgm:t>
        <a:bodyPr/>
        <a:lstStyle/>
        <a:p>
          <a:endParaRPr lang="tr-TR"/>
        </a:p>
      </dgm:t>
    </dgm:pt>
    <dgm:pt modelId="{92D7E71C-8C44-4DA8-9936-8BE86801E15E}" type="pres">
      <dgm:prSet presAssocID="{9D823E4A-8796-4BFC-9D3E-C72D15F5D01D}" presName="spacing" presStyleCnt="0"/>
      <dgm:spPr/>
    </dgm:pt>
    <dgm:pt modelId="{8EBC4B5B-1322-4613-95E4-611865BB1E35}" type="pres">
      <dgm:prSet presAssocID="{A2E8E9F7-13CE-45E0-B753-EBCCBC6512AB}" presName="composite" presStyleCnt="0"/>
      <dgm:spPr/>
    </dgm:pt>
    <dgm:pt modelId="{1EC6EA04-9C22-4413-9478-D6B9FDA44085}" type="pres">
      <dgm:prSet presAssocID="{A2E8E9F7-13CE-45E0-B753-EBCCBC6512AB}" presName="imgShp" presStyleLbl="fgImgPlace1" presStyleIdx="1" presStyleCnt="3" custLinFactNeighborX="-68029" custLinFactNeighborY="-1039"/>
      <dgm:spPr>
        <a:prstGeom prst="star6">
          <a:avLst/>
        </a:prstGeom>
      </dgm:spPr>
    </dgm:pt>
    <dgm:pt modelId="{D627E4DA-DA71-4F62-8AE6-384D0D0E490D}" type="pres">
      <dgm:prSet presAssocID="{A2E8E9F7-13CE-45E0-B753-EBCCBC6512AB}" presName="txShp" presStyleLbl="node1" presStyleIdx="1" presStyleCnt="3" custScaleX="137068">
        <dgm:presLayoutVars>
          <dgm:bulletEnabled val="1"/>
        </dgm:presLayoutVars>
      </dgm:prSet>
      <dgm:spPr/>
      <dgm:t>
        <a:bodyPr/>
        <a:lstStyle/>
        <a:p>
          <a:endParaRPr lang="tr-TR"/>
        </a:p>
      </dgm:t>
    </dgm:pt>
    <dgm:pt modelId="{3D2E1123-08E4-4EDC-9F9F-BD57AFC3F01B}" type="pres">
      <dgm:prSet presAssocID="{C731ADD6-0A12-42DB-88E4-B9E2720022B8}" presName="spacing" presStyleCnt="0"/>
      <dgm:spPr/>
    </dgm:pt>
    <dgm:pt modelId="{9AC1478F-F9D5-4EFF-B987-3793AD2FB58F}" type="pres">
      <dgm:prSet presAssocID="{3BB8797F-42DF-4B65-90FE-96909ABACF33}" presName="composite" presStyleCnt="0"/>
      <dgm:spPr/>
    </dgm:pt>
    <dgm:pt modelId="{6DE0F7D0-BBB8-4C67-8F27-14163C7B1D07}" type="pres">
      <dgm:prSet presAssocID="{3BB8797F-42DF-4B65-90FE-96909ABACF33}" presName="imgShp" presStyleLbl="fgImgPlace1" presStyleIdx="2" presStyleCnt="3" custLinFactNeighborX="-58628" custLinFactNeighborY="3423"/>
      <dgm:spPr>
        <a:prstGeom prst="star6">
          <a:avLst/>
        </a:prstGeom>
      </dgm:spPr>
    </dgm:pt>
    <dgm:pt modelId="{B11C14B0-D6D5-4076-8971-E350F7236CDE}" type="pres">
      <dgm:prSet presAssocID="{3BB8797F-42DF-4B65-90FE-96909ABACF33}" presName="txShp" presStyleLbl="node1" presStyleIdx="2" presStyleCnt="3" custScaleX="138954">
        <dgm:presLayoutVars>
          <dgm:bulletEnabled val="1"/>
        </dgm:presLayoutVars>
      </dgm:prSet>
      <dgm:spPr/>
      <dgm:t>
        <a:bodyPr/>
        <a:lstStyle/>
        <a:p>
          <a:endParaRPr lang="tr-TR"/>
        </a:p>
      </dgm:t>
    </dgm:pt>
  </dgm:ptLst>
  <dgm:cxnLst>
    <dgm:cxn modelId="{C88DAA71-97CD-490B-8C16-8368D4203ADC}" srcId="{F06FBB2B-A34A-4EA6-8A55-04E2EA1CA106}" destId="{A2E8E9F7-13CE-45E0-B753-EBCCBC6512AB}" srcOrd="1" destOrd="0" parTransId="{E4A35263-B763-4A37-B5D1-C68D5BE2574F}" sibTransId="{C731ADD6-0A12-42DB-88E4-B9E2720022B8}"/>
    <dgm:cxn modelId="{13907289-F9B3-4AF7-BA9A-439027984D60}" type="presOf" srcId="{3BB8797F-42DF-4B65-90FE-96909ABACF33}" destId="{B11C14B0-D6D5-4076-8971-E350F7236CDE}" srcOrd="0" destOrd="0" presId="urn:microsoft.com/office/officeart/2005/8/layout/vList3#1"/>
    <dgm:cxn modelId="{3B552BC5-A9D5-4DC3-BA27-B9477E5A231C}" type="presOf" srcId="{F06FBB2B-A34A-4EA6-8A55-04E2EA1CA106}" destId="{12388EE9-6ECC-4C73-B7CF-78C2BDF77D4E}" srcOrd="0" destOrd="0" presId="urn:microsoft.com/office/officeart/2005/8/layout/vList3#1"/>
    <dgm:cxn modelId="{0CE6B57A-5E48-4E37-967C-ED0AC4D27AEF}" type="presOf" srcId="{B99DFDFB-EB8F-4F25-A56E-8267FEABE75A}" destId="{96E13535-53D2-446A-B64F-3854AE3E3D80}" srcOrd="0" destOrd="0" presId="urn:microsoft.com/office/officeart/2005/8/layout/vList3#1"/>
    <dgm:cxn modelId="{904E173D-EBBA-4297-BF3E-51514447D7DD}" srcId="{F06FBB2B-A34A-4EA6-8A55-04E2EA1CA106}" destId="{B99DFDFB-EB8F-4F25-A56E-8267FEABE75A}" srcOrd="0" destOrd="0" parTransId="{D575B778-C44D-4012-B232-DD5B8F8A9AF1}" sibTransId="{9D823E4A-8796-4BFC-9D3E-C72D15F5D01D}"/>
    <dgm:cxn modelId="{5BD46329-2004-4666-84D2-6143123C7D8F}" type="presOf" srcId="{A2E8E9F7-13CE-45E0-B753-EBCCBC6512AB}" destId="{D627E4DA-DA71-4F62-8AE6-384D0D0E490D}" srcOrd="0" destOrd="0" presId="urn:microsoft.com/office/officeart/2005/8/layout/vList3#1"/>
    <dgm:cxn modelId="{49356833-85FB-4454-B3CE-AAD36E9BD310}" srcId="{F06FBB2B-A34A-4EA6-8A55-04E2EA1CA106}" destId="{3BB8797F-42DF-4B65-90FE-96909ABACF33}" srcOrd="2" destOrd="0" parTransId="{EA2BDEA9-DF3F-46FF-82D7-DBBF838F6511}" sibTransId="{C405B294-BDCE-47BF-82F2-B1078D1B1B58}"/>
    <dgm:cxn modelId="{34329F57-13AE-4123-8446-D9455D013692}" type="presParOf" srcId="{12388EE9-6ECC-4C73-B7CF-78C2BDF77D4E}" destId="{6B2F827A-DAA6-4F3F-9148-C1FAFCF44D2B}" srcOrd="0" destOrd="0" presId="urn:microsoft.com/office/officeart/2005/8/layout/vList3#1"/>
    <dgm:cxn modelId="{22392243-8A65-4D02-8C30-91B6B9A8DE72}" type="presParOf" srcId="{6B2F827A-DAA6-4F3F-9148-C1FAFCF44D2B}" destId="{4D2B20AC-FEB2-4FF8-A9EC-3BBD30DE9E6D}" srcOrd="0" destOrd="0" presId="urn:microsoft.com/office/officeart/2005/8/layout/vList3#1"/>
    <dgm:cxn modelId="{95DD7A42-0B02-491C-B079-B700D5880293}" type="presParOf" srcId="{6B2F827A-DAA6-4F3F-9148-C1FAFCF44D2B}" destId="{96E13535-53D2-446A-B64F-3854AE3E3D80}" srcOrd="1" destOrd="0" presId="urn:microsoft.com/office/officeart/2005/8/layout/vList3#1"/>
    <dgm:cxn modelId="{A160B75A-E904-4F8C-ABBA-32861F46B8A1}" type="presParOf" srcId="{12388EE9-6ECC-4C73-B7CF-78C2BDF77D4E}" destId="{92D7E71C-8C44-4DA8-9936-8BE86801E15E}" srcOrd="1" destOrd="0" presId="urn:microsoft.com/office/officeart/2005/8/layout/vList3#1"/>
    <dgm:cxn modelId="{72653724-3951-4E63-BED9-9A1C920D2139}" type="presParOf" srcId="{12388EE9-6ECC-4C73-B7CF-78C2BDF77D4E}" destId="{8EBC4B5B-1322-4613-95E4-611865BB1E35}" srcOrd="2" destOrd="0" presId="urn:microsoft.com/office/officeart/2005/8/layout/vList3#1"/>
    <dgm:cxn modelId="{50DF3E80-4E3F-49CC-B2C9-D39B5E4FA0F4}" type="presParOf" srcId="{8EBC4B5B-1322-4613-95E4-611865BB1E35}" destId="{1EC6EA04-9C22-4413-9478-D6B9FDA44085}" srcOrd="0" destOrd="0" presId="urn:microsoft.com/office/officeart/2005/8/layout/vList3#1"/>
    <dgm:cxn modelId="{A032F89F-E82B-471B-BA85-5D6E92674FDC}" type="presParOf" srcId="{8EBC4B5B-1322-4613-95E4-611865BB1E35}" destId="{D627E4DA-DA71-4F62-8AE6-384D0D0E490D}" srcOrd="1" destOrd="0" presId="urn:microsoft.com/office/officeart/2005/8/layout/vList3#1"/>
    <dgm:cxn modelId="{461A3FB5-6BE3-4385-AD42-77E371223DC4}" type="presParOf" srcId="{12388EE9-6ECC-4C73-B7CF-78C2BDF77D4E}" destId="{3D2E1123-08E4-4EDC-9F9F-BD57AFC3F01B}" srcOrd="3" destOrd="0" presId="urn:microsoft.com/office/officeart/2005/8/layout/vList3#1"/>
    <dgm:cxn modelId="{9A6AB9AF-3878-4BD2-9E6F-B8E548FDE241}" type="presParOf" srcId="{12388EE9-6ECC-4C73-B7CF-78C2BDF77D4E}" destId="{9AC1478F-F9D5-4EFF-B987-3793AD2FB58F}" srcOrd="4" destOrd="0" presId="urn:microsoft.com/office/officeart/2005/8/layout/vList3#1"/>
    <dgm:cxn modelId="{E3A8BF92-C875-4430-9CFB-EC3AF254B94F}" type="presParOf" srcId="{9AC1478F-F9D5-4EFF-B987-3793AD2FB58F}" destId="{6DE0F7D0-BBB8-4C67-8F27-14163C7B1D07}" srcOrd="0" destOrd="0" presId="urn:microsoft.com/office/officeart/2005/8/layout/vList3#1"/>
    <dgm:cxn modelId="{BE789E81-D1DC-464D-9E8C-07BD0122F178}" type="presParOf" srcId="{9AC1478F-F9D5-4EFF-B987-3793AD2FB58F}" destId="{B11C14B0-D6D5-4076-8971-E350F7236CD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28A4F-C6B8-4891-AC25-CA86750C4FEA}" type="doc">
      <dgm:prSet loTypeId="urn:microsoft.com/office/officeart/2005/8/layout/hList6" loCatId="list" qsTypeId="urn:microsoft.com/office/officeart/2005/8/quickstyle/3d1" qsCatId="3D" csTypeId="urn:microsoft.com/office/officeart/2005/8/colors/accent3_2" csCatId="accent3" phldr="1"/>
      <dgm:spPr/>
      <dgm:t>
        <a:bodyPr/>
        <a:lstStyle/>
        <a:p>
          <a:endParaRPr lang="tr-TR"/>
        </a:p>
      </dgm:t>
    </dgm:pt>
    <dgm:pt modelId="{CC68C1AD-0B79-4110-8B17-AB97F1EAD197}">
      <dgm:prSet phldrT="[Metin]" custT="1"/>
      <dgm:spPr/>
      <dgm:t>
        <a:bodyPr/>
        <a:lstStyle/>
        <a:p>
          <a:pPr algn="l"/>
          <a:r>
            <a:rPr lang="tr-TR" sz="2000" dirty="0" smtClean="0">
              <a:solidFill>
                <a:schemeClr val="bg1"/>
              </a:solidFill>
              <a:effectLst>
                <a:outerShdw blurRad="38100" dist="38100" dir="2700000" algn="tl">
                  <a:srgbClr val="000000">
                    <a:alpha val="43137"/>
                  </a:srgbClr>
                </a:outerShdw>
              </a:effectLst>
              <a:latin typeface="Cambria" pitchFamily="18" charset="0"/>
            </a:rPr>
            <a:t>Özel eğitim yaklaşık iki asırdır dünya tarihinde yer almaktadır. Özel gereksinimi olan bireyler kimi zaman destan yazdı, kimi zaman ölüme terk edildi.</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F04F595F-BFAC-4C7D-B22A-BE2D97290465}" type="parTrans" cxnId="{2F8F65CA-E01D-42C6-B8A8-45CD10F65C27}">
      <dgm:prSet/>
      <dgm:spPr/>
      <dgm:t>
        <a:bodyPr/>
        <a:lstStyle/>
        <a:p>
          <a:endParaRPr lang="tr-TR"/>
        </a:p>
      </dgm:t>
    </dgm:pt>
    <dgm:pt modelId="{FCD9CF9B-FECD-47BF-8457-63DA819D7F17}" type="sibTrans" cxnId="{2F8F65CA-E01D-42C6-B8A8-45CD10F65C27}">
      <dgm:prSet/>
      <dgm:spPr/>
      <dgm:t>
        <a:bodyPr/>
        <a:lstStyle/>
        <a:p>
          <a:endParaRPr lang="tr-TR"/>
        </a:p>
      </dgm:t>
    </dgm:pt>
    <dgm:pt modelId="{4E99C748-4404-4311-88A2-9A8CE2C095AD}">
      <dgm:prSet phldrT="[Metin]" custT="1"/>
      <dgm:spPr/>
      <dgm:t>
        <a:bodyPr/>
        <a:lstStyle/>
        <a:p>
          <a:pPr algn="l"/>
          <a:r>
            <a:rPr lang="tr-TR" sz="2000" dirty="0" smtClean="0">
              <a:solidFill>
                <a:schemeClr val="bg1"/>
              </a:solidFill>
              <a:effectLst>
                <a:outerShdw blurRad="38100" dist="38100" dir="2700000" algn="tl">
                  <a:srgbClr val="000000">
                    <a:alpha val="43137"/>
                  </a:srgbClr>
                </a:outerShdw>
              </a:effectLst>
              <a:latin typeface="Cambria" pitchFamily="18" charset="0"/>
            </a:rPr>
            <a:t>İlkel toplumlarda kişinin varlığını sürdürebilmesi için “üretici, savaşçı, sihirbazlık” gibi nitelikler gerekirdi.</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C41C2EA3-65CB-4206-81EF-70A067A54F3C}" type="parTrans" cxnId="{954D1270-610D-4801-8E83-59895816E6A0}">
      <dgm:prSet/>
      <dgm:spPr/>
      <dgm:t>
        <a:bodyPr/>
        <a:lstStyle/>
        <a:p>
          <a:endParaRPr lang="tr-TR"/>
        </a:p>
      </dgm:t>
    </dgm:pt>
    <dgm:pt modelId="{1BF33A41-B7A5-4CDD-878B-088D3751D970}" type="sibTrans" cxnId="{954D1270-610D-4801-8E83-59895816E6A0}">
      <dgm:prSet/>
      <dgm:spPr/>
      <dgm:t>
        <a:bodyPr/>
        <a:lstStyle/>
        <a:p>
          <a:endParaRPr lang="tr-TR"/>
        </a:p>
      </dgm:t>
    </dgm:pt>
    <dgm:pt modelId="{FC457DC6-B991-446E-9DDA-158AEE152DFB}">
      <dgm:prSet custT="1"/>
      <dgm:spPr/>
      <dgm:t>
        <a:bodyPr/>
        <a:lstStyle/>
        <a:p>
          <a:pPr algn="l"/>
          <a:r>
            <a:rPr lang="tr-TR" sz="2000" dirty="0" smtClean="0">
              <a:solidFill>
                <a:schemeClr val="bg1"/>
              </a:solidFill>
              <a:effectLst>
                <a:outerShdw blurRad="38100" dist="38100" dir="2700000" algn="tl">
                  <a:srgbClr val="000000">
                    <a:alpha val="43137"/>
                  </a:srgbClr>
                </a:outerShdw>
              </a:effectLst>
              <a:latin typeface="Cambria" pitchFamily="18" charset="0"/>
            </a:rPr>
            <a:t>Başkasına bağımlı düşen toplum sırttan atılması gereken bir ağırlık sayılırdı. İşte bu güçsüz, düşkün, sakat diye adlandırılan bireylerin ancak 1800’lerde özel gereksinimi olduğu kabul edildi.</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CC33327B-8FF3-4DA0-880A-0C92C97AC99B}" type="parTrans" cxnId="{3C61E96D-5428-4D46-94F2-76F894719BA9}">
      <dgm:prSet/>
      <dgm:spPr/>
      <dgm:t>
        <a:bodyPr/>
        <a:lstStyle/>
        <a:p>
          <a:endParaRPr lang="tr-TR"/>
        </a:p>
      </dgm:t>
    </dgm:pt>
    <dgm:pt modelId="{29B12DCE-6D62-4EFD-9D55-D97AE43BC556}" type="sibTrans" cxnId="{3C61E96D-5428-4D46-94F2-76F894719BA9}">
      <dgm:prSet/>
      <dgm:spPr/>
      <dgm:t>
        <a:bodyPr/>
        <a:lstStyle/>
        <a:p>
          <a:endParaRPr lang="tr-TR"/>
        </a:p>
      </dgm:t>
    </dgm:pt>
    <dgm:pt modelId="{BCE6AF5F-799B-4EA5-9684-B1E6E5B2FF2C}" type="pres">
      <dgm:prSet presAssocID="{9FD28A4F-C6B8-4891-AC25-CA86750C4FEA}" presName="Name0" presStyleCnt="0">
        <dgm:presLayoutVars>
          <dgm:dir/>
          <dgm:resizeHandles val="exact"/>
        </dgm:presLayoutVars>
      </dgm:prSet>
      <dgm:spPr/>
      <dgm:t>
        <a:bodyPr/>
        <a:lstStyle/>
        <a:p>
          <a:endParaRPr lang="tr-TR"/>
        </a:p>
      </dgm:t>
    </dgm:pt>
    <dgm:pt modelId="{C721184E-B3EC-4EA5-BEDD-D894217CF4BC}" type="pres">
      <dgm:prSet presAssocID="{CC68C1AD-0B79-4110-8B17-AB97F1EAD197}" presName="node" presStyleLbl="node1" presStyleIdx="0" presStyleCnt="3">
        <dgm:presLayoutVars>
          <dgm:bulletEnabled val="1"/>
        </dgm:presLayoutVars>
      </dgm:prSet>
      <dgm:spPr/>
      <dgm:t>
        <a:bodyPr/>
        <a:lstStyle/>
        <a:p>
          <a:endParaRPr lang="tr-TR"/>
        </a:p>
      </dgm:t>
    </dgm:pt>
    <dgm:pt modelId="{5A560C73-8C47-4EB7-9020-252F85D765FD}" type="pres">
      <dgm:prSet presAssocID="{FCD9CF9B-FECD-47BF-8457-63DA819D7F17}" presName="sibTrans" presStyleCnt="0"/>
      <dgm:spPr/>
    </dgm:pt>
    <dgm:pt modelId="{DFA0B6D3-BB95-4A7A-B35F-8BDD3ECD5D7E}" type="pres">
      <dgm:prSet presAssocID="{4E99C748-4404-4311-88A2-9A8CE2C095AD}" presName="node" presStyleLbl="node1" presStyleIdx="1" presStyleCnt="3">
        <dgm:presLayoutVars>
          <dgm:bulletEnabled val="1"/>
        </dgm:presLayoutVars>
      </dgm:prSet>
      <dgm:spPr/>
      <dgm:t>
        <a:bodyPr/>
        <a:lstStyle/>
        <a:p>
          <a:endParaRPr lang="tr-TR"/>
        </a:p>
      </dgm:t>
    </dgm:pt>
    <dgm:pt modelId="{5512DB71-F44D-4EC9-82F5-0F8AF5C90FA0}" type="pres">
      <dgm:prSet presAssocID="{1BF33A41-B7A5-4CDD-878B-088D3751D970}" presName="sibTrans" presStyleCnt="0"/>
      <dgm:spPr/>
    </dgm:pt>
    <dgm:pt modelId="{71312F47-7E55-42BA-B518-16E38D05618E}" type="pres">
      <dgm:prSet presAssocID="{FC457DC6-B991-446E-9DDA-158AEE152DFB}" presName="node" presStyleLbl="node1" presStyleIdx="2" presStyleCnt="3">
        <dgm:presLayoutVars>
          <dgm:bulletEnabled val="1"/>
        </dgm:presLayoutVars>
      </dgm:prSet>
      <dgm:spPr/>
      <dgm:t>
        <a:bodyPr/>
        <a:lstStyle/>
        <a:p>
          <a:endParaRPr lang="tr-TR"/>
        </a:p>
      </dgm:t>
    </dgm:pt>
  </dgm:ptLst>
  <dgm:cxnLst>
    <dgm:cxn modelId="{96B83062-CD79-4429-9FEF-3A1253CD48AA}" type="presOf" srcId="{FC457DC6-B991-446E-9DDA-158AEE152DFB}" destId="{71312F47-7E55-42BA-B518-16E38D05618E}" srcOrd="0" destOrd="0" presId="urn:microsoft.com/office/officeart/2005/8/layout/hList6"/>
    <dgm:cxn modelId="{8E8E7F32-5972-4D0D-9004-1A4B70E517AF}" type="presOf" srcId="{CC68C1AD-0B79-4110-8B17-AB97F1EAD197}" destId="{C721184E-B3EC-4EA5-BEDD-D894217CF4BC}" srcOrd="0" destOrd="0" presId="urn:microsoft.com/office/officeart/2005/8/layout/hList6"/>
    <dgm:cxn modelId="{2F8F65CA-E01D-42C6-B8A8-45CD10F65C27}" srcId="{9FD28A4F-C6B8-4891-AC25-CA86750C4FEA}" destId="{CC68C1AD-0B79-4110-8B17-AB97F1EAD197}" srcOrd="0" destOrd="0" parTransId="{F04F595F-BFAC-4C7D-B22A-BE2D97290465}" sibTransId="{FCD9CF9B-FECD-47BF-8457-63DA819D7F17}"/>
    <dgm:cxn modelId="{B617A33B-3C89-4FBB-B0D7-18AA35594082}" type="presOf" srcId="{4E99C748-4404-4311-88A2-9A8CE2C095AD}" destId="{DFA0B6D3-BB95-4A7A-B35F-8BDD3ECD5D7E}" srcOrd="0" destOrd="0" presId="urn:microsoft.com/office/officeart/2005/8/layout/hList6"/>
    <dgm:cxn modelId="{E08B9B31-196F-43F9-A035-028888C769FB}" type="presOf" srcId="{9FD28A4F-C6B8-4891-AC25-CA86750C4FEA}" destId="{BCE6AF5F-799B-4EA5-9684-B1E6E5B2FF2C}" srcOrd="0" destOrd="0" presId="urn:microsoft.com/office/officeart/2005/8/layout/hList6"/>
    <dgm:cxn modelId="{3C61E96D-5428-4D46-94F2-76F894719BA9}" srcId="{9FD28A4F-C6B8-4891-AC25-CA86750C4FEA}" destId="{FC457DC6-B991-446E-9DDA-158AEE152DFB}" srcOrd="2" destOrd="0" parTransId="{CC33327B-8FF3-4DA0-880A-0C92C97AC99B}" sibTransId="{29B12DCE-6D62-4EFD-9D55-D97AE43BC556}"/>
    <dgm:cxn modelId="{954D1270-610D-4801-8E83-59895816E6A0}" srcId="{9FD28A4F-C6B8-4891-AC25-CA86750C4FEA}" destId="{4E99C748-4404-4311-88A2-9A8CE2C095AD}" srcOrd="1" destOrd="0" parTransId="{C41C2EA3-65CB-4206-81EF-70A067A54F3C}" sibTransId="{1BF33A41-B7A5-4CDD-878B-088D3751D970}"/>
    <dgm:cxn modelId="{26BA3B1C-3D64-477C-8CA8-B27B05AC77C7}" type="presParOf" srcId="{BCE6AF5F-799B-4EA5-9684-B1E6E5B2FF2C}" destId="{C721184E-B3EC-4EA5-BEDD-D894217CF4BC}" srcOrd="0" destOrd="0" presId="urn:microsoft.com/office/officeart/2005/8/layout/hList6"/>
    <dgm:cxn modelId="{5CB63CA0-D739-40DF-8C8B-B7A8DD98EB99}" type="presParOf" srcId="{BCE6AF5F-799B-4EA5-9684-B1E6E5B2FF2C}" destId="{5A560C73-8C47-4EB7-9020-252F85D765FD}" srcOrd="1" destOrd="0" presId="urn:microsoft.com/office/officeart/2005/8/layout/hList6"/>
    <dgm:cxn modelId="{5D6F0562-D8D8-4BA5-9EF1-9429A72C6C42}" type="presParOf" srcId="{BCE6AF5F-799B-4EA5-9684-B1E6E5B2FF2C}" destId="{DFA0B6D3-BB95-4A7A-B35F-8BDD3ECD5D7E}" srcOrd="2" destOrd="0" presId="urn:microsoft.com/office/officeart/2005/8/layout/hList6"/>
    <dgm:cxn modelId="{246EDFFC-CBAF-4D08-BC62-6E258A7B1D2D}" type="presParOf" srcId="{BCE6AF5F-799B-4EA5-9684-B1E6E5B2FF2C}" destId="{5512DB71-F44D-4EC9-82F5-0F8AF5C90FA0}" srcOrd="3" destOrd="0" presId="urn:microsoft.com/office/officeart/2005/8/layout/hList6"/>
    <dgm:cxn modelId="{908BD8DD-6597-4925-8DE6-619D52D320D8}" type="presParOf" srcId="{BCE6AF5F-799B-4EA5-9684-B1E6E5B2FF2C}" destId="{71312F47-7E55-42BA-B518-16E38D05618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750822-3E6F-46C2-9E62-B6C7BF1CBBCC}"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tr-TR"/>
        </a:p>
      </dgm:t>
    </dgm:pt>
    <dgm:pt modelId="{5D71A365-01A1-4327-A524-2AAB581C8E77}">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Özel eğitimde okullaşma tarihçesi; öncelikle klinik çalışmaları ile başladı.</a:t>
          </a:r>
          <a:endParaRPr lang="tr-TR" sz="2000" dirty="0">
            <a:effectLst>
              <a:outerShdw blurRad="38100" dist="38100" dir="2700000" algn="tl">
                <a:srgbClr val="000000">
                  <a:alpha val="43137"/>
                </a:srgbClr>
              </a:outerShdw>
            </a:effectLst>
            <a:latin typeface="Cambria" pitchFamily="18" charset="0"/>
          </a:endParaRPr>
        </a:p>
      </dgm:t>
    </dgm:pt>
    <dgm:pt modelId="{44792A22-525D-4107-A430-EB49CF148B38}" type="parTrans" cxnId="{0FFD6BE6-81CE-4A16-92DA-3022E5A3CA7F}">
      <dgm:prSet/>
      <dgm:spPr/>
      <dgm:t>
        <a:bodyPr/>
        <a:lstStyle/>
        <a:p>
          <a:endParaRPr lang="tr-TR"/>
        </a:p>
      </dgm:t>
    </dgm:pt>
    <dgm:pt modelId="{EE91AD4F-5AE3-44FF-A00B-F0C46F89B7DA}" type="sibTrans" cxnId="{0FFD6BE6-81CE-4A16-92DA-3022E5A3CA7F}">
      <dgm:prSet/>
      <dgm:spPr/>
      <dgm:t>
        <a:bodyPr/>
        <a:lstStyle/>
        <a:p>
          <a:endParaRPr lang="tr-TR"/>
        </a:p>
      </dgm:t>
    </dgm:pt>
    <dgm:pt modelId="{AEAAE976-1F4E-46B1-A414-D69717A4DFC6}">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Daha sonra yatılı okul ve ayrı okul düzenlemeleri</a:t>
          </a:r>
          <a:endParaRPr lang="tr-TR" sz="2000" dirty="0">
            <a:effectLst>
              <a:outerShdw blurRad="38100" dist="38100" dir="2700000" algn="tl">
                <a:srgbClr val="000000">
                  <a:alpha val="43137"/>
                </a:srgbClr>
              </a:outerShdw>
            </a:effectLst>
            <a:latin typeface="Cambria" pitchFamily="18" charset="0"/>
          </a:endParaRPr>
        </a:p>
      </dgm:t>
    </dgm:pt>
    <dgm:pt modelId="{A33AC8ED-8732-48A0-A4F4-5988C325FCAF}" type="parTrans" cxnId="{8A2D0DA3-28DF-4EBE-AF7C-0BFF74510165}">
      <dgm:prSet/>
      <dgm:spPr/>
      <dgm:t>
        <a:bodyPr/>
        <a:lstStyle/>
        <a:p>
          <a:endParaRPr lang="tr-TR"/>
        </a:p>
      </dgm:t>
    </dgm:pt>
    <dgm:pt modelId="{FBF1C2E8-DDAD-4AAB-8F6E-9315435ED42B}" type="sibTrans" cxnId="{8A2D0DA3-28DF-4EBE-AF7C-0BFF74510165}">
      <dgm:prSet/>
      <dgm:spPr/>
      <dgm:t>
        <a:bodyPr/>
        <a:lstStyle/>
        <a:p>
          <a:endParaRPr lang="tr-TR"/>
        </a:p>
      </dgm:t>
    </dgm:pt>
    <dgm:pt modelId="{FF0E7399-22D5-4D5E-9AC3-A9058951E426}">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Bütünleşme çabaları, genel eğitim okullarına açılan özel sınıflar</a:t>
          </a:r>
          <a:endParaRPr lang="tr-TR" sz="2000" dirty="0">
            <a:effectLst>
              <a:outerShdw blurRad="38100" dist="38100" dir="2700000" algn="tl">
                <a:srgbClr val="000000">
                  <a:alpha val="43137"/>
                </a:srgbClr>
              </a:outerShdw>
            </a:effectLst>
            <a:latin typeface="Cambria" pitchFamily="18" charset="0"/>
          </a:endParaRPr>
        </a:p>
      </dgm:t>
    </dgm:pt>
    <dgm:pt modelId="{01098D15-CF85-4370-8140-FFB8FB3F93CB}" type="parTrans" cxnId="{0827E288-9B85-4290-8D7A-0F22A7796E57}">
      <dgm:prSet/>
      <dgm:spPr/>
      <dgm:t>
        <a:bodyPr/>
        <a:lstStyle/>
        <a:p>
          <a:endParaRPr lang="tr-TR"/>
        </a:p>
      </dgm:t>
    </dgm:pt>
    <dgm:pt modelId="{9F138E14-743C-4C97-824A-A7B985AC53A4}" type="sibTrans" cxnId="{0827E288-9B85-4290-8D7A-0F22A7796E57}">
      <dgm:prSet/>
      <dgm:spPr/>
      <dgm:t>
        <a:bodyPr/>
        <a:lstStyle/>
        <a:p>
          <a:endParaRPr lang="tr-TR"/>
        </a:p>
      </dgm:t>
    </dgm:pt>
    <dgm:pt modelId="{9B10EA63-A5B2-4A5E-82EC-CDE9F48128B7}">
      <dgm:prSet custT="1"/>
      <dgm:spPr/>
      <dgm:t>
        <a:bodyPr/>
        <a:lstStyle/>
        <a:p>
          <a:r>
            <a:rPr lang="tr-TR" sz="2000" dirty="0" smtClean="0">
              <a:effectLst>
                <a:outerShdw blurRad="38100" dist="38100" dir="2700000" algn="tl">
                  <a:srgbClr val="000000">
                    <a:alpha val="43137"/>
                  </a:srgbClr>
                </a:outerShdw>
              </a:effectLst>
              <a:latin typeface="Cambria" pitchFamily="18" charset="0"/>
            </a:rPr>
            <a:t>Genel eğitim  sınıflarında yarı zamanlı ya da tam zamanlı eğitim</a:t>
          </a:r>
          <a:endParaRPr lang="tr-TR" sz="2000" dirty="0">
            <a:effectLst>
              <a:outerShdw blurRad="38100" dist="38100" dir="2700000" algn="tl">
                <a:srgbClr val="000000">
                  <a:alpha val="43137"/>
                </a:srgbClr>
              </a:outerShdw>
            </a:effectLst>
            <a:latin typeface="Cambria" pitchFamily="18" charset="0"/>
          </a:endParaRPr>
        </a:p>
      </dgm:t>
    </dgm:pt>
    <dgm:pt modelId="{10D6D297-6EB4-4027-85E0-0D164EE48BD6}" type="parTrans" cxnId="{405751BC-0899-4D4E-B30A-CEA09795D605}">
      <dgm:prSet/>
      <dgm:spPr/>
      <dgm:t>
        <a:bodyPr/>
        <a:lstStyle/>
        <a:p>
          <a:endParaRPr lang="tr-TR"/>
        </a:p>
      </dgm:t>
    </dgm:pt>
    <dgm:pt modelId="{DAEB2DAA-6310-4CB6-AE9E-50B638E05626}" type="sibTrans" cxnId="{405751BC-0899-4D4E-B30A-CEA09795D605}">
      <dgm:prSet/>
      <dgm:spPr/>
      <dgm:t>
        <a:bodyPr/>
        <a:lstStyle/>
        <a:p>
          <a:endParaRPr lang="tr-TR"/>
        </a:p>
      </dgm:t>
    </dgm:pt>
    <dgm:pt modelId="{841980FA-01B8-4431-9EA6-C311D691FE77}" type="pres">
      <dgm:prSet presAssocID="{7A750822-3E6F-46C2-9E62-B6C7BF1CBBCC}" presName="outerComposite" presStyleCnt="0">
        <dgm:presLayoutVars>
          <dgm:chMax val="5"/>
          <dgm:dir/>
          <dgm:resizeHandles val="exact"/>
        </dgm:presLayoutVars>
      </dgm:prSet>
      <dgm:spPr/>
      <dgm:t>
        <a:bodyPr/>
        <a:lstStyle/>
        <a:p>
          <a:endParaRPr lang="tr-TR"/>
        </a:p>
      </dgm:t>
    </dgm:pt>
    <dgm:pt modelId="{8ECA85F9-D562-4BD0-9809-67C57BE787AE}" type="pres">
      <dgm:prSet presAssocID="{7A750822-3E6F-46C2-9E62-B6C7BF1CBBCC}" presName="dummyMaxCanvas" presStyleCnt="0">
        <dgm:presLayoutVars/>
      </dgm:prSet>
      <dgm:spPr/>
      <dgm:t>
        <a:bodyPr/>
        <a:lstStyle/>
        <a:p>
          <a:endParaRPr lang="tr-TR"/>
        </a:p>
      </dgm:t>
    </dgm:pt>
    <dgm:pt modelId="{67540C0D-EC33-4795-A532-76ABC0300800}" type="pres">
      <dgm:prSet presAssocID="{7A750822-3E6F-46C2-9E62-B6C7BF1CBBCC}" presName="FourNodes_1" presStyleLbl="node1" presStyleIdx="0" presStyleCnt="4">
        <dgm:presLayoutVars>
          <dgm:bulletEnabled val="1"/>
        </dgm:presLayoutVars>
      </dgm:prSet>
      <dgm:spPr/>
      <dgm:t>
        <a:bodyPr/>
        <a:lstStyle/>
        <a:p>
          <a:endParaRPr lang="tr-TR"/>
        </a:p>
      </dgm:t>
    </dgm:pt>
    <dgm:pt modelId="{EF601429-C15A-4972-A74C-FFEC484B8AE0}" type="pres">
      <dgm:prSet presAssocID="{7A750822-3E6F-46C2-9E62-B6C7BF1CBBCC}" presName="FourNodes_2" presStyleLbl="node1" presStyleIdx="1" presStyleCnt="4">
        <dgm:presLayoutVars>
          <dgm:bulletEnabled val="1"/>
        </dgm:presLayoutVars>
      </dgm:prSet>
      <dgm:spPr/>
      <dgm:t>
        <a:bodyPr/>
        <a:lstStyle/>
        <a:p>
          <a:endParaRPr lang="tr-TR"/>
        </a:p>
      </dgm:t>
    </dgm:pt>
    <dgm:pt modelId="{068EB14C-A606-4559-B5C9-8C8AE50563BB}" type="pres">
      <dgm:prSet presAssocID="{7A750822-3E6F-46C2-9E62-B6C7BF1CBBCC}" presName="FourNodes_3" presStyleLbl="node1" presStyleIdx="2" presStyleCnt="4" custScaleX="111882">
        <dgm:presLayoutVars>
          <dgm:bulletEnabled val="1"/>
        </dgm:presLayoutVars>
      </dgm:prSet>
      <dgm:spPr/>
      <dgm:t>
        <a:bodyPr/>
        <a:lstStyle/>
        <a:p>
          <a:endParaRPr lang="tr-TR"/>
        </a:p>
      </dgm:t>
    </dgm:pt>
    <dgm:pt modelId="{456891C5-CE6E-4E1F-BDB9-D96B0ED5593F}" type="pres">
      <dgm:prSet presAssocID="{7A750822-3E6F-46C2-9E62-B6C7BF1CBBCC}" presName="FourNodes_4" presStyleLbl="node1" presStyleIdx="3" presStyleCnt="4" custScaleX="109402">
        <dgm:presLayoutVars>
          <dgm:bulletEnabled val="1"/>
        </dgm:presLayoutVars>
      </dgm:prSet>
      <dgm:spPr/>
      <dgm:t>
        <a:bodyPr/>
        <a:lstStyle/>
        <a:p>
          <a:endParaRPr lang="tr-TR"/>
        </a:p>
      </dgm:t>
    </dgm:pt>
    <dgm:pt modelId="{1BB41649-4734-424D-AA56-7034D033B577}" type="pres">
      <dgm:prSet presAssocID="{7A750822-3E6F-46C2-9E62-B6C7BF1CBBCC}" presName="FourConn_1-2" presStyleLbl="fgAccFollowNode1" presStyleIdx="0" presStyleCnt="3">
        <dgm:presLayoutVars>
          <dgm:bulletEnabled val="1"/>
        </dgm:presLayoutVars>
      </dgm:prSet>
      <dgm:spPr/>
      <dgm:t>
        <a:bodyPr/>
        <a:lstStyle/>
        <a:p>
          <a:endParaRPr lang="tr-TR"/>
        </a:p>
      </dgm:t>
    </dgm:pt>
    <dgm:pt modelId="{61C19594-0AB2-467A-8764-81D1467F7FC0}" type="pres">
      <dgm:prSet presAssocID="{7A750822-3E6F-46C2-9E62-B6C7BF1CBBCC}" presName="FourConn_2-3" presStyleLbl="fgAccFollowNode1" presStyleIdx="1" presStyleCnt="3">
        <dgm:presLayoutVars>
          <dgm:bulletEnabled val="1"/>
        </dgm:presLayoutVars>
      </dgm:prSet>
      <dgm:spPr/>
      <dgm:t>
        <a:bodyPr/>
        <a:lstStyle/>
        <a:p>
          <a:endParaRPr lang="tr-TR"/>
        </a:p>
      </dgm:t>
    </dgm:pt>
    <dgm:pt modelId="{7B89FBF4-35C6-4DFC-961A-FFB61005AD5E}" type="pres">
      <dgm:prSet presAssocID="{7A750822-3E6F-46C2-9E62-B6C7BF1CBBCC}" presName="FourConn_3-4" presStyleLbl="fgAccFollowNode1" presStyleIdx="2" presStyleCnt="3">
        <dgm:presLayoutVars>
          <dgm:bulletEnabled val="1"/>
        </dgm:presLayoutVars>
      </dgm:prSet>
      <dgm:spPr/>
      <dgm:t>
        <a:bodyPr/>
        <a:lstStyle/>
        <a:p>
          <a:endParaRPr lang="tr-TR"/>
        </a:p>
      </dgm:t>
    </dgm:pt>
    <dgm:pt modelId="{EFD54960-42FA-4E25-8E79-3928788DEFC3}" type="pres">
      <dgm:prSet presAssocID="{7A750822-3E6F-46C2-9E62-B6C7BF1CBBCC}" presName="FourNodes_1_text" presStyleLbl="node1" presStyleIdx="3" presStyleCnt="4">
        <dgm:presLayoutVars>
          <dgm:bulletEnabled val="1"/>
        </dgm:presLayoutVars>
      </dgm:prSet>
      <dgm:spPr/>
      <dgm:t>
        <a:bodyPr/>
        <a:lstStyle/>
        <a:p>
          <a:endParaRPr lang="tr-TR"/>
        </a:p>
      </dgm:t>
    </dgm:pt>
    <dgm:pt modelId="{DDA518C8-650A-4140-B71E-3A90CDC6D6D5}" type="pres">
      <dgm:prSet presAssocID="{7A750822-3E6F-46C2-9E62-B6C7BF1CBBCC}" presName="FourNodes_2_text" presStyleLbl="node1" presStyleIdx="3" presStyleCnt="4">
        <dgm:presLayoutVars>
          <dgm:bulletEnabled val="1"/>
        </dgm:presLayoutVars>
      </dgm:prSet>
      <dgm:spPr/>
      <dgm:t>
        <a:bodyPr/>
        <a:lstStyle/>
        <a:p>
          <a:endParaRPr lang="tr-TR"/>
        </a:p>
      </dgm:t>
    </dgm:pt>
    <dgm:pt modelId="{8057A7BC-AE92-4448-A7D5-916705BE1F22}" type="pres">
      <dgm:prSet presAssocID="{7A750822-3E6F-46C2-9E62-B6C7BF1CBBCC}" presName="FourNodes_3_text" presStyleLbl="node1" presStyleIdx="3" presStyleCnt="4">
        <dgm:presLayoutVars>
          <dgm:bulletEnabled val="1"/>
        </dgm:presLayoutVars>
      </dgm:prSet>
      <dgm:spPr/>
      <dgm:t>
        <a:bodyPr/>
        <a:lstStyle/>
        <a:p>
          <a:endParaRPr lang="tr-TR"/>
        </a:p>
      </dgm:t>
    </dgm:pt>
    <dgm:pt modelId="{5E873F11-A0C7-4C16-BE90-727FD1A45665}" type="pres">
      <dgm:prSet presAssocID="{7A750822-3E6F-46C2-9E62-B6C7BF1CBBCC}" presName="FourNodes_4_text" presStyleLbl="node1" presStyleIdx="3" presStyleCnt="4">
        <dgm:presLayoutVars>
          <dgm:bulletEnabled val="1"/>
        </dgm:presLayoutVars>
      </dgm:prSet>
      <dgm:spPr/>
      <dgm:t>
        <a:bodyPr/>
        <a:lstStyle/>
        <a:p>
          <a:endParaRPr lang="tr-TR"/>
        </a:p>
      </dgm:t>
    </dgm:pt>
  </dgm:ptLst>
  <dgm:cxnLst>
    <dgm:cxn modelId="{7E6370EC-21E6-4B09-8C52-2FA93DEBD2A8}" type="presOf" srcId="{9F138E14-743C-4C97-824A-A7B985AC53A4}" destId="{7B89FBF4-35C6-4DFC-961A-FFB61005AD5E}" srcOrd="0" destOrd="0" presId="urn:microsoft.com/office/officeart/2005/8/layout/vProcess5"/>
    <dgm:cxn modelId="{0FFD6BE6-81CE-4A16-92DA-3022E5A3CA7F}" srcId="{7A750822-3E6F-46C2-9E62-B6C7BF1CBBCC}" destId="{5D71A365-01A1-4327-A524-2AAB581C8E77}" srcOrd="0" destOrd="0" parTransId="{44792A22-525D-4107-A430-EB49CF148B38}" sibTransId="{EE91AD4F-5AE3-44FF-A00B-F0C46F89B7DA}"/>
    <dgm:cxn modelId="{0C6160A7-3716-4427-8F52-00B60D68D247}" type="presOf" srcId="{9B10EA63-A5B2-4A5E-82EC-CDE9F48128B7}" destId="{5E873F11-A0C7-4C16-BE90-727FD1A45665}" srcOrd="1" destOrd="0" presId="urn:microsoft.com/office/officeart/2005/8/layout/vProcess5"/>
    <dgm:cxn modelId="{00301EE8-CA64-40A5-AF29-936D2CED1112}" type="presOf" srcId="{EE91AD4F-5AE3-44FF-A00B-F0C46F89B7DA}" destId="{1BB41649-4734-424D-AA56-7034D033B577}" srcOrd="0" destOrd="0" presId="urn:microsoft.com/office/officeart/2005/8/layout/vProcess5"/>
    <dgm:cxn modelId="{A9F869D0-8CF1-46A8-AA2E-0A9B98E802E1}" type="presOf" srcId="{5D71A365-01A1-4327-A524-2AAB581C8E77}" destId="{67540C0D-EC33-4795-A532-76ABC0300800}" srcOrd="0" destOrd="0" presId="urn:microsoft.com/office/officeart/2005/8/layout/vProcess5"/>
    <dgm:cxn modelId="{A6E047AB-8529-4D2A-8B28-1D4E3AAFF0AB}" type="presOf" srcId="{FF0E7399-22D5-4D5E-9AC3-A9058951E426}" destId="{068EB14C-A606-4559-B5C9-8C8AE50563BB}" srcOrd="0" destOrd="0" presId="urn:microsoft.com/office/officeart/2005/8/layout/vProcess5"/>
    <dgm:cxn modelId="{1A8589C0-5DF7-45B2-969F-B3B2E364A4B9}" type="presOf" srcId="{AEAAE976-1F4E-46B1-A414-D69717A4DFC6}" destId="{EF601429-C15A-4972-A74C-FFEC484B8AE0}" srcOrd="0" destOrd="0" presId="urn:microsoft.com/office/officeart/2005/8/layout/vProcess5"/>
    <dgm:cxn modelId="{4710C71A-72BB-4760-A5E0-AF193914ACAE}" type="presOf" srcId="{AEAAE976-1F4E-46B1-A414-D69717A4DFC6}" destId="{DDA518C8-650A-4140-B71E-3A90CDC6D6D5}" srcOrd="1" destOrd="0" presId="urn:microsoft.com/office/officeart/2005/8/layout/vProcess5"/>
    <dgm:cxn modelId="{8A2D0DA3-28DF-4EBE-AF7C-0BFF74510165}" srcId="{7A750822-3E6F-46C2-9E62-B6C7BF1CBBCC}" destId="{AEAAE976-1F4E-46B1-A414-D69717A4DFC6}" srcOrd="1" destOrd="0" parTransId="{A33AC8ED-8732-48A0-A4F4-5988C325FCAF}" sibTransId="{FBF1C2E8-DDAD-4AAB-8F6E-9315435ED42B}"/>
    <dgm:cxn modelId="{9B8E3DB5-EA9F-4B6D-B1E1-7400B1971F0E}" type="presOf" srcId="{7A750822-3E6F-46C2-9E62-B6C7BF1CBBCC}" destId="{841980FA-01B8-4431-9EA6-C311D691FE77}" srcOrd="0" destOrd="0" presId="urn:microsoft.com/office/officeart/2005/8/layout/vProcess5"/>
    <dgm:cxn modelId="{405751BC-0899-4D4E-B30A-CEA09795D605}" srcId="{7A750822-3E6F-46C2-9E62-B6C7BF1CBBCC}" destId="{9B10EA63-A5B2-4A5E-82EC-CDE9F48128B7}" srcOrd="3" destOrd="0" parTransId="{10D6D297-6EB4-4027-85E0-0D164EE48BD6}" sibTransId="{DAEB2DAA-6310-4CB6-AE9E-50B638E05626}"/>
    <dgm:cxn modelId="{0827E288-9B85-4290-8D7A-0F22A7796E57}" srcId="{7A750822-3E6F-46C2-9E62-B6C7BF1CBBCC}" destId="{FF0E7399-22D5-4D5E-9AC3-A9058951E426}" srcOrd="2" destOrd="0" parTransId="{01098D15-CF85-4370-8140-FFB8FB3F93CB}" sibTransId="{9F138E14-743C-4C97-824A-A7B985AC53A4}"/>
    <dgm:cxn modelId="{6F91A823-629B-4D15-9C41-513B73E2897F}" type="presOf" srcId="{9B10EA63-A5B2-4A5E-82EC-CDE9F48128B7}" destId="{456891C5-CE6E-4E1F-BDB9-D96B0ED5593F}" srcOrd="0" destOrd="0" presId="urn:microsoft.com/office/officeart/2005/8/layout/vProcess5"/>
    <dgm:cxn modelId="{58D53803-2D5F-4AA3-9264-8D58ECC003E8}" type="presOf" srcId="{5D71A365-01A1-4327-A524-2AAB581C8E77}" destId="{EFD54960-42FA-4E25-8E79-3928788DEFC3}" srcOrd="1" destOrd="0" presId="urn:microsoft.com/office/officeart/2005/8/layout/vProcess5"/>
    <dgm:cxn modelId="{A390DE8B-C6D1-4EBA-982A-D7F1EA5B2D99}" type="presOf" srcId="{FF0E7399-22D5-4D5E-9AC3-A9058951E426}" destId="{8057A7BC-AE92-4448-A7D5-916705BE1F22}" srcOrd="1" destOrd="0" presId="urn:microsoft.com/office/officeart/2005/8/layout/vProcess5"/>
    <dgm:cxn modelId="{B6673A29-A82C-4823-A7D7-B8BA08D1197D}" type="presOf" srcId="{FBF1C2E8-DDAD-4AAB-8F6E-9315435ED42B}" destId="{61C19594-0AB2-467A-8764-81D1467F7FC0}" srcOrd="0" destOrd="0" presId="urn:microsoft.com/office/officeart/2005/8/layout/vProcess5"/>
    <dgm:cxn modelId="{55DA19A8-0C97-4860-A525-54259950D351}" type="presParOf" srcId="{841980FA-01B8-4431-9EA6-C311D691FE77}" destId="{8ECA85F9-D562-4BD0-9809-67C57BE787AE}" srcOrd="0" destOrd="0" presId="urn:microsoft.com/office/officeart/2005/8/layout/vProcess5"/>
    <dgm:cxn modelId="{705E48A7-DD63-4D87-B2DB-B109D124262F}" type="presParOf" srcId="{841980FA-01B8-4431-9EA6-C311D691FE77}" destId="{67540C0D-EC33-4795-A532-76ABC0300800}" srcOrd="1" destOrd="0" presId="urn:microsoft.com/office/officeart/2005/8/layout/vProcess5"/>
    <dgm:cxn modelId="{A4BF7393-081B-462B-9395-2184DA17F863}" type="presParOf" srcId="{841980FA-01B8-4431-9EA6-C311D691FE77}" destId="{EF601429-C15A-4972-A74C-FFEC484B8AE0}" srcOrd="2" destOrd="0" presId="urn:microsoft.com/office/officeart/2005/8/layout/vProcess5"/>
    <dgm:cxn modelId="{16DA7A68-BB28-4F26-951B-35DE76458DC2}" type="presParOf" srcId="{841980FA-01B8-4431-9EA6-C311D691FE77}" destId="{068EB14C-A606-4559-B5C9-8C8AE50563BB}" srcOrd="3" destOrd="0" presId="urn:microsoft.com/office/officeart/2005/8/layout/vProcess5"/>
    <dgm:cxn modelId="{44BF2C5D-C3DE-4916-8051-90A5D9B4F354}" type="presParOf" srcId="{841980FA-01B8-4431-9EA6-C311D691FE77}" destId="{456891C5-CE6E-4E1F-BDB9-D96B0ED5593F}" srcOrd="4" destOrd="0" presId="urn:microsoft.com/office/officeart/2005/8/layout/vProcess5"/>
    <dgm:cxn modelId="{150FC191-27D0-40FC-847C-740736EFFD77}" type="presParOf" srcId="{841980FA-01B8-4431-9EA6-C311D691FE77}" destId="{1BB41649-4734-424D-AA56-7034D033B577}" srcOrd="5" destOrd="0" presId="urn:microsoft.com/office/officeart/2005/8/layout/vProcess5"/>
    <dgm:cxn modelId="{7C534AF0-2855-46A9-BDCD-E0CD110EE33B}" type="presParOf" srcId="{841980FA-01B8-4431-9EA6-C311D691FE77}" destId="{61C19594-0AB2-467A-8764-81D1467F7FC0}" srcOrd="6" destOrd="0" presId="urn:microsoft.com/office/officeart/2005/8/layout/vProcess5"/>
    <dgm:cxn modelId="{732CB90D-2396-4631-AFB6-239C74809AB9}" type="presParOf" srcId="{841980FA-01B8-4431-9EA6-C311D691FE77}" destId="{7B89FBF4-35C6-4DFC-961A-FFB61005AD5E}" srcOrd="7" destOrd="0" presId="urn:microsoft.com/office/officeart/2005/8/layout/vProcess5"/>
    <dgm:cxn modelId="{04FE933E-74DF-4031-BE47-9A6A040FB76C}" type="presParOf" srcId="{841980FA-01B8-4431-9EA6-C311D691FE77}" destId="{EFD54960-42FA-4E25-8E79-3928788DEFC3}" srcOrd="8" destOrd="0" presId="urn:microsoft.com/office/officeart/2005/8/layout/vProcess5"/>
    <dgm:cxn modelId="{4DA57774-23CE-4E24-8FFF-60FF6146A57F}" type="presParOf" srcId="{841980FA-01B8-4431-9EA6-C311D691FE77}" destId="{DDA518C8-650A-4140-B71E-3A90CDC6D6D5}" srcOrd="9" destOrd="0" presId="urn:microsoft.com/office/officeart/2005/8/layout/vProcess5"/>
    <dgm:cxn modelId="{3DC4F00E-79F8-49F1-B780-CDAEDF4AF939}" type="presParOf" srcId="{841980FA-01B8-4431-9EA6-C311D691FE77}" destId="{8057A7BC-AE92-4448-A7D5-916705BE1F22}" srcOrd="10" destOrd="0" presId="urn:microsoft.com/office/officeart/2005/8/layout/vProcess5"/>
    <dgm:cxn modelId="{E43B3684-2C62-45E4-AABB-D69D02F4E22F}" type="presParOf" srcId="{841980FA-01B8-4431-9EA6-C311D691FE77}" destId="{5E873F11-A0C7-4C16-BE90-727FD1A4566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85D10B-6E77-42ED-94AF-42DC03101363}" type="doc">
      <dgm:prSet loTypeId="urn:microsoft.com/office/officeart/2005/8/layout/vList3#3" loCatId="list" qsTypeId="urn:microsoft.com/office/officeart/2005/8/quickstyle/3d1" qsCatId="3D" csTypeId="urn:microsoft.com/office/officeart/2005/8/colors/colorful2" csCatId="colorful" phldr="1"/>
      <dgm:spPr/>
    </dgm:pt>
    <dgm:pt modelId="{4624E6F6-7E22-446F-BD28-62CF8E603897}">
      <dgm:prSet phldrT="[Metin]" custT="1"/>
      <dgm:spPr/>
      <dgm:t>
        <a:bodyPr/>
        <a:lstStyle/>
        <a:p>
          <a:r>
            <a:rPr lang="tr-TR" sz="2400" dirty="0" smtClean="0">
              <a:solidFill>
                <a:schemeClr val="bg1"/>
              </a:solidFill>
              <a:effectLst>
                <a:outerShdw blurRad="38100" dist="38100" dir="2700000" algn="tl">
                  <a:srgbClr val="000000">
                    <a:alpha val="43137"/>
                  </a:srgbClr>
                </a:outerShdw>
              </a:effectLst>
              <a:latin typeface="Cambria" pitchFamily="18" charset="0"/>
            </a:rPr>
            <a:t>En az kısıtlayıcı ortam</a:t>
          </a:r>
          <a:endParaRPr lang="tr-TR" sz="2400" dirty="0">
            <a:solidFill>
              <a:schemeClr val="bg1"/>
            </a:solidFill>
            <a:effectLst>
              <a:outerShdw blurRad="38100" dist="38100" dir="2700000" algn="tl">
                <a:srgbClr val="000000">
                  <a:alpha val="43137"/>
                </a:srgbClr>
              </a:outerShdw>
            </a:effectLst>
            <a:latin typeface="Cambria" pitchFamily="18" charset="0"/>
          </a:endParaRPr>
        </a:p>
      </dgm:t>
    </dgm:pt>
    <dgm:pt modelId="{1AC76C77-CE5B-4911-A8AE-C82EB16CEB85}" type="parTrans" cxnId="{65D942D2-4877-4AD7-BE8B-C09D8D55A66F}">
      <dgm:prSet/>
      <dgm:spPr/>
      <dgm:t>
        <a:bodyPr/>
        <a:lstStyle/>
        <a:p>
          <a:endParaRPr lang="tr-TR"/>
        </a:p>
      </dgm:t>
    </dgm:pt>
    <dgm:pt modelId="{FD899C87-B79B-49E9-BCD1-3FE4E56BAE10}" type="sibTrans" cxnId="{65D942D2-4877-4AD7-BE8B-C09D8D55A66F}">
      <dgm:prSet/>
      <dgm:spPr/>
      <dgm:t>
        <a:bodyPr/>
        <a:lstStyle/>
        <a:p>
          <a:endParaRPr lang="tr-TR"/>
        </a:p>
      </dgm:t>
    </dgm:pt>
    <dgm:pt modelId="{56AA00AD-5B4F-4E8C-B99A-E79C83133C36}">
      <dgm:prSet phldrT="[Metin]" custT="1"/>
      <dgm:spPr/>
      <dgm:t>
        <a:bodyPr/>
        <a:lstStyle/>
        <a:p>
          <a:r>
            <a:rPr lang="tr-TR" sz="2400" b="0" dirty="0" smtClean="0">
              <a:solidFill>
                <a:schemeClr val="bg1"/>
              </a:solidFill>
              <a:effectLst>
                <a:outerShdw blurRad="38100" dist="38100" dir="2700000" algn="tl">
                  <a:srgbClr val="000000">
                    <a:alpha val="43137"/>
                  </a:srgbClr>
                </a:outerShdw>
              </a:effectLst>
              <a:latin typeface="Cambria" pitchFamily="18" charset="0"/>
            </a:rPr>
            <a:t>Gereksinime göre bireysel hizmet</a:t>
          </a:r>
          <a:endParaRPr lang="tr-TR" sz="2400" b="0" dirty="0">
            <a:solidFill>
              <a:schemeClr val="bg1"/>
            </a:solidFill>
            <a:effectLst>
              <a:outerShdw blurRad="38100" dist="38100" dir="2700000" algn="tl">
                <a:srgbClr val="000000">
                  <a:alpha val="43137"/>
                </a:srgbClr>
              </a:outerShdw>
            </a:effectLst>
            <a:latin typeface="Cambria" pitchFamily="18" charset="0"/>
          </a:endParaRPr>
        </a:p>
      </dgm:t>
    </dgm:pt>
    <dgm:pt modelId="{61D71A5C-1376-4F46-85A1-4BB24EC32F7C}" type="parTrans" cxnId="{268FF863-ADDA-469F-A5EB-7A05CB5F428A}">
      <dgm:prSet/>
      <dgm:spPr/>
      <dgm:t>
        <a:bodyPr/>
        <a:lstStyle/>
        <a:p>
          <a:endParaRPr lang="tr-TR"/>
        </a:p>
      </dgm:t>
    </dgm:pt>
    <dgm:pt modelId="{B9B8FCD9-F438-45D3-AABD-A3E25BE153C7}" type="sibTrans" cxnId="{268FF863-ADDA-469F-A5EB-7A05CB5F428A}">
      <dgm:prSet/>
      <dgm:spPr/>
      <dgm:t>
        <a:bodyPr/>
        <a:lstStyle/>
        <a:p>
          <a:endParaRPr lang="tr-TR"/>
        </a:p>
      </dgm:t>
    </dgm:pt>
    <dgm:pt modelId="{0EF65688-F9A4-4F27-A79C-5C3E3081C62C}">
      <dgm:prSet phldrT="[Metin]" custT="1"/>
      <dgm:spPr/>
      <dgm:t>
        <a:bodyPr/>
        <a:lstStyle/>
        <a:p>
          <a:r>
            <a:rPr lang="tr-TR" sz="2400" dirty="0" smtClean="0">
              <a:solidFill>
                <a:schemeClr val="bg1"/>
              </a:solidFill>
              <a:effectLst>
                <a:outerShdw blurRad="38100" dist="38100" dir="2700000" algn="tl">
                  <a:srgbClr val="000000">
                    <a:alpha val="43137"/>
                  </a:srgbClr>
                </a:outerShdw>
              </a:effectLst>
              <a:latin typeface="Cambria" pitchFamily="18" charset="0"/>
            </a:rPr>
            <a:t>Destek hizmetler ve uzman personel </a:t>
          </a:r>
          <a:endParaRPr lang="tr-TR" sz="2400" dirty="0">
            <a:solidFill>
              <a:schemeClr val="bg1"/>
            </a:solidFill>
            <a:effectLst>
              <a:outerShdw blurRad="38100" dist="38100" dir="2700000" algn="tl">
                <a:srgbClr val="000000">
                  <a:alpha val="43137"/>
                </a:srgbClr>
              </a:outerShdw>
            </a:effectLst>
            <a:latin typeface="Cambria" pitchFamily="18" charset="0"/>
          </a:endParaRPr>
        </a:p>
      </dgm:t>
    </dgm:pt>
    <dgm:pt modelId="{2C8A650B-59EC-4FA4-BCE8-7F3F1F6062F9}" type="parTrans" cxnId="{73B2B35B-F53C-45FF-B800-A0114CEE85A2}">
      <dgm:prSet/>
      <dgm:spPr/>
      <dgm:t>
        <a:bodyPr/>
        <a:lstStyle/>
        <a:p>
          <a:endParaRPr lang="tr-TR"/>
        </a:p>
      </dgm:t>
    </dgm:pt>
    <dgm:pt modelId="{8E931D8E-0B91-4168-BB2B-9B699698ADB1}" type="sibTrans" cxnId="{73B2B35B-F53C-45FF-B800-A0114CEE85A2}">
      <dgm:prSet/>
      <dgm:spPr/>
      <dgm:t>
        <a:bodyPr/>
        <a:lstStyle/>
        <a:p>
          <a:endParaRPr lang="tr-TR"/>
        </a:p>
      </dgm:t>
    </dgm:pt>
    <dgm:pt modelId="{7C414B87-648E-4528-903B-BAE1F581C635}">
      <dgm:prSet custT="1"/>
      <dgm:spPr/>
      <dgm:t>
        <a:bodyPr/>
        <a:lstStyle/>
        <a:p>
          <a:r>
            <a:rPr lang="tr-TR" sz="2400" dirty="0" smtClean="0">
              <a:solidFill>
                <a:schemeClr val="bg1"/>
              </a:solidFill>
              <a:effectLst>
                <a:outerShdw blurRad="38100" dist="38100" dir="2700000" algn="tl">
                  <a:srgbClr val="000000">
                    <a:alpha val="43137"/>
                  </a:srgbClr>
                </a:outerShdw>
              </a:effectLst>
              <a:latin typeface="Cambria" pitchFamily="18" charset="0"/>
            </a:rPr>
            <a:t>Erken</a:t>
          </a:r>
          <a:r>
            <a:rPr lang="tr-TR" sz="2400" baseline="0" dirty="0" smtClean="0">
              <a:solidFill>
                <a:schemeClr val="bg1"/>
              </a:solidFill>
              <a:effectLst>
                <a:outerShdw blurRad="38100" dist="38100" dir="2700000" algn="tl">
                  <a:srgbClr val="000000">
                    <a:alpha val="43137"/>
                  </a:srgbClr>
                </a:outerShdw>
              </a:effectLst>
              <a:latin typeface="Cambria" pitchFamily="18" charset="0"/>
            </a:rPr>
            <a:t> çocuklukta özel eğitim</a:t>
          </a:r>
          <a:endParaRPr lang="tr-TR" sz="2400" dirty="0">
            <a:solidFill>
              <a:schemeClr val="bg1"/>
            </a:solidFill>
            <a:effectLst>
              <a:outerShdw blurRad="38100" dist="38100" dir="2700000" algn="tl">
                <a:srgbClr val="000000">
                  <a:alpha val="43137"/>
                </a:srgbClr>
              </a:outerShdw>
            </a:effectLst>
            <a:latin typeface="Cambria" pitchFamily="18" charset="0"/>
          </a:endParaRPr>
        </a:p>
      </dgm:t>
    </dgm:pt>
    <dgm:pt modelId="{EBEFCD6E-37A8-4C73-8C89-69192E760B43}" type="parTrans" cxnId="{70EB90D2-4269-4A45-B710-9901D6CE4E4D}">
      <dgm:prSet/>
      <dgm:spPr/>
      <dgm:t>
        <a:bodyPr/>
        <a:lstStyle/>
        <a:p>
          <a:endParaRPr lang="tr-TR"/>
        </a:p>
      </dgm:t>
    </dgm:pt>
    <dgm:pt modelId="{296D9591-58F2-4305-8495-4E52F2DE2523}" type="sibTrans" cxnId="{70EB90D2-4269-4A45-B710-9901D6CE4E4D}">
      <dgm:prSet/>
      <dgm:spPr/>
      <dgm:t>
        <a:bodyPr/>
        <a:lstStyle/>
        <a:p>
          <a:endParaRPr lang="tr-TR"/>
        </a:p>
      </dgm:t>
    </dgm:pt>
    <dgm:pt modelId="{DB3F1683-E62A-4A5B-A3C4-F5C9FB28F513}" type="pres">
      <dgm:prSet presAssocID="{0385D10B-6E77-42ED-94AF-42DC03101363}" presName="linearFlow" presStyleCnt="0">
        <dgm:presLayoutVars>
          <dgm:dir/>
          <dgm:resizeHandles val="exact"/>
        </dgm:presLayoutVars>
      </dgm:prSet>
      <dgm:spPr/>
    </dgm:pt>
    <dgm:pt modelId="{40EA2DC8-EDAE-408E-9F69-196E11DC1721}" type="pres">
      <dgm:prSet presAssocID="{4624E6F6-7E22-446F-BD28-62CF8E603897}" presName="composite" presStyleCnt="0"/>
      <dgm:spPr/>
    </dgm:pt>
    <dgm:pt modelId="{199B6229-D110-4103-A37A-802AEBDE298A}" type="pres">
      <dgm:prSet presAssocID="{4624E6F6-7E22-446F-BD28-62CF8E603897}" presName="imgShp" presStyleLbl="fgImgPlace1" presStyleIdx="0" presStyleCnt="4" custLinFactX="-19415" custLinFactNeighborX="-100000" custLinFactNeighborY="-132"/>
      <dgm:spPr>
        <a:prstGeom prst="cloud">
          <a:avLst/>
        </a:prstGeom>
      </dgm:spPr>
    </dgm:pt>
    <dgm:pt modelId="{ACB4CE88-8447-40AE-8DAD-F4BCCE63CD35}" type="pres">
      <dgm:prSet presAssocID="{4624E6F6-7E22-446F-BD28-62CF8E603897}" presName="txShp" presStyleLbl="node1" presStyleIdx="0" presStyleCnt="4" custScaleX="132227">
        <dgm:presLayoutVars>
          <dgm:bulletEnabled val="1"/>
        </dgm:presLayoutVars>
      </dgm:prSet>
      <dgm:spPr/>
      <dgm:t>
        <a:bodyPr/>
        <a:lstStyle/>
        <a:p>
          <a:endParaRPr lang="tr-TR"/>
        </a:p>
      </dgm:t>
    </dgm:pt>
    <dgm:pt modelId="{8EDCC2C5-D493-432E-ACA3-A3D2F6CD22F9}" type="pres">
      <dgm:prSet presAssocID="{FD899C87-B79B-49E9-BCD1-3FE4E56BAE10}" presName="spacing" presStyleCnt="0"/>
      <dgm:spPr/>
    </dgm:pt>
    <dgm:pt modelId="{854B10FA-0B7D-408C-BA6A-405EE404B503}" type="pres">
      <dgm:prSet presAssocID="{56AA00AD-5B4F-4E8C-B99A-E79C83133C36}" presName="composite" presStyleCnt="0"/>
      <dgm:spPr/>
    </dgm:pt>
    <dgm:pt modelId="{A2CCDBE1-F7E3-46F7-959D-A94291BB12A1}" type="pres">
      <dgm:prSet presAssocID="{56AA00AD-5B4F-4E8C-B99A-E79C83133C36}" presName="imgShp" presStyleLbl="fgImgPlace1" presStyleIdx="1" presStyleCnt="4" custLinFactX="-30394" custLinFactNeighborX="-100000" custLinFactNeighborY="1772"/>
      <dgm:spPr>
        <a:prstGeom prst="cloud">
          <a:avLst/>
        </a:prstGeom>
      </dgm:spPr>
    </dgm:pt>
    <dgm:pt modelId="{FF62A2C7-5B25-42B2-82E5-5967BE369847}" type="pres">
      <dgm:prSet presAssocID="{56AA00AD-5B4F-4E8C-B99A-E79C83133C36}" presName="txShp" presStyleLbl="node1" presStyleIdx="1" presStyleCnt="4" custScaleX="134820">
        <dgm:presLayoutVars>
          <dgm:bulletEnabled val="1"/>
        </dgm:presLayoutVars>
      </dgm:prSet>
      <dgm:spPr/>
      <dgm:t>
        <a:bodyPr/>
        <a:lstStyle/>
        <a:p>
          <a:endParaRPr lang="tr-TR"/>
        </a:p>
      </dgm:t>
    </dgm:pt>
    <dgm:pt modelId="{4DD5D7B0-7027-4308-BE0F-E906EC96CCB3}" type="pres">
      <dgm:prSet presAssocID="{B9B8FCD9-F438-45D3-AABD-A3E25BE153C7}" presName="spacing" presStyleCnt="0"/>
      <dgm:spPr/>
    </dgm:pt>
    <dgm:pt modelId="{22787C1B-FF64-4248-A574-F55D18CFFCFB}" type="pres">
      <dgm:prSet presAssocID="{0EF65688-F9A4-4F27-A79C-5C3E3081C62C}" presName="composite" presStyleCnt="0"/>
      <dgm:spPr/>
    </dgm:pt>
    <dgm:pt modelId="{F534B59B-08A3-41DF-8B61-B06DCF7222FD}" type="pres">
      <dgm:prSet presAssocID="{0EF65688-F9A4-4F27-A79C-5C3E3081C62C}" presName="imgShp" presStyleLbl="fgImgPlace1" presStyleIdx="2" presStyleCnt="4" custLinFactX="-30394" custLinFactNeighborX="-100000" custLinFactNeighborY="3676"/>
      <dgm:spPr>
        <a:prstGeom prst="cloud">
          <a:avLst/>
        </a:prstGeom>
      </dgm:spPr>
    </dgm:pt>
    <dgm:pt modelId="{B6369982-1A57-491F-B6F7-F7E6BB5DE4CF}" type="pres">
      <dgm:prSet presAssocID="{0EF65688-F9A4-4F27-A79C-5C3E3081C62C}" presName="txShp" presStyleLbl="node1" presStyleIdx="2" presStyleCnt="4" custScaleX="134820">
        <dgm:presLayoutVars>
          <dgm:bulletEnabled val="1"/>
        </dgm:presLayoutVars>
      </dgm:prSet>
      <dgm:spPr/>
      <dgm:t>
        <a:bodyPr/>
        <a:lstStyle/>
        <a:p>
          <a:endParaRPr lang="tr-TR"/>
        </a:p>
      </dgm:t>
    </dgm:pt>
    <dgm:pt modelId="{1248DEF8-A0E6-4459-9676-CEE8DF7E0C8C}" type="pres">
      <dgm:prSet presAssocID="{8E931D8E-0B91-4168-BB2B-9B699698ADB1}" presName="spacing" presStyleCnt="0"/>
      <dgm:spPr/>
    </dgm:pt>
    <dgm:pt modelId="{ECCD2674-7ED2-4827-BCD1-5FB23073A952}" type="pres">
      <dgm:prSet presAssocID="{7C414B87-648E-4528-903B-BAE1F581C635}" presName="composite" presStyleCnt="0"/>
      <dgm:spPr/>
    </dgm:pt>
    <dgm:pt modelId="{9251A3DC-7DDE-4FD4-A175-C604F3239000}" type="pres">
      <dgm:prSet presAssocID="{7C414B87-648E-4528-903B-BAE1F581C635}" presName="imgShp" presStyleLbl="fgImgPlace1" presStyleIdx="3" presStyleCnt="4" custLinFactX="-30395" custLinFactNeighborX="-100000" custLinFactNeighborY="5581"/>
      <dgm:spPr>
        <a:prstGeom prst="cloud">
          <a:avLst/>
        </a:prstGeom>
      </dgm:spPr>
    </dgm:pt>
    <dgm:pt modelId="{6C62A46D-33F9-42C6-B63E-66DED8D4DF70}" type="pres">
      <dgm:prSet presAssocID="{7C414B87-648E-4528-903B-BAE1F581C635}" presName="txShp" presStyleLbl="node1" presStyleIdx="3" presStyleCnt="4" custScaleX="134820">
        <dgm:presLayoutVars>
          <dgm:bulletEnabled val="1"/>
        </dgm:presLayoutVars>
      </dgm:prSet>
      <dgm:spPr/>
      <dgm:t>
        <a:bodyPr/>
        <a:lstStyle/>
        <a:p>
          <a:endParaRPr lang="tr-TR"/>
        </a:p>
      </dgm:t>
    </dgm:pt>
  </dgm:ptLst>
  <dgm:cxnLst>
    <dgm:cxn modelId="{268FF863-ADDA-469F-A5EB-7A05CB5F428A}" srcId="{0385D10B-6E77-42ED-94AF-42DC03101363}" destId="{56AA00AD-5B4F-4E8C-B99A-E79C83133C36}" srcOrd="1" destOrd="0" parTransId="{61D71A5C-1376-4F46-85A1-4BB24EC32F7C}" sibTransId="{B9B8FCD9-F438-45D3-AABD-A3E25BE153C7}"/>
    <dgm:cxn modelId="{96EA8DD1-60FB-4CEA-9011-7DCB60191A2F}" type="presOf" srcId="{56AA00AD-5B4F-4E8C-B99A-E79C83133C36}" destId="{FF62A2C7-5B25-42B2-82E5-5967BE369847}" srcOrd="0" destOrd="0" presId="urn:microsoft.com/office/officeart/2005/8/layout/vList3#3"/>
    <dgm:cxn modelId="{70EB90D2-4269-4A45-B710-9901D6CE4E4D}" srcId="{0385D10B-6E77-42ED-94AF-42DC03101363}" destId="{7C414B87-648E-4528-903B-BAE1F581C635}" srcOrd="3" destOrd="0" parTransId="{EBEFCD6E-37A8-4C73-8C89-69192E760B43}" sibTransId="{296D9591-58F2-4305-8495-4E52F2DE2523}"/>
    <dgm:cxn modelId="{65D942D2-4877-4AD7-BE8B-C09D8D55A66F}" srcId="{0385D10B-6E77-42ED-94AF-42DC03101363}" destId="{4624E6F6-7E22-446F-BD28-62CF8E603897}" srcOrd="0" destOrd="0" parTransId="{1AC76C77-CE5B-4911-A8AE-C82EB16CEB85}" sibTransId="{FD899C87-B79B-49E9-BCD1-3FE4E56BAE10}"/>
    <dgm:cxn modelId="{70678A54-F8E7-443F-9673-24FFD8B07CBA}" type="presOf" srcId="{0EF65688-F9A4-4F27-A79C-5C3E3081C62C}" destId="{B6369982-1A57-491F-B6F7-F7E6BB5DE4CF}" srcOrd="0" destOrd="0" presId="urn:microsoft.com/office/officeart/2005/8/layout/vList3#3"/>
    <dgm:cxn modelId="{2D68DD4A-4D7C-45B7-A65E-FE307ACF0208}" type="presOf" srcId="{0385D10B-6E77-42ED-94AF-42DC03101363}" destId="{DB3F1683-E62A-4A5B-A3C4-F5C9FB28F513}" srcOrd="0" destOrd="0" presId="urn:microsoft.com/office/officeart/2005/8/layout/vList3#3"/>
    <dgm:cxn modelId="{66A0F058-640A-423C-B535-0518FCE789A8}" type="presOf" srcId="{7C414B87-648E-4528-903B-BAE1F581C635}" destId="{6C62A46D-33F9-42C6-B63E-66DED8D4DF70}" srcOrd="0" destOrd="0" presId="urn:microsoft.com/office/officeart/2005/8/layout/vList3#3"/>
    <dgm:cxn modelId="{73B2B35B-F53C-45FF-B800-A0114CEE85A2}" srcId="{0385D10B-6E77-42ED-94AF-42DC03101363}" destId="{0EF65688-F9A4-4F27-A79C-5C3E3081C62C}" srcOrd="2" destOrd="0" parTransId="{2C8A650B-59EC-4FA4-BCE8-7F3F1F6062F9}" sibTransId="{8E931D8E-0B91-4168-BB2B-9B699698ADB1}"/>
    <dgm:cxn modelId="{A6F0C1C1-EFAA-4E6E-BBB2-8CB75414F13C}" type="presOf" srcId="{4624E6F6-7E22-446F-BD28-62CF8E603897}" destId="{ACB4CE88-8447-40AE-8DAD-F4BCCE63CD35}" srcOrd="0" destOrd="0" presId="urn:microsoft.com/office/officeart/2005/8/layout/vList3#3"/>
    <dgm:cxn modelId="{71AD3BF4-1A6F-41DA-921F-5ABA5C055CFA}" type="presParOf" srcId="{DB3F1683-E62A-4A5B-A3C4-F5C9FB28F513}" destId="{40EA2DC8-EDAE-408E-9F69-196E11DC1721}" srcOrd="0" destOrd="0" presId="urn:microsoft.com/office/officeart/2005/8/layout/vList3#3"/>
    <dgm:cxn modelId="{684DD9D4-FB71-4447-A302-CF010ADE969B}" type="presParOf" srcId="{40EA2DC8-EDAE-408E-9F69-196E11DC1721}" destId="{199B6229-D110-4103-A37A-802AEBDE298A}" srcOrd="0" destOrd="0" presId="urn:microsoft.com/office/officeart/2005/8/layout/vList3#3"/>
    <dgm:cxn modelId="{9264EBA6-43F9-43ED-AD2C-12ECDD8FD396}" type="presParOf" srcId="{40EA2DC8-EDAE-408E-9F69-196E11DC1721}" destId="{ACB4CE88-8447-40AE-8DAD-F4BCCE63CD35}" srcOrd="1" destOrd="0" presId="urn:microsoft.com/office/officeart/2005/8/layout/vList3#3"/>
    <dgm:cxn modelId="{7CCFC0BD-A72A-4D26-A511-EE47227CB0A2}" type="presParOf" srcId="{DB3F1683-E62A-4A5B-A3C4-F5C9FB28F513}" destId="{8EDCC2C5-D493-432E-ACA3-A3D2F6CD22F9}" srcOrd="1" destOrd="0" presId="urn:microsoft.com/office/officeart/2005/8/layout/vList3#3"/>
    <dgm:cxn modelId="{AF1EE6B7-3166-4EDE-905D-8FAD45730C33}" type="presParOf" srcId="{DB3F1683-E62A-4A5B-A3C4-F5C9FB28F513}" destId="{854B10FA-0B7D-408C-BA6A-405EE404B503}" srcOrd="2" destOrd="0" presId="urn:microsoft.com/office/officeart/2005/8/layout/vList3#3"/>
    <dgm:cxn modelId="{65EB23F1-FD2C-43CB-BD22-4D15D8F01543}" type="presParOf" srcId="{854B10FA-0B7D-408C-BA6A-405EE404B503}" destId="{A2CCDBE1-F7E3-46F7-959D-A94291BB12A1}" srcOrd="0" destOrd="0" presId="urn:microsoft.com/office/officeart/2005/8/layout/vList3#3"/>
    <dgm:cxn modelId="{C0CECE70-2333-4715-8672-1149F81F2CC0}" type="presParOf" srcId="{854B10FA-0B7D-408C-BA6A-405EE404B503}" destId="{FF62A2C7-5B25-42B2-82E5-5967BE369847}" srcOrd="1" destOrd="0" presId="urn:microsoft.com/office/officeart/2005/8/layout/vList3#3"/>
    <dgm:cxn modelId="{662EA5D9-CA50-4733-A27B-2A634F87F270}" type="presParOf" srcId="{DB3F1683-E62A-4A5B-A3C4-F5C9FB28F513}" destId="{4DD5D7B0-7027-4308-BE0F-E906EC96CCB3}" srcOrd="3" destOrd="0" presId="urn:microsoft.com/office/officeart/2005/8/layout/vList3#3"/>
    <dgm:cxn modelId="{D7906CA0-66EE-4389-829F-6BC68EDF85E9}" type="presParOf" srcId="{DB3F1683-E62A-4A5B-A3C4-F5C9FB28F513}" destId="{22787C1B-FF64-4248-A574-F55D18CFFCFB}" srcOrd="4" destOrd="0" presId="urn:microsoft.com/office/officeart/2005/8/layout/vList3#3"/>
    <dgm:cxn modelId="{CC7B9AF8-A6FD-4C9F-B4CA-47BE0A2EDE3C}" type="presParOf" srcId="{22787C1B-FF64-4248-A574-F55D18CFFCFB}" destId="{F534B59B-08A3-41DF-8B61-B06DCF7222FD}" srcOrd="0" destOrd="0" presId="urn:microsoft.com/office/officeart/2005/8/layout/vList3#3"/>
    <dgm:cxn modelId="{2885BB3E-1016-4BA9-9F63-90AAE8A09DC8}" type="presParOf" srcId="{22787C1B-FF64-4248-A574-F55D18CFFCFB}" destId="{B6369982-1A57-491F-B6F7-F7E6BB5DE4CF}" srcOrd="1" destOrd="0" presId="urn:microsoft.com/office/officeart/2005/8/layout/vList3#3"/>
    <dgm:cxn modelId="{7A502EAB-016D-442B-AF3A-814E6C99E323}" type="presParOf" srcId="{DB3F1683-E62A-4A5B-A3C4-F5C9FB28F513}" destId="{1248DEF8-A0E6-4459-9676-CEE8DF7E0C8C}" srcOrd="5" destOrd="0" presId="urn:microsoft.com/office/officeart/2005/8/layout/vList3#3"/>
    <dgm:cxn modelId="{D05ED960-8224-4472-BCA6-B401765AF8BF}" type="presParOf" srcId="{DB3F1683-E62A-4A5B-A3C4-F5C9FB28F513}" destId="{ECCD2674-7ED2-4827-BCD1-5FB23073A952}" srcOrd="6" destOrd="0" presId="urn:microsoft.com/office/officeart/2005/8/layout/vList3#3"/>
    <dgm:cxn modelId="{255FD220-E0FF-4EB0-B8BC-55AC8B27846A}" type="presParOf" srcId="{ECCD2674-7ED2-4827-BCD1-5FB23073A952}" destId="{9251A3DC-7DDE-4FD4-A175-C604F3239000}" srcOrd="0" destOrd="0" presId="urn:microsoft.com/office/officeart/2005/8/layout/vList3#3"/>
    <dgm:cxn modelId="{1981E2D1-915F-480A-B161-A410A6B749A7}" type="presParOf" srcId="{ECCD2674-7ED2-4827-BCD1-5FB23073A952}" destId="{6C62A46D-33F9-42C6-B63E-66DED8D4DF70}"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79B432-E5CA-40FA-8C0D-1933B1707410}" type="doc">
      <dgm:prSet loTypeId="urn:microsoft.com/office/officeart/2005/8/layout/vList6" loCatId="list" qsTypeId="urn:microsoft.com/office/officeart/2005/8/quickstyle/3d1" qsCatId="3D" csTypeId="urn:microsoft.com/office/officeart/2005/8/colors/colorful1#7" csCatId="colorful" phldr="1"/>
      <dgm:spPr/>
      <dgm:t>
        <a:bodyPr/>
        <a:lstStyle/>
        <a:p>
          <a:endParaRPr lang="tr-TR"/>
        </a:p>
      </dgm:t>
    </dgm:pt>
    <dgm:pt modelId="{B3A40482-C1F1-4A15-A97C-4104DB77CB1B}">
      <dgm:prSet phldrT="[Metin]" custT="1"/>
      <dgm:spPr/>
      <dgm:t>
        <a:bodyPr/>
        <a:lstStyle/>
        <a:p>
          <a:r>
            <a:rPr lang="tr-TR" sz="2400" b="1" dirty="0" smtClean="0">
              <a:effectLst>
                <a:outerShdw blurRad="38100" dist="38100" dir="2700000" algn="tl">
                  <a:srgbClr val="000000">
                    <a:alpha val="43137"/>
                  </a:srgbClr>
                </a:outerShdw>
              </a:effectLst>
              <a:latin typeface="Cambria" pitchFamily="18" charset="0"/>
            </a:rPr>
            <a:t>Fırsat Eşitliği</a:t>
          </a:r>
          <a:endParaRPr lang="tr-TR" sz="2400" b="1" dirty="0">
            <a:effectLst>
              <a:outerShdw blurRad="38100" dist="38100" dir="2700000" algn="tl">
                <a:srgbClr val="000000">
                  <a:alpha val="43137"/>
                </a:srgbClr>
              </a:outerShdw>
            </a:effectLst>
            <a:latin typeface="Cambria" pitchFamily="18" charset="0"/>
          </a:endParaRPr>
        </a:p>
      </dgm:t>
    </dgm:pt>
    <dgm:pt modelId="{6FBF3515-E6B9-47A8-85AE-4FC27991764A}" type="parTrans" cxnId="{A9FFA90A-1080-4F75-AF05-8099D0E8FA74}">
      <dgm:prSet/>
      <dgm:spPr/>
      <dgm:t>
        <a:bodyPr/>
        <a:lstStyle/>
        <a:p>
          <a:endParaRPr lang="tr-TR"/>
        </a:p>
      </dgm:t>
    </dgm:pt>
    <dgm:pt modelId="{258AFA99-673D-4557-A70C-7239A0E5FEDE}" type="sibTrans" cxnId="{A9FFA90A-1080-4F75-AF05-8099D0E8FA74}">
      <dgm:prSet/>
      <dgm:spPr/>
      <dgm:t>
        <a:bodyPr/>
        <a:lstStyle/>
        <a:p>
          <a:endParaRPr lang="tr-TR"/>
        </a:p>
      </dgm:t>
    </dgm:pt>
    <dgm:pt modelId="{6F1FCBF7-B8F7-4F19-BF39-EFAB20B58EB4}">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Yetersizliği olan bireylerin, yetersizliği olmayan bireylerle eşit şansa sahip olması.</a:t>
          </a:r>
          <a:endParaRPr lang="tr-TR" sz="2000" dirty="0">
            <a:effectLst>
              <a:outerShdw blurRad="38100" dist="38100" dir="2700000" algn="tl">
                <a:srgbClr val="000000">
                  <a:alpha val="43137"/>
                </a:srgbClr>
              </a:outerShdw>
            </a:effectLst>
            <a:latin typeface="Cambria" pitchFamily="18" charset="0"/>
          </a:endParaRPr>
        </a:p>
      </dgm:t>
    </dgm:pt>
    <dgm:pt modelId="{16972493-805A-4AA0-B659-E637A61DB63D}" type="parTrans" cxnId="{BB8483C5-8B41-4E21-823B-B9B4E8CD81AA}">
      <dgm:prSet/>
      <dgm:spPr/>
      <dgm:t>
        <a:bodyPr/>
        <a:lstStyle/>
        <a:p>
          <a:endParaRPr lang="tr-TR"/>
        </a:p>
      </dgm:t>
    </dgm:pt>
    <dgm:pt modelId="{68035EE8-8707-498F-9326-62D0C1A80FE8}" type="sibTrans" cxnId="{BB8483C5-8B41-4E21-823B-B9B4E8CD81AA}">
      <dgm:prSet/>
      <dgm:spPr/>
      <dgm:t>
        <a:bodyPr/>
        <a:lstStyle/>
        <a:p>
          <a:endParaRPr lang="tr-TR"/>
        </a:p>
      </dgm:t>
    </dgm:pt>
    <dgm:pt modelId="{F9FB38CE-3044-4F28-A4B9-C4B0004F1C5B}">
      <dgm:prSet phldrT="[Metin]" custT="1"/>
      <dgm:spPr/>
      <dgm:t>
        <a:bodyPr/>
        <a:lstStyle/>
        <a:p>
          <a:r>
            <a:rPr lang="tr-TR" sz="2400" b="1" dirty="0" smtClean="0">
              <a:effectLst>
                <a:outerShdw blurRad="38100" dist="38100" dir="2700000" algn="tl">
                  <a:srgbClr val="000000">
                    <a:alpha val="43137"/>
                  </a:srgbClr>
                </a:outerShdw>
              </a:effectLst>
              <a:latin typeface="Cambria" pitchFamily="18" charset="0"/>
            </a:rPr>
            <a:t>Tam Katılım</a:t>
          </a:r>
          <a:endParaRPr lang="tr-TR" sz="2400" b="1" dirty="0">
            <a:effectLst>
              <a:outerShdw blurRad="38100" dist="38100" dir="2700000" algn="tl">
                <a:srgbClr val="000000">
                  <a:alpha val="43137"/>
                </a:srgbClr>
              </a:outerShdw>
            </a:effectLst>
            <a:latin typeface="Cambria" pitchFamily="18" charset="0"/>
          </a:endParaRPr>
        </a:p>
      </dgm:t>
    </dgm:pt>
    <dgm:pt modelId="{256DB06B-F961-418C-AF07-B00532DC4653}" type="parTrans" cxnId="{5E907BBA-143C-498E-AE2D-1F89E31C344C}">
      <dgm:prSet/>
      <dgm:spPr/>
      <dgm:t>
        <a:bodyPr/>
        <a:lstStyle/>
        <a:p>
          <a:endParaRPr lang="tr-TR"/>
        </a:p>
      </dgm:t>
    </dgm:pt>
    <dgm:pt modelId="{7BDB0498-1AA4-42A7-84C2-EDDE69B83C5A}" type="sibTrans" cxnId="{5E907BBA-143C-498E-AE2D-1F89E31C344C}">
      <dgm:prSet/>
      <dgm:spPr/>
      <dgm:t>
        <a:bodyPr/>
        <a:lstStyle/>
        <a:p>
          <a:endParaRPr lang="tr-TR"/>
        </a:p>
      </dgm:t>
    </dgm:pt>
    <dgm:pt modelId="{97DBA437-2667-4AC1-A20D-EB70F6CA1E10}">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Yetersizliği olan bireylerin yaşadıkları ortamlarla bütünleşmesi, yetersizlikleri nedeniyle ayrıştırılmamalarıdır.</a:t>
          </a:r>
          <a:endParaRPr lang="tr-TR" sz="2000" dirty="0">
            <a:effectLst>
              <a:outerShdw blurRad="38100" dist="38100" dir="2700000" algn="tl">
                <a:srgbClr val="000000">
                  <a:alpha val="43137"/>
                </a:srgbClr>
              </a:outerShdw>
            </a:effectLst>
            <a:latin typeface="Cambria" pitchFamily="18" charset="0"/>
          </a:endParaRPr>
        </a:p>
      </dgm:t>
    </dgm:pt>
    <dgm:pt modelId="{C79A5E4B-D54C-4C14-BE83-69CDC06410F1}" type="parTrans" cxnId="{A52B8341-6012-4101-BDFD-4042D284A527}">
      <dgm:prSet/>
      <dgm:spPr/>
      <dgm:t>
        <a:bodyPr/>
        <a:lstStyle/>
        <a:p>
          <a:endParaRPr lang="tr-TR"/>
        </a:p>
      </dgm:t>
    </dgm:pt>
    <dgm:pt modelId="{A27E2B4B-91BC-4F04-A28B-5B1E5E39E62A}" type="sibTrans" cxnId="{A52B8341-6012-4101-BDFD-4042D284A527}">
      <dgm:prSet/>
      <dgm:spPr/>
      <dgm:t>
        <a:bodyPr/>
        <a:lstStyle/>
        <a:p>
          <a:endParaRPr lang="tr-TR"/>
        </a:p>
      </dgm:t>
    </dgm:pt>
    <dgm:pt modelId="{A4A9119B-3AB9-4A22-92EA-DBC5FFECFA5F}">
      <dgm:prSet phldrT="[Metin]" custT="1"/>
      <dgm:spPr/>
      <dgm:t>
        <a:bodyPr/>
        <a:lstStyle/>
        <a:p>
          <a:r>
            <a:rPr lang="tr-TR" sz="2400" b="1" dirty="0" smtClean="0">
              <a:effectLst>
                <a:outerShdw blurRad="38100" dist="38100" dir="2700000" algn="tl">
                  <a:srgbClr val="000000">
                    <a:alpha val="43137"/>
                  </a:srgbClr>
                </a:outerShdw>
              </a:effectLst>
              <a:latin typeface="Cambria" pitchFamily="18" charset="0"/>
            </a:rPr>
            <a:t>Bağımsız Yaşam</a:t>
          </a:r>
          <a:endParaRPr lang="tr-TR" sz="2400" b="1" dirty="0">
            <a:effectLst>
              <a:outerShdw blurRad="38100" dist="38100" dir="2700000" algn="tl">
                <a:srgbClr val="000000">
                  <a:alpha val="43137"/>
                </a:srgbClr>
              </a:outerShdw>
            </a:effectLst>
            <a:latin typeface="Cambria" pitchFamily="18" charset="0"/>
          </a:endParaRPr>
        </a:p>
      </dgm:t>
    </dgm:pt>
    <dgm:pt modelId="{95A94BD5-FC59-4DFE-92AC-64F1D9C0DA9B}" type="parTrans" cxnId="{31F02A24-7EE3-4583-AE62-14F144677BED}">
      <dgm:prSet/>
      <dgm:spPr/>
      <dgm:t>
        <a:bodyPr/>
        <a:lstStyle/>
        <a:p>
          <a:endParaRPr lang="tr-TR"/>
        </a:p>
      </dgm:t>
    </dgm:pt>
    <dgm:pt modelId="{0D3A4938-16B0-47B4-B320-0D76643D2907}" type="sibTrans" cxnId="{31F02A24-7EE3-4583-AE62-14F144677BED}">
      <dgm:prSet/>
      <dgm:spPr/>
      <dgm:t>
        <a:bodyPr/>
        <a:lstStyle/>
        <a:p>
          <a:endParaRPr lang="tr-TR"/>
        </a:p>
      </dgm:t>
    </dgm:pt>
    <dgm:pt modelId="{3BFFBE01-84D1-4450-89FA-28CB5F796DBF}">
      <dgm:prSet phldrT="[Metin]" custT="1"/>
      <dgm:spPr/>
      <dgm:t>
        <a:bodyPr/>
        <a:lstStyle/>
        <a:p>
          <a:r>
            <a:rPr lang="tr-TR" sz="2400" b="1" dirty="0" smtClean="0">
              <a:effectLst>
                <a:outerShdw blurRad="38100" dist="38100" dir="2700000" algn="tl">
                  <a:srgbClr val="000000">
                    <a:alpha val="43137"/>
                  </a:srgbClr>
                </a:outerShdw>
              </a:effectLst>
              <a:latin typeface="Cambria" pitchFamily="18" charset="0"/>
            </a:rPr>
            <a:t>Ekonomik olarak kendi  kendine yetebilme</a:t>
          </a:r>
          <a:endParaRPr lang="tr-TR" sz="2400" b="1" dirty="0">
            <a:effectLst>
              <a:outerShdw blurRad="38100" dist="38100" dir="2700000" algn="tl">
                <a:srgbClr val="000000">
                  <a:alpha val="43137"/>
                </a:srgbClr>
              </a:outerShdw>
            </a:effectLst>
            <a:latin typeface="Cambria" pitchFamily="18" charset="0"/>
          </a:endParaRPr>
        </a:p>
      </dgm:t>
    </dgm:pt>
    <dgm:pt modelId="{8DF35C1D-0B3E-4058-947C-105EA15B15DD}" type="parTrans" cxnId="{42800713-B104-4063-ADC5-A7EC6E7C7752}">
      <dgm:prSet/>
      <dgm:spPr/>
      <dgm:t>
        <a:bodyPr/>
        <a:lstStyle/>
        <a:p>
          <a:endParaRPr lang="tr-TR"/>
        </a:p>
      </dgm:t>
    </dgm:pt>
    <dgm:pt modelId="{012C77F4-CD12-49E5-8131-F6369165B6FA}" type="sibTrans" cxnId="{42800713-B104-4063-ADC5-A7EC6E7C7752}">
      <dgm:prSet/>
      <dgm:spPr/>
      <dgm:t>
        <a:bodyPr/>
        <a:lstStyle/>
        <a:p>
          <a:endParaRPr lang="tr-TR"/>
        </a:p>
      </dgm:t>
    </dgm:pt>
    <dgm:pt modelId="{ACC6AA8F-B329-42D4-BC31-97E7A99E54EC}">
      <dgm:prSet custT="1"/>
      <dgm:spPr/>
      <dgm:t>
        <a:bodyPr/>
        <a:lstStyle/>
        <a:p>
          <a:r>
            <a:rPr lang="tr-TR" sz="2000" dirty="0" smtClean="0">
              <a:effectLst>
                <a:outerShdw blurRad="38100" dist="38100" dir="2700000" algn="tl">
                  <a:srgbClr val="000000">
                    <a:alpha val="43137"/>
                  </a:srgbClr>
                </a:outerShdw>
              </a:effectLst>
              <a:latin typeface="Cambria" pitchFamily="18" charset="0"/>
            </a:rPr>
            <a:t>Bu bireylerin yaşamlarında seçim yapmada özgür olmalarıdır.</a:t>
          </a:r>
          <a:endParaRPr lang="tr-TR" sz="2000" dirty="0">
            <a:effectLst>
              <a:outerShdw blurRad="38100" dist="38100" dir="2700000" algn="tl">
                <a:srgbClr val="000000">
                  <a:alpha val="43137"/>
                </a:srgbClr>
              </a:outerShdw>
            </a:effectLst>
            <a:latin typeface="Cambria" pitchFamily="18" charset="0"/>
          </a:endParaRPr>
        </a:p>
      </dgm:t>
    </dgm:pt>
    <dgm:pt modelId="{71B36663-D7BD-4335-9919-D41A74999A7D}" type="parTrans" cxnId="{E74AD947-C458-45F4-A50E-E54FC9537C86}">
      <dgm:prSet/>
      <dgm:spPr/>
    </dgm:pt>
    <dgm:pt modelId="{090338AC-70BC-4A6B-841B-592367437E74}" type="sibTrans" cxnId="{E74AD947-C458-45F4-A50E-E54FC9537C86}">
      <dgm:prSet/>
      <dgm:spPr/>
    </dgm:pt>
    <dgm:pt modelId="{7DDA79F6-E01C-44EC-A317-77D965D33958}">
      <dgm:prSet custT="1"/>
      <dgm:spPr/>
      <dgm:t>
        <a:bodyPr/>
        <a:lstStyle/>
        <a:p>
          <a:r>
            <a:rPr lang="tr-TR" sz="2000" dirty="0" smtClean="0">
              <a:effectLst>
                <a:outerShdw blurRad="38100" dist="38100" dir="2700000" algn="tl">
                  <a:srgbClr val="000000">
                    <a:alpha val="43137"/>
                  </a:srgbClr>
                </a:outerShdw>
              </a:effectLst>
              <a:latin typeface="Cambria" pitchFamily="18" charset="0"/>
            </a:rPr>
            <a:t>Tam gelir getirici iş ortamlarında , toplumda ya da aile içinde gelir getirmeyen iş ortamlarında çalışacaktır.</a:t>
          </a:r>
          <a:endParaRPr lang="tr-TR" sz="2000" dirty="0">
            <a:effectLst>
              <a:outerShdw blurRad="38100" dist="38100" dir="2700000" algn="tl">
                <a:srgbClr val="000000">
                  <a:alpha val="43137"/>
                </a:srgbClr>
              </a:outerShdw>
            </a:effectLst>
            <a:latin typeface="Cambria" pitchFamily="18" charset="0"/>
          </a:endParaRPr>
        </a:p>
      </dgm:t>
    </dgm:pt>
    <dgm:pt modelId="{1E4DF023-58A0-415D-8157-5A8198EF99AC}" type="parTrans" cxnId="{B7A88444-5650-432A-BC58-6D4E7FB580A6}">
      <dgm:prSet/>
      <dgm:spPr/>
    </dgm:pt>
    <dgm:pt modelId="{465AA32A-3B0B-45E6-8EE9-35F772FA3BBF}" type="sibTrans" cxnId="{B7A88444-5650-432A-BC58-6D4E7FB580A6}">
      <dgm:prSet/>
      <dgm:spPr/>
    </dgm:pt>
    <dgm:pt modelId="{36B0D72A-C1FB-44B9-BD68-A5F4D15D89B4}" type="pres">
      <dgm:prSet presAssocID="{8879B432-E5CA-40FA-8C0D-1933B1707410}" presName="Name0" presStyleCnt="0">
        <dgm:presLayoutVars>
          <dgm:dir/>
          <dgm:animLvl val="lvl"/>
          <dgm:resizeHandles/>
        </dgm:presLayoutVars>
      </dgm:prSet>
      <dgm:spPr/>
      <dgm:t>
        <a:bodyPr/>
        <a:lstStyle/>
        <a:p>
          <a:endParaRPr lang="tr-TR"/>
        </a:p>
      </dgm:t>
    </dgm:pt>
    <dgm:pt modelId="{690E1C65-4B09-4D80-AA58-4F1E2D970E3D}" type="pres">
      <dgm:prSet presAssocID="{B3A40482-C1F1-4A15-A97C-4104DB77CB1B}" presName="linNode" presStyleCnt="0"/>
      <dgm:spPr/>
    </dgm:pt>
    <dgm:pt modelId="{2785F494-EB3E-4C5A-AFBA-F1DE627C9E3A}" type="pres">
      <dgm:prSet presAssocID="{B3A40482-C1F1-4A15-A97C-4104DB77CB1B}" presName="parentShp" presStyleLbl="node1" presStyleIdx="0" presStyleCnt="4" custScaleX="105504" custScaleY="123349">
        <dgm:presLayoutVars>
          <dgm:bulletEnabled val="1"/>
        </dgm:presLayoutVars>
      </dgm:prSet>
      <dgm:spPr/>
      <dgm:t>
        <a:bodyPr/>
        <a:lstStyle/>
        <a:p>
          <a:endParaRPr lang="tr-TR"/>
        </a:p>
      </dgm:t>
    </dgm:pt>
    <dgm:pt modelId="{A34115DF-A5DA-44CA-87BF-9811D76B27B6}" type="pres">
      <dgm:prSet presAssocID="{B3A40482-C1F1-4A15-A97C-4104DB77CB1B}" presName="childShp" presStyleLbl="bgAccFollowNode1" presStyleIdx="0" presStyleCnt="4" custScaleX="113248" custScaleY="118520">
        <dgm:presLayoutVars>
          <dgm:bulletEnabled val="1"/>
        </dgm:presLayoutVars>
      </dgm:prSet>
      <dgm:spPr>
        <a:prstGeom prst="roundRect">
          <a:avLst/>
        </a:prstGeom>
      </dgm:spPr>
      <dgm:t>
        <a:bodyPr/>
        <a:lstStyle/>
        <a:p>
          <a:endParaRPr lang="tr-TR"/>
        </a:p>
      </dgm:t>
    </dgm:pt>
    <dgm:pt modelId="{C9FD25A0-13C7-423E-863D-9B03813F31A2}" type="pres">
      <dgm:prSet presAssocID="{258AFA99-673D-4557-A70C-7239A0E5FEDE}" presName="spacing" presStyleCnt="0"/>
      <dgm:spPr/>
    </dgm:pt>
    <dgm:pt modelId="{477CC8E0-7C1B-47E6-A179-3EA9FA8B89E0}" type="pres">
      <dgm:prSet presAssocID="{F9FB38CE-3044-4F28-A4B9-C4B0004F1C5B}" presName="linNode" presStyleCnt="0"/>
      <dgm:spPr/>
    </dgm:pt>
    <dgm:pt modelId="{6EFC5ECA-7D11-4197-80C5-E58AC7B255E4}" type="pres">
      <dgm:prSet presAssocID="{F9FB38CE-3044-4F28-A4B9-C4B0004F1C5B}" presName="parentShp" presStyleLbl="node1" presStyleIdx="1" presStyleCnt="4" custScaleX="105504" custScaleY="133423">
        <dgm:presLayoutVars>
          <dgm:bulletEnabled val="1"/>
        </dgm:presLayoutVars>
      </dgm:prSet>
      <dgm:spPr/>
      <dgm:t>
        <a:bodyPr/>
        <a:lstStyle/>
        <a:p>
          <a:endParaRPr lang="tr-TR"/>
        </a:p>
      </dgm:t>
    </dgm:pt>
    <dgm:pt modelId="{096EC710-7BAC-4408-AAA9-169575F07586}" type="pres">
      <dgm:prSet presAssocID="{F9FB38CE-3044-4F28-A4B9-C4B0004F1C5B}" presName="childShp" presStyleLbl="bgAccFollowNode1" presStyleIdx="1" presStyleCnt="4" custScaleX="113248" custScaleY="154126">
        <dgm:presLayoutVars>
          <dgm:bulletEnabled val="1"/>
        </dgm:presLayoutVars>
      </dgm:prSet>
      <dgm:spPr>
        <a:prstGeom prst="roundRect">
          <a:avLst/>
        </a:prstGeom>
      </dgm:spPr>
      <dgm:t>
        <a:bodyPr/>
        <a:lstStyle/>
        <a:p>
          <a:endParaRPr lang="tr-TR"/>
        </a:p>
      </dgm:t>
    </dgm:pt>
    <dgm:pt modelId="{5DDC37AE-B1DC-4186-9F58-5366125C1C47}" type="pres">
      <dgm:prSet presAssocID="{7BDB0498-1AA4-42A7-84C2-EDDE69B83C5A}" presName="spacing" presStyleCnt="0"/>
      <dgm:spPr/>
    </dgm:pt>
    <dgm:pt modelId="{4469F80C-9D48-4B84-ABE6-1082E98BB30C}" type="pres">
      <dgm:prSet presAssocID="{A4A9119B-3AB9-4A22-92EA-DBC5FFECFA5F}" presName="linNode" presStyleCnt="0"/>
      <dgm:spPr/>
    </dgm:pt>
    <dgm:pt modelId="{0D2C7DA9-8B82-4D8A-95BF-6C8C510514CC}" type="pres">
      <dgm:prSet presAssocID="{A4A9119B-3AB9-4A22-92EA-DBC5FFECFA5F}" presName="parentShp" presStyleLbl="node1" presStyleIdx="2" presStyleCnt="4" custScaleX="105504" custScaleY="138983">
        <dgm:presLayoutVars>
          <dgm:bulletEnabled val="1"/>
        </dgm:presLayoutVars>
      </dgm:prSet>
      <dgm:spPr/>
      <dgm:t>
        <a:bodyPr/>
        <a:lstStyle/>
        <a:p>
          <a:endParaRPr lang="tr-TR"/>
        </a:p>
      </dgm:t>
    </dgm:pt>
    <dgm:pt modelId="{EB2794D2-ABCC-40D0-8DD6-3F006083FAF6}" type="pres">
      <dgm:prSet presAssocID="{A4A9119B-3AB9-4A22-92EA-DBC5FFECFA5F}" presName="childShp" presStyleLbl="bgAccFollowNode1" presStyleIdx="2" presStyleCnt="4" custScaleX="113248" custScaleY="118576">
        <dgm:presLayoutVars>
          <dgm:bulletEnabled val="1"/>
        </dgm:presLayoutVars>
      </dgm:prSet>
      <dgm:spPr>
        <a:prstGeom prst="roundRect">
          <a:avLst/>
        </a:prstGeom>
      </dgm:spPr>
      <dgm:t>
        <a:bodyPr/>
        <a:lstStyle/>
        <a:p>
          <a:endParaRPr lang="tr-TR"/>
        </a:p>
      </dgm:t>
    </dgm:pt>
    <dgm:pt modelId="{CB398767-314C-47BD-B7EE-E404227341B3}" type="pres">
      <dgm:prSet presAssocID="{0D3A4938-16B0-47B4-B320-0D76643D2907}" presName="spacing" presStyleCnt="0"/>
      <dgm:spPr/>
    </dgm:pt>
    <dgm:pt modelId="{787E7391-4E42-4717-BCB1-1ECB26D19A9D}" type="pres">
      <dgm:prSet presAssocID="{3BFFBE01-84D1-4450-89FA-28CB5F796DBF}" presName="linNode" presStyleCnt="0"/>
      <dgm:spPr/>
    </dgm:pt>
    <dgm:pt modelId="{94868099-C3B4-4B31-8284-3D0929FC4C22}" type="pres">
      <dgm:prSet presAssocID="{3BFFBE01-84D1-4450-89FA-28CB5F796DBF}" presName="parentShp" presStyleLbl="node1" presStyleIdx="3" presStyleCnt="4" custScaleX="111250" custScaleY="153319" custLinFactNeighborX="0" custLinFactNeighborY="-2319">
        <dgm:presLayoutVars>
          <dgm:bulletEnabled val="1"/>
        </dgm:presLayoutVars>
      </dgm:prSet>
      <dgm:spPr/>
      <dgm:t>
        <a:bodyPr/>
        <a:lstStyle/>
        <a:p>
          <a:endParaRPr lang="tr-TR"/>
        </a:p>
      </dgm:t>
    </dgm:pt>
    <dgm:pt modelId="{0E4A5145-F0D6-46F3-A59F-91C0BD49805F}" type="pres">
      <dgm:prSet presAssocID="{3BFFBE01-84D1-4450-89FA-28CB5F796DBF}" presName="childShp" presStyleLbl="bgAccFollowNode1" presStyleIdx="3" presStyleCnt="4" custScaleX="113787" custScaleY="153413">
        <dgm:presLayoutVars>
          <dgm:bulletEnabled val="1"/>
        </dgm:presLayoutVars>
      </dgm:prSet>
      <dgm:spPr>
        <a:prstGeom prst="roundRect">
          <a:avLst/>
        </a:prstGeom>
      </dgm:spPr>
      <dgm:t>
        <a:bodyPr/>
        <a:lstStyle/>
        <a:p>
          <a:endParaRPr lang="tr-TR"/>
        </a:p>
      </dgm:t>
    </dgm:pt>
  </dgm:ptLst>
  <dgm:cxnLst>
    <dgm:cxn modelId="{B7A88444-5650-432A-BC58-6D4E7FB580A6}" srcId="{3BFFBE01-84D1-4450-89FA-28CB5F796DBF}" destId="{7DDA79F6-E01C-44EC-A317-77D965D33958}" srcOrd="0" destOrd="0" parTransId="{1E4DF023-58A0-415D-8157-5A8198EF99AC}" sibTransId="{465AA32A-3B0B-45E6-8EE9-35F772FA3BBF}"/>
    <dgm:cxn modelId="{31F02A24-7EE3-4583-AE62-14F144677BED}" srcId="{8879B432-E5CA-40FA-8C0D-1933B1707410}" destId="{A4A9119B-3AB9-4A22-92EA-DBC5FFECFA5F}" srcOrd="2" destOrd="0" parTransId="{95A94BD5-FC59-4DFE-92AC-64F1D9C0DA9B}" sibTransId="{0D3A4938-16B0-47B4-B320-0D76643D2907}"/>
    <dgm:cxn modelId="{7EE2ACF1-6191-46DF-A6C7-1B6E17642C97}" type="presOf" srcId="{8879B432-E5CA-40FA-8C0D-1933B1707410}" destId="{36B0D72A-C1FB-44B9-BD68-A5F4D15D89B4}" srcOrd="0" destOrd="0" presId="urn:microsoft.com/office/officeart/2005/8/layout/vList6"/>
    <dgm:cxn modelId="{DB812217-DFCE-4A39-85D1-AF74E15C01DB}" type="presOf" srcId="{ACC6AA8F-B329-42D4-BC31-97E7A99E54EC}" destId="{EB2794D2-ABCC-40D0-8DD6-3F006083FAF6}" srcOrd="0" destOrd="0" presId="urn:microsoft.com/office/officeart/2005/8/layout/vList6"/>
    <dgm:cxn modelId="{8F051595-9BE0-4257-BFB7-3A1F993944E4}" type="presOf" srcId="{B3A40482-C1F1-4A15-A97C-4104DB77CB1B}" destId="{2785F494-EB3E-4C5A-AFBA-F1DE627C9E3A}" srcOrd="0" destOrd="0" presId="urn:microsoft.com/office/officeart/2005/8/layout/vList6"/>
    <dgm:cxn modelId="{DB04FC41-BBD4-4683-8C97-DAEB32AF8FAB}" type="presOf" srcId="{97DBA437-2667-4AC1-A20D-EB70F6CA1E10}" destId="{096EC710-7BAC-4408-AAA9-169575F07586}" srcOrd="0" destOrd="0" presId="urn:microsoft.com/office/officeart/2005/8/layout/vList6"/>
    <dgm:cxn modelId="{E74AD947-C458-45F4-A50E-E54FC9537C86}" srcId="{A4A9119B-3AB9-4A22-92EA-DBC5FFECFA5F}" destId="{ACC6AA8F-B329-42D4-BC31-97E7A99E54EC}" srcOrd="0" destOrd="0" parTransId="{71B36663-D7BD-4335-9919-D41A74999A7D}" sibTransId="{090338AC-70BC-4A6B-841B-592367437E74}"/>
    <dgm:cxn modelId="{19F8A677-31AD-4CFE-977A-298B642FCC1A}" type="presOf" srcId="{F9FB38CE-3044-4F28-A4B9-C4B0004F1C5B}" destId="{6EFC5ECA-7D11-4197-80C5-E58AC7B255E4}" srcOrd="0" destOrd="0" presId="urn:microsoft.com/office/officeart/2005/8/layout/vList6"/>
    <dgm:cxn modelId="{5E907BBA-143C-498E-AE2D-1F89E31C344C}" srcId="{8879B432-E5CA-40FA-8C0D-1933B1707410}" destId="{F9FB38CE-3044-4F28-A4B9-C4B0004F1C5B}" srcOrd="1" destOrd="0" parTransId="{256DB06B-F961-418C-AF07-B00532DC4653}" sibTransId="{7BDB0498-1AA4-42A7-84C2-EDDE69B83C5A}"/>
    <dgm:cxn modelId="{D1B32541-811A-4D5D-9B6B-6670A24FBEF3}" type="presOf" srcId="{6F1FCBF7-B8F7-4F19-BF39-EFAB20B58EB4}" destId="{A34115DF-A5DA-44CA-87BF-9811D76B27B6}" srcOrd="0" destOrd="0" presId="urn:microsoft.com/office/officeart/2005/8/layout/vList6"/>
    <dgm:cxn modelId="{211C142D-23BA-45D1-AD76-B2CB5C7233C0}" type="presOf" srcId="{A4A9119B-3AB9-4A22-92EA-DBC5FFECFA5F}" destId="{0D2C7DA9-8B82-4D8A-95BF-6C8C510514CC}" srcOrd="0" destOrd="0" presId="urn:microsoft.com/office/officeart/2005/8/layout/vList6"/>
    <dgm:cxn modelId="{A9FFA90A-1080-4F75-AF05-8099D0E8FA74}" srcId="{8879B432-E5CA-40FA-8C0D-1933B1707410}" destId="{B3A40482-C1F1-4A15-A97C-4104DB77CB1B}" srcOrd="0" destOrd="0" parTransId="{6FBF3515-E6B9-47A8-85AE-4FC27991764A}" sibTransId="{258AFA99-673D-4557-A70C-7239A0E5FEDE}"/>
    <dgm:cxn modelId="{A52B8341-6012-4101-BDFD-4042D284A527}" srcId="{F9FB38CE-3044-4F28-A4B9-C4B0004F1C5B}" destId="{97DBA437-2667-4AC1-A20D-EB70F6CA1E10}" srcOrd="0" destOrd="0" parTransId="{C79A5E4B-D54C-4C14-BE83-69CDC06410F1}" sibTransId="{A27E2B4B-91BC-4F04-A28B-5B1E5E39E62A}"/>
    <dgm:cxn modelId="{42800713-B104-4063-ADC5-A7EC6E7C7752}" srcId="{8879B432-E5CA-40FA-8C0D-1933B1707410}" destId="{3BFFBE01-84D1-4450-89FA-28CB5F796DBF}" srcOrd="3" destOrd="0" parTransId="{8DF35C1D-0B3E-4058-947C-105EA15B15DD}" sibTransId="{012C77F4-CD12-49E5-8131-F6369165B6FA}"/>
    <dgm:cxn modelId="{B6315FC5-C7A7-4BBB-B820-DFD8756CD115}" type="presOf" srcId="{7DDA79F6-E01C-44EC-A317-77D965D33958}" destId="{0E4A5145-F0D6-46F3-A59F-91C0BD49805F}" srcOrd="0" destOrd="0" presId="urn:microsoft.com/office/officeart/2005/8/layout/vList6"/>
    <dgm:cxn modelId="{48F57B63-2B3E-4983-B01B-13ABC4EE5868}" type="presOf" srcId="{3BFFBE01-84D1-4450-89FA-28CB5F796DBF}" destId="{94868099-C3B4-4B31-8284-3D0929FC4C22}" srcOrd="0" destOrd="0" presId="urn:microsoft.com/office/officeart/2005/8/layout/vList6"/>
    <dgm:cxn modelId="{BB8483C5-8B41-4E21-823B-B9B4E8CD81AA}" srcId="{B3A40482-C1F1-4A15-A97C-4104DB77CB1B}" destId="{6F1FCBF7-B8F7-4F19-BF39-EFAB20B58EB4}" srcOrd="0" destOrd="0" parTransId="{16972493-805A-4AA0-B659-E637A61DB63D}" sibTransId="{68035EE8-8707-498F-9326-62D0C1A80FE8}"/>
    <dgm:cxn modelId="{374744BE-F1A6-4E51-8980-1670D4AE8003}" type="presParOf" srcId="{36B0D72A-C1FB-44B9-BD68-A5F4D15D89B4}" destId="{690E1C65-4B09-4D80-AA58-4F1E2D970E3D}" srcOrd="0" destOrd="0" presId="urn:microsoft.com/office/officeart/2005/8/layout/vList6"/>
    <dgm:cxn modelId="{B7D73682-E4C9-47FC-92EA-956A469A9EA6}" type="presParOf" srcId="{690E1C65-4B09-4D80-AA58-4F1E2D970E3D}" destId="{2785F494-EB3E-4C5A-AFBA-F1DE627C9E3A}" srcOrd="0" destOrd="0" presId="urn:microsoft.com/office/officeart/2005/8/layout/vList6"/>
    <dgm:cxn modelId="{D2D1EC52-C099-4703-B97F-9A06EA93B1D0}" type="presParOf" srcId="{690E1C65-4B09-4D80-AA58-4F1E2D970E3D}" destId="{A34115DF-A5DA-44CA-87BF-9811D76B27B6}" srcOrd="1" destOrd="0" presId="urn:microsoft.com/office/officeart/2005/8/layout/vList6"/>
    <dgm:cxn modelId="{911A88C5-ED5B-4715-926B-00B865E6527D}" type="presParOf" srcId="{36B0D72A-C1FB-44B9-BD68-A5F4D15D89B4}" destId="{C9FD25A0-13C7-423E-863D-9B03813F31A2}" srcOrd="1" destOrd="0" presId="urn:microsoft.com/office/officeart/2005/8/layout/vList6"/>
    <dgm:cxn modelId="{D0E616FB-2434-41B8-8BA7-88BC5D62451A}" type="presParOf" srcId="{36B0D72A-C1FB-44B9-BD68-A5F4D15D89B4}" destId="{477CC8E0-7C1B-47E6-A179-3EA9FA8B89E0}" srcOrd="2" destOrd="0" presId="urn:microsoft.com/office/officeart/2005/8/layout/vList6"/>
    <dgm:cxn modelId="{FD312A63-C073-47AA-AAE6-9A724CB7B551}" type="presParOf" srcId="{477CC8E0-7C1B-47E6-A179-3EA9FA8B89E0}" destId="{6EFC5ECA-7D11-4197-80C5-E58AC7B255E4}" srcOrd="0" destOrd="0" presId="urn:microsoft.com/office/officeart/2005/8/layout/vList6"/>
    <dgm:cxn modelId="{7C9DBC37-BC76-482E-887A-CA4B3CDB1DDB}" type="presParOf" srcId="{477CC8E0-7C1B-47E6-A179-3EA9FA8B89E0}" destId="{096EC710-7BAC-4408-AAA9-169575F07586}" srcOrd="1" destOrd="0" presId="urn:microsoft.com/office/officeart/2005/8/layout/vList6"/>
    <dgm:cxn modelId="{E66D350C-8C28-44BE-A25A-1AEC31006E4F}" type="presParOf" srcId="{36B0D72A-C1FB-44B9-BD68-A5F4D15D89B4}" destId="{5DDC37AE-B1DC-4186-9F58-5366125C1C47}" srcOrd="3" destOrd="0" presId="urn:microsoft.com/office/officeart/2005/8/layout/vList6"/>
    <dgm:cxn modelId="{F0307E8D-C83E-4D12-B982-54F59044032D}" type="presParOf" srcId="{36B0D72A-C1FB-44B9-BD68-A5F4D15D89B4}" destId="{4469F80C-9D48-4B84-ABE6-1082E98BB30C}" srcOrd="4" destOrd="0" presId="urn:microsoft.com/office/officeart/2005/8/layout/vList6"/>
    <dgm:cxn modelId="{2641AA60-9981-4CEB-9F7F-2BBC1732C312}" type="presParOf" srcId="{4469F80C-9D48-4B84-ABE6-1082E98BB30C}" destId="{0D2C7DA9-8B82-4D8A-95BF-6C8C510514CC}" srcOrd="0" destOrd="0" presId="urn:microsoft.com/office/officeart/2005/8/layout/vList6"/>
    <dgm:cxn modelId="{1D3B11BD-2268-468A-8313-AB086B0B36C5}" type="presParOf" srcId="{4469F80C-9D48-4B84-ABE6-1082E98BB30C}" destId="{EB2794D2-ABCC-40D0-8DD6-3F006083FAF6}" srcOrd="1" destOrd="0" presId="urn:microsoft.com/office/officeart/2005/8/layout/vList6"/>
    <dgm:cxn modelId="{22DA664F-AFC6-48B1-815D-0FFA49335D6D}" type="presParOf" srcId="{36B0D72A-C1FB-44B9-BD68-A5F4D15D89B4}" destId="{CB398767-314C-47BD-B7EE-E404227341B3}" srcOrd="5" destOrd="0" presId="urn:microsoft.com/office/officeart/2005/8/layout/vList6"/>
    <dgm:cxn modelId="{81282703-B49F-42A8-BB2A-CD7A0986C2E9}" type="presParOf" srcId="{36B0D72A-C1FB-44B9-BD68-A5F4D15D89B4}" destId="{787E7391-4E42-4717-BCB1-1ECB26D19A9D}" srcOrd="6" destOrd="0" presId="urn:microsoft.com/office/officeart/2005/8/layout/vList6"/>
    <dgm:cxn modelId="{BC169E1C-5AFF-40A5-BB25-E42CDF94C2F1}" type="presParOf" srcId="{787E7391-4E42-4717-BCB1-1ECB26D19A9D}" destId="{94868099-C3B4-4B31-8284-3D0929FC4C22}" srcOrd="0" destOrd="0" presId="urn:microsoft.com/office/officeart/2005/8/layout/vList6"/>
    <dgm:cxn modelId="{57BB92FD-3917-4B10-97FD-BC6380BC6E00}" type="presParOf" srcId="{787E7391-4E42-4717-BCB1-1ECB26D19A9D}" destId="{0E4A5145-F0D6-46F3-A59F-91C0BD4980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0BA02-5106-4F27-8B8C-55D567965525}">
      <dsp:nvSpPr>
        <dsp:cNvPr id="0" name=""/>
        <dsp:cNvSpPr/>
      </dsp:nvSpPr>
      <dsp:spPr>
        <a:xfrm rot="5400000">
          <a:off x="4324552" y="-2657008"/>
          <a:ext cx="1212447" cy="65498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tr-TR" sz="1800" b="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b="0" kern="1200" dirty="0" smtClean="0">
              <a:effectLst>
                <a:outerShdw blurRad="38100" dist="38100" dir="2700000" algn="tl">
                  <a:srgbClr val="000000">
                    <a:alpha val="43137"/>
                  </a:srgbClr>
                </a:outerShdw>
              </a:effectLst>
              <a:latin typeface="Cambria" pitchFamily="18" charset="0"/>
            </a:rPr>
            <a:t>Bireyin psikolojik, fizyolojik, anatomik özelliklerinde geçici ya da kalıcı türden bir kayıp ya da işleyiş bozukluğu olması durumudur. </a:t>
          </a:r>
          <a:endParaRPr lang="tr-TR" sz="1800" b="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endParaRPr lang="tr-TR" sz="1800" b="0" kern="1200" dirty="0">
            <a:effectLst>
              <a:outerShdw blurRad="38100" dist="38100" dir="2700000" algn="tl">
                <a:srgbClr val="000000">
                  <a:alpha val="43137"/>
                </a:srgbClr>
              </a:outerShdw>
            </a:effectLst>
            <a:latin typeface="Cambria" pitchFamily="18" charset="0"/>
          </a:endParaRPr>
        </a:p>
      </dsp:txBody>
      <dsp:txXfrm rot="-5400000">
        <a:off x="1655854" y="70877"/>
        <a:ext cx="6490657" cy="1094073"/>
      </dsp:txXfrm>
    </dsp:sp>
    <dsp:sp modelId="{352F8BD8-9C0E-40CB-9F86-B460470C8F75}">
      <dsp:nvSpPr>
        <dsp:cNvPr id="0" name=""/>
        <dsp:cNvSpPr/>
      </dsp:nvSpPr>
      <dsp:spPr>
        <a:xfrm>
          <a:off x="0" y="0"/>
          <a:ext cx="1653291" cy="123071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Zedelenme</a:t>
          </a:r>
          <a:endParaRPr lang="tr-TR" sz="2000" b="1" kern="1200" dirty="0">
            <a:effectLst>
              <a:outerShdw blurRad="38100" dist="38100" dir="2700000" algn="tl">
                <a:srgbClr val="000000">
                  <a:alpha val="43137"/>
                </a:srgbClr>
              </a:outerShdw>
            </a:effectLst>
            <a:latin typeface="Cambria" pitchFamily="18" charset="0"/>
          </a:endParaRPr>
        </a:p>
      </dsp:txBody>
      <dsp:txXfrm>
        <a:off x="60078" y="60078"/>
        <a:ext cx="1533135" cy="1110554"/>
      </dsp:txXfrm>
    </dsp:sp>
    <dsp:sp modelId="{1B7223A2-1780-4CCB-BF04-7E0AEB3EAFDC}">
      <dsp:nvSpPr>
        <dsp:cNvPr id="0" name=""/>
        <dsp:cNvSpPr/>
      </dsp:nvSpPr>
      <dsp:spPr>
        <a:xfrm rot="5400000">
          <a:off x="4316234" y="-1437821"/>
          <a:ext cx="1084010" cy="6695963"/>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Bir şeyi yapmada yeterli olmama, belirli bir şekilde davranmada sınırlı kapasite olarak tanımlanmaktadır.</a:t>
          </a:r>
          <a:endParaRPr lang="tr-TR" sz="1800" kern="1200" dirty="0">
            <a:effectLst>
              <a:outerShdw blurRad="38100" dist="38100" dir="2700000" algn="tl">
                <a:srgbClr val="000000">
                  <a:alpha val="43137"/>
                </a:srgbClr>
              </a:outerShdw>
            </a:effectLst>
            <a:latin typeface="Cambria" pitchFamily="18" charset="0"/>
          </a:endParaRPr>
        </a:p>
      </dsp:txBody>
      <dsp:txXfrm rot="-5400000">
        <a:off x="1510258" y="1421072"/>
        <a:ext cx="6643046" cy="978176"/>
      </dsp:txXfrm>
    </dsp:sp>
    <dsp:sp modelId="{6B43984B-37BD-4B49-9ACB-12871167AA1B}">
      <dsp:nvSpPr>
        <dsp:cNvPr id="0" name=""/>
        <dsp:cNvSpPr/>
      </dsp:nvSpPr>
      <dsp:spPr>
        <a:xfrm>
          <a:off x="2562" y="1294805"/>
          <a:ext cx="1507695" cy="123071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Yetersizlik </a:t>
          </a:r>
          <a:endParaRPr lang="tr-TR" sz="2000" b="1" kern="1200" dirty="0">
            <a:effectLst>
              <a:outerShdw blurRad="38100" dist="38100" dir="2700000" algn="tl">
                <a:srgbClr val="000000">
                  <a:alpha val="43137"/>
                </a:srgbClr>
              </a:outerShdw>
            </a:effectLst>
            <a:latin typeface="Cambria" pitchFamily="18" charset="0"/>
          </a:endParaRPr>
        </a:p>
      </dsp:txBody>
      <dsp:txXfrm>
        <a:off x="62640" y="1354883"/>
        <a:ext cx="1387539" cy="1110554"/>
      </dsp:txXfrm>
    </dsp:sp>
    <dsp:sp modelId="{FA709EF3-175E-4A2F-8C81-A4FD1D98A7D3}">
      <dsp:nvSpPr>
        <dsp:cNvPr id="0" name=""/>
        <dsp:cNvSpPr/>
      </dsp:nvSpPr>
      <dsp:spPr>
        <a:xfrm rot="5400000">
          <a:off x="4242462" y="-147462"/>
          <a:ext cx="1228032" cy="669974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Bireyin yetersizlik yüzünden yaş, cinsiyet, sosyal ve kültürel faktörlere bağlı olarak  oynaması gereken rolleri gereği gibi oynayamama durumudur.</a:t>
          </a:r>
          <a:endParaRPr lang="tr-TR" sz="1800" kern="1200" dirty="0">
            <a:effectLst>
              <a:outerShdw blurRad="38100" dist="38100" dir="2700000" algn="tl">
                <a:srgbClr val="000000">
                  <a:alpha val="43137"/>
                </a:srgbClr>
              </a:outerShdw>
            </a:effectLst>
            <a:latin typeface="Cambria" pitchFamily="18" charset="0"/>
          </a:endParaRPr>
        </a:p>
      </dsp:txBody>
      <dsp:txXfrm rot="-5400000">
        <a:off x="1506608" y="2648340"/>
        <a:ext cx="6639792" cy="1108136"/>
      </dsp:txXfrm>
    </dsp:sp>
    <dsp:sp modelId="{1F6E9EE0-CEB5-4002-9D4E-DE0399AFF956}">
      <dsp:nvSpPr>
        <dsp:cNvPr id="0" name=""/>
        <dsp:cNvSpPr/>
      </dsp:nvSpPr>
      <dsp:spPr>
        <a:xfrm>
          <a:off x="2562" y="2587051"/>
          <a:ext cx="1504046" cy="123071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Özür/</a:t>
          </a:r>
        </a:p>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Engel</a:t>
          </a:r>
          <a:endParaRPr lang="tr-TR" sz="2000" b="1" kern="1200" dirty="0">
            <a:effectLst>
              <a:outerShdw blurRad="38100" dist="38100" dir="2700000" algn="tl">
                <a:srgbClr val="000000">
                  <a:alpha val="43137"/>
                </a:srgbClr>
              </a:outerShdw>
            </a:effectLst>
            <a:latin typeface="Cambria" pitchFamily="18" charset="0"/>
          </a:endParaRPr>
        </a:p>
      </dsp:txBody>
      <dsp:txXfrm>
        <a:off x="62640" y="2647129"/>
        <a:ext cx="1383890" cy="1110554"/>
      </dsp:txXfrm>
    </dsp:sp>
    <dsp:sp modelId="{83EFDD8A-B695-434E-B882-5985237AA583}">
      <dsp:nvSpPr>
        <dsp:cNvPr id="0" name=""/>
        <dsp:cNvSpPr/>
      </dsp:nvSpPr>
      <dsp:spPr>
        <a:xfrm rot="5400000">
          <a:off x="4362466" y="1143945"/>
          <a:ext cx="984568" cy="670141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Halen bir yetersizliği belirlenemeyen ancak ileride yetersizlik gösterme şansı ya da olasılığı normalde beklenenden daha fazla olan çocukları ifade etmektedir.</a:t>
          </a:r>
          <a:endParaRPr lang="tr-TR" sz="1800" kern="1200" dirty="0">
            <a:effectLst>
              <a:outerShdw blurRad="38100" dist="38100" dir="2700000" algn="tl">
                <a:srgbClr val="000000">
                  <a:alpha val="43137"/>
                </a:srgbClr>
              </a:outerShdw>
            </a:effectLst>
            <a:latin typeface="Cambria" pitchFamily="18" charset="0"/>
          </a:endParaRPr>
        </a:p>
      </dsp:txBody>
      <dsp:txXfrm rot="-5400000">
        <a:off x="1504043" y="4050432"/>
        <a:ext cx="6653353" cy="888442"/>
      </dsp:txXfrm>
    </dsp:sp>
    <dsp:sp modelId="{D2E4C053-0D94-4AEC-91E7-691081779F76}">
      <dsp:nvSpPr>
        <dsp:cNvPr id="0" name=""/>
        <dsp:cNvSpPr/>
      </dsp:nvSpPr>
      <dsp:spPr>
        <a:xfrm>
          <a:off x="2562" y="3879298"/>
          <a:ext cx="1501479" cy="123071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Risk Taşıma</a:t>
          </a:r>
          <a:endParaRPr lang="tr-TR" sz="2000" b="1" kern="1200" dirty="0">
            <a:effectLst>
              <a:outerShdw blurRad="38100" dist="38100" dir="2700000" algn="tl">
                <a:srgbClr val="000000">
                  <a:alpha val="43137"/>
                </a:srgbClr>
              </a:outerShdw>
            </a:effectLst>
            <a:latin typeface="Cambria" pitchFamily="18" charset="0"/>
          </a:endParaRPr>
        </a:p>
      </dsp:txBody>
      <dsp:txXfrm>
        <a:off x="62640" y="3939376"/>
        <a:ext cx="1381323" cy="111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13535-53D2-446A-B64F-3854AE3E3D80}">
      <dsp:nvSpPr>
        <dsp:cNvPr id="0" name=""/>
        <dsp:cNvSpPr/>
      </dsp:nvSpPr>
      <dsp:spPr>
        <a:xfrm rot="10800000">
          <a:off x="399062" y="1720"/>
          <a:ext cx="7338778" cy="1340304"/>
        </a:xfrm>
        <a:prstGeom prst="homePlat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1037" tIns="76200" rIns="14224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Özel eğitimciler, özel gereksinimi olan öğrencilerin öğrenme gereksinimleri dikkate alınarak yapılacak programa göre sınıflandırmayı önermektedir.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734138" y="1720"/>
        <a:ext cx="7003702" cy="1340304"/>
      </dsp:txXfrm>
    </dsp:sp>
    <dsp:sp modelId="{4D2B20AC-FEB2-4FF8-A9EC-3BBD30DE9E6D}">
      <dsp:nvSpPr>
        <dsp:cNvPr id="0" name=""/>
        <dsp:cNvSpPr/>
      </dsp:nvSpPr>
      <dsp:spPr>
        <a:xfrm>
          <a:off x="0" y="4"/>
          <a:ext cx="1340304" cy="1340304"/>
        </a:xfrm>
        <a:prstGeom prst="star6">
          <a:avLst/>
        </a:prstGeom>
        <a:gradFill rotWithShape="0">
          <a:gsLst>
            <a:gs pos="0">
              <a:schemeClr val="accent2">
                <a:tint val="50000"/>
                <a:hueOff val="0"/>
                <a:satOff val="0"/>
                <a:lumOff val="0"/>
                <a:alphaOff val="0"/>
                <a:shade val="15000"/>
                <a:satMod val="180000"/>
              </a:schemeClr>
            </a:gs>
            <a:gs pos="50000">
              <a:schemeClr val="accent2">
                <a:tint val="50000"/>
                <a:hueOff val="0"/>
                <a:satOff val="0"/>
                <a:lumOff val="0"/>
                <a:alphaOff val="0"/>
                <a:shade val="45000"/>
                <a:satMod val="170000"/>
              </a:schemeClr>
            </a:gs>
            <a:gs pos="70000">
              <a:schemeClr val="accent2">
                <a:tint val="50000"/>
                <a:hueOff val="0"/>
                <a:satOff val="0"/>
                <a:lumOff val="0"/>
                <a:alphaOff val="0"/>
                <a:tint val="99000"/>
                <a:shade val="65000"/>
                <a:satMod val="155000"/>
              </a:schemeClr>
            </a:gs>
            <a:gs pos="100000">
              <a:schemeClr val="accent2">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627E4DA-DA71-4F62-8AE6-384D0D0E490D}">
      <dsp:nvSpPr>
        <dsp:cNvPr id="0" name=""/>
        <dsp:cNvSpPr/>
      </dsp:nvSpPr>
      <dsp:spPr>
        <a:xfrm rot="10800000">
          <a:off x="360049" y="1742115"/>
          <a:ext cx="7416805" cy="1340304"/>
        </a:xfrm>
        <a:prstGeom prst="homePlate">
          <a:avLst/>
        </a:prstGeom>
        <a:gradFill rotWithShape="0">
          <a:gsLst>
            <a:gs pos="0">
              <a:schemeClr val="accent2">
                <a:hueOff val="-4271745"/>
                <a:satOff val="12481"/>
                <a:lumOff val="-2353"/>
                <a:alphaOff val="0"/>
                <a:shade val="15000"/>
                <a:satMod val="180000"/>
              </a:schemeClr>
            </a:gs>
            <a:gs pos="50000">
              <a:schemeClr val="accent2">
                <a:hueOff val="-4271745"/>
                <a:satOff val="12481"/>
                <a:lumOff val="-2353"/>
                <a:alphaOff val="0"/>
                <a:shade val="45000"/>
                <a:satMod val="170000"/>
              </a:schemeClr>
            </a:gs>
            <a:gs pos="70000">
              <a:schemeClr val="accent2">
                <a:hueOff val="-4271745"/>
                <a:satOff val="12481"/>
                <a:lumOff val="-2353"/>
                <a:alphaOff val="0"/>
                <a:tint val="99000"/>
                <a:shade val="65000"/>
                <a:satMod val="155000"/>
              </a:schemeClr>
            </a:gs>
            <a:gs pos="100000">
              <a:schemeClr val="accent2">
                <a:hueOff val="-4271745"/>
                <a:satOff val="12481"/>
                <a:lumOff val="-235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1037" tIns="76200" rIns="14224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Eğitsel değerlendirmenin ön plana çıktığı bu yaklaşımla öğrencinin gereksinimleri de “özbakım becerilerinin geliştirilmesi” şeklinde ifade edilebilecektir.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695125" y="1742115"/>
        <a:ext cx="7081729" cy="1340304"/>
      </dsp:txXfrm>
    </dsp:sp>
    <dsp:sp modelId="{1EC6EA04-9C22-4413-9478-D6B9FDA44085}">
      <dsp:nvSpPr>
        <dsp:cNvPr id="0" name=""/>
        <dsp:cNvSpPr/>
      </dsp:nvSpPr>
      <dsp:spPr>
        <a:xfrm>
          <a:off x="0" y="1728189"/>
          <a:ext cx="1340304" cy="1340304"/>
        </a:xfrm>
        <a:prstGeom prst="star6">
          <a:avLst/>
        </a:prstGeom>
        <a:gradFill rotWithShape="0">
          <a:gsLst>
            <a:gs pos="0">
              <a:schemeClr val="accent2">
                <a:tint val="50000"/>
                <a:hueOff val="-4287546"/>
                <a:satOff val="10990"/>
                <a:lumOff val="-534"/>
                <a:alphaOff val="0"/>
                <a:shade val="15000"/>
                <a:satMod val="180000"/>
              </a:schemeClr>
            </a:gs>
            <a:gs pos="50000">
              <a:schemeClr val="accent2">
                <a:tint val="50000"/>
                <a:hueOff val="-4287546"/>
                <a:satOff val="10990"/>
                <a:lumOff val="-534"/>
                <a:alphaOff val="0"/>
                <a:shade val="45000"/>
                <a:satMod val="170000"/>
              </a:schemeClr>
            </a:gs>
            <a:gs pos="70000">
              <a:schemeClr val="accent2">
                <a:tint val="50000"/>
                <a:hueOff val="-4287546"/>
                <a:satOff val="10990"/>
                <a:lumOff val="-534"/>
                <a:alphaOff val="0"/>
                <a:tint val="99000"/>
                <a:shade val="65000"/>
                <a:satMod val="155000"/>
              </a:schemeClr>
            </a:gs>
            <a:gs pos="100000">
              <a:schemeClr val="accent2">
                <a:tint val="50000"/>
                <a:hueOff val="-4287546"/>
                <a:satOff val="10990"/>
                <a:lumOff val="-534"/>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11C14B0-D6D5-4076-8971-E350F7236CDE}">
      <dsp:nvSpPr>
        <dsp:cNvPr id="0" name=""/>
        <dsp:cNvSpPr/>
      </dsp:nvSpPr>
      <dsp:spPr>
        <a:xfrm rot="10800000">
          <a:off x="309022" y="3482511"/>
          <a:ext cx="7518858" cy="1340304"/>
        </a:xfrm>
        <a:prstGeom prst="homePlate">
          <a:avLst/>
        </a:prstGeom>
        <a:gradFill rotWithShape="0">
          <a:gsLst>
            <a:gs pos="0">
              <a:schemeClr val="accent2">
                <a:hueOff val="-8543491"/>
                <a:satOff val="24962"/>
                <a:lumOff val="-4706"/>
                <a:alphaOff val="0"/>
                <a:shade val="15000"/>
                <a:satMod val="180000"/>
              </a:schemeClr>
            </a:gs>
            <a:gs pos="50000">
              <a:schemeClr val="accent2">
                <a:hueOff val="-8543491"/>
                <a:satOff val="24962"/>
                <a:lumOff val="-4706"/>
                <a:alphaOff val="0"/>
                <a:shade val="45000"/>
                <a:satMod val="170000"/>
              </a:schemeClr>
            </a:gs>
            <a:gs pos="70000">
              <a:schemeClr val="accent2">
                <a:hueOff val="-8543491"/>
                <a:satOff val="24962"/>
                <a:lumOff val="-4706"/>
                <a:alphaOff val="0"/>
                <a:tint val="99000"/>
                <a:shade val="65000"/>
                <a:satMod val="155000"/>
              </a:schemeClr>
            </a:gs>
            <a:gs pos="100000">
              <a:schemeClr val="accent2">
                <a:hueOff val="-8543491"/>
                <a:satOff val="24962"/>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1037" tIns="76200" rIns="14224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Tüm bu uygulamalar bireyselleştirilmiş eğitim planlarının hazırlanmasına katkıda bulunacaktır.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644098" y="3482511"/>
        <a:ext cx="7183782" cy="1340304"/>
      </dsp:txXfrm>
    </dsp:sp>
    <dsp:sp modelId="{6DE0F7D0-BBB8-4C67-8F27-14163C7B1D07}">
      <dsp:nvSpPr>
        <dsp:cNvPr id="0" name=""/>
        <dsp:cNvSpPr/>
      </dsp:nvSpPr>
      <dsp:spPr>
        <a:xfrm>
          <a:off x="0" y="3484231"/>
          <a:ext cx="1340304" cy="1340304"/>
        </a:xfrm>
        <a:prstGeom prst="star6">
          <a:avLst/>
        </a:prstGeom>
        <a:gradFill rotWithShape="0">
          <a:gsLst>
            <a:gs pos="0">
              <a:schemeClr val="accent2">
                <a:tint val="50000"/>
                <a:hueOff val="-8575092"/>
                <a:satOff val="21979"/>
                <a:lumOff val="-1067"/>
                <a:alphaOff val="0"/>
                <a:shade val="15000"/>
                <a:satMod val="180000"/>
              </a:schemeClr>
            </a:gs>
            <a:gs pos="50000">
              <a:schemeClr val="accent2">
                <a:tint val="50000"/>
                <a:hueOff val="-8575092"/>
                <a:satOff val="21979"/>
                <a:lumOff val="-1067"/>
                <a:alphaOff val="0"/>
                <a:shade val="45000"/>
                <a:satMod val="170000"/>
              </a:schemeClr>
            </a:gs>
            <a:gs pos="70000">
              <a:schemeClr val="accent2">
                <a:tint val="50000"/>
                <a:hueOff val="-8575092"/>
                <a:satOff val="21979"/>
                <a:lumOff val="-1067"/>
                <a:alphaOff val="0"/>
                <a:tint val="99000"/>
                <a:shade val="65000"/>
                <a:satMod val="155000"/>
              </a:schemeClr>
            </a:gs>
            <a:gs pos="100000">
              <a:schemeClr val="accent2">
                <a:tint val="50000"/>
                <a:hueOff val="-8575092"/>
                <a:satOff val="21979"/>
                <a:lumOff val="-106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1184E-B3EC-4EA5-BEDD-D894217CF4BC}">
      <dsp:nvSpPr>
        <dsp:cNvPr id="0" name=""/>
        <dsp:cNvSpPr/>
      </dsp:nvSpPr>
      <dsp:spPr>
        <a:xfrm rot="16200000">
          <a:off x="-648263" y="649326"/>
          <a:ext cx="4064000" cy="2765346"/>
        </a:xfrm>
        <a:prstGeom prst="flowChartManualOperati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Özel eğitim yaklaşık iki asırdır dünya tarihinde yer almaktadır. Özel gereksinimi olan bireyler kimi zaman destan yazdı, kimi zaman ölüme terk edildi.</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1064" y="812799"/>
        <a:ext cx="2765346" cy="2438400"/>
      </dsp:txXfrm>
    </dsp:sp>
    <dsp:sp modelId="{DFA0B6D3-BB95-4A7A-B35F-8BDD3ECD5D7E}">
      <dsp:nvSpPr>
        <dsp:cNvPr id="0" name=""/>
        <dsp:cNvSpPr/>
      </dsp:nvSpPr>
      <dsp:spPr>
        <a:xfrm rot="16200000">
          <a:off x="2324484" y="649326"/>
          <a:ext cx="4064000" cy="2765346"/>
        </a:xfrm>
        <a:prstGeom prst="flowChartManualOperati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İlkel toplumlarda kişinin varlığını sürdürebilmesi için “üretici, savaşçı, sihirbazlık” gibi nitelikler gerekirdi.</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2973811" y="812799"/>
        <a:ext cx="2765346" cy="2438400"/>
      </dsp:txXfrm>
    </dsp:sp>
    <dsp:sp modelId="{71312F47-7E55-42BA-B518-16E38D05618E}">
      <dsp:nvSpPr>
        <dsp:cNvPr id="0" name=""/>
        <dsp:cNvSpPr/>
      </dsp:nvSpPr>
      <dsp:spPr>
        <a:xfrm rot="16200000">
          <a:off x="5297231" y="649326"/>
          <a:ext cx="4064000" cy="2765346"/>
        </a:xfrm>
        <a:prstGeom prst="flowChartManualOperati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Başkasına bağımlı düşen toplum sırttan atılması gereken bir ağırlık sayılırdı. İşte bu güçsüz, düşkün, sakat diye adlandırılan bireylerin ancak 1800’lerde özel gereksinimi olduğu kabul edildi.</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5946558" y="812799"/>
        <a:ext cx="2765346" cy="243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40C0D-EC33-4795-A532-76ABC0300800}">
      <dsp:nvSpPr>
        <dsp:cNvPr id="0" name=""/>
        <dsp:cNvSpPr/>
      </dsp:nvSpPr>
      <dsp:spPr>
        <a:xfrm>
          <a:off x="-144882" y="0"/>
          <a:ext cx="6163884" cy="871296"/>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Özel eğitimde okullaşma tarihçesi; öncelikle klinik çalışmaları ile başladı.</a:t>
          </a:r>
          <a:endParaRPr lang="tr-TR" sz="2000" kern="1200" dirty="0">
            <a:effectLst>
              <a:outerShdw blurRad="38100" dist="38100" dir="2700000" algn="tl">
                <a:srgbClr val="000000">
                  <a:alpha val="43137"/>
                </a:srgbClr>
              </a:outerShdw>
            </a:effectLst>
            <a:latin typeface="Cambria" pitchFamily="18" charset="0"/>
          </a:endParaRPr>
        </a:p>
      </dsp:txBody>
      <dsp:txXfrm>
        <a:off x="-119363" y="25519"/>
        <a:ext cx="5150063" cy="820258"/>
      </dsp:txXfrm>
    </dsp:sp>
    <dsp:sp modelId="{EF601429-C15A-4972-A74C-FFEC484B8AE0}">
      <dsp:nvSpPr>
        <dsp:cNvPr id="0" name=""/>
        <dsp:cNvSpPr/>
      </dsp:nvSpPr>
      <dsp:spPr>
        <a:xfrm>
          <a:off x="371343" y="1029714"/>
          <a:ext cx="6163884" cy="871296"/>
        </a:xfrm>
        <a:prstGeom prst="roundRect">
          <a:avLst>
            <a:gd name="adj" fmla="val 10000"/>
          </a:avLst>
        </a:prstGeom>
        <a:gradFill rotWithShape="0">
          <a:gsLst>
            <a:gs pos="0">
              <a:schemeClr val="accent5">
                <a:hueOff val="-8598"/>
                <a:satOff val="-6168"/>
                <a:lumOff val="-3268"/>
                <a:alphaOff val="0"/>
                <a:shade val="15000"/>
                <a:satMod val="180000"/>
              </a:schemeClr>
            </a:gs>
            <a:gs pos="50000">
              <a:schemeClr val="accent5">
                <a:hueOff val="-8598"/>
                <a:satOff val="-6168"/>
                <a:lumOff val="-3268"/>
                <a:alphaOff val="0"/>
                <a:shade val="45000"/>
                <a:satMod val="170000"/>
              </a:schemeClr>
            </a:gs>
            <a:gs pos="70000">
              <a:schemeClr val="accent5">
                <a:hueOff val="-8598"/>
                <a:satOff val="-6168"/>
                <a:lumOff val="-3268"/>
                <a:alphaOff val="0"/>
                <a:tint val="99000"/>
                <a:shade val="65000"/>
                <a:satMod val="155000"/>
              </a:schemeClr>
            </a:gs>
            <a:gs pos="100000">
              <a:schemeClr val="accent5">
                <a:hueOff val="-8598"/>
                <a:satOff val="-6168"/>
                <a:lumOff val="-326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Daha sonra yatılı okul ve ayrı okul düzenlemeleri</a:t>
          </a:r>
          <a:endParaRPr lang="tr-TR" sz="2000" kern="1200" dirty="0">
            <a:effectLst>
              <a:outerShdw blurRad="38100" dist="38100" dir="2700000" algn="tl">
                <a:srgbClr val="000000">
                  <a:alpha val="43137"/>
                </a:srgbClr>
              </a:outerShdw>
            </a:effectLst>
            <a:latin typeface="Cambria" pitchFamily="18" charset="0"/>
          </a:endParaRPr>
        </a:p>
      </dsp:txBody>
      <dsp:txXfrm>
        <a:off x="396862" y="1055233"/>
        <a:ext cx="5030278" cy="820258"/>
      </dsp:txXfrm>
    </dsp:sp>
    <dsp:sp modelId="{068EB14C-A606-4559-B5C9-8C8AE50563BB}">
      <dsp:nvSpPr>
        <dsp:cNvPr id="0" name=""/>
        <dsp:cNvSpPr/>
      </dsp:nvSpPr>
      <dsp:spPr>
        <a:xfrm>
          <a:off x="513667" y="2059428"/>
          <a:ext cx="6896277" cy="871296"/>
        </a:xfrm>
        <a:prstGeom prst="roundRect">
          <a:avLst>
            <a:gd name="adj" fmla="val 10000"/>
          </a:avLst>
        </a:prstGeom>
        <a:gradFill rotWithShape="0">
          <a:gsLst>
            <a:gs pos="0">
              <a:schemeClr val="accent5">
                <a:hueOff val="-17197"/>
                <a:satOff val="-12335"/>
                <a:lumOff val="-6535"/>
                <a:alphaOff val="0"/>
                <a:shade val="15000"/>
                <a:satMod val="180000"/>
              </a:schemeClr>
            </a:gs>
            <a:gs pos="50000">
              <a:schemeClr val="accent5">
                <a:hueOff val="-17197"/>
                <a:satOff val="-12335"/>
                <a:lumOff val="-6535"/>
                <a:alphaOff val="0"/>
                <a:shade val="45000"/>
                <a:satMod val="170000"/>
              </a:schemeClr>
            </a:gs>
            <a:gs pos="70000">
              <a:schemeClr val="accent5">
                <a:hueOff val="-17197"/>
                <a:satOff val="-12335"/>
                <a:lumOff val="-6535"/>
                <a:alphaOff val="0"/>
                <a:tint val="99000"/>
                <a:shade val="65000"/>
                <a:satMod val="155000"/>
              </a:schemeClr>
            </a:gs>
            <a:gs pos="100000">
              <a:schemeClr val="accent5">
                <a:hueOff val="-17197"/>
                <a:satOff val="-12335"/>
                <a:lumOff val="-653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Bütünleşme çabaları, genel eğitim okullarına açılan özel sınıflar</a:t>
          </a:r>
          <a:endParaRPr lang="tr-TR" sz="2000" kern="1200" dirty="0">
            <a:effectLst>
              <a:outerShdw blurRad="38100" dist="38100" dir="2700000" algn="tl">
                <a:srgbClr val="000000">
                  <a:alpha val="43137"/>
                </a:srgbClr>
              </a:outerShdw>
            </a:effectLst>
            <a:latin typeface="Cambria" pitchFamily="18" charset="0"/>
          </a:endParaRPr>
        </a:p>
      </dsp:txBody>
      <dsp:txXfrm>
        <a:off x="539186" y="2084947"/>
        <a:ext cx="5642660" cy="820258"/>
      </dsp:txXfrm>
    </dsp:sp>
    <dsp:sp modelId="{456891C5-CE6E-4E1F-BDB9-D96B0ED5593F}">
      <dsp:nvSpPr>
        <dsp:cNvPr id="0" name=""/>
        <dsp:cNvSpPr/>
      </dsp:nvSpPr>
      <dsp:spPr>
        <a:xfrm>
          <a:off x="1106324" y="3089143"/>
          <a:ext cx="6743413" cy="871296"/>
        </a:xfrm>
        <a:prstGeom prst="roundRect">
          <a:avLst>
            <a:gd name="adj" fmla="val 10000"/>
          </a:avLst>
        </a:prstGeom>
        <a:gradFill rotWithShape="0">
          <a:gsLst>
            <a:gs pos="0">
              <a:schemeClr val="accent5">
                <a:hueOff val="-25795"/>
                <a:satOff val="-18503"/>
                <a:lumOff val="-9803"/>
                <a:alphaOff val="0"/>
                <a:shade val="15000"/>
                <a:satMod val="180000"/>
              </a:schemeClr>
            </a:gs>
            <a:gs pos="50000">
              <a:schemeClr val="accent5">
                <a:hueOff val="-25795"/>
                <a:satOff val="-18503"/>
                <a:lumOff val="-9803"/>
                <a:alphaOff val="0"/>
                <a:shade val="45000"/>
                <a:satMod val="170000"/>
              </a:schemeClr>
            </a:gs>
            <a:gs pos="70000">
              <a:schemeClr val="accent5">
                <a:hueOff val="-25795"/>
                <a:satOff val="-18503"/>
                <a:lumOff val="-9803"/>
                <a:alphaOff val="0"/>
                <a:tint val="99000"/>
                <a:shade val="65000"/>
                <a:satMod val="155000"/>
              </a:schemeClr>
            </a:gs>
            <a:gs pos="100000">
              <a:schemeClr val="accent5">
                <a:hueOff val="-25795"/>
                <a:satOff val="-18503"/>
                <a:lumOff val="-980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Genel eğitim  sınıflarında yarı zamanlı ya da tam zamanlı eğitim</a:t>
          </a:r>
          <a:endParaRPr lang="tr-TR" sz="2000" kern="1200" dirty="0">
            <a:effectLst>
              <a:outerShdw blurRad="38100" dist="38100" dir="2700000" algn="tl">
                <a:srgbClr val="000000">
                  <a:alpha val="43137"/>
                </a:srgbClr>
              </a:outerShdw>
            </a:effectLst>
            <a:latin typeface="Cambria" pitchFamily="18" charset="0"/>
          </a:endParaRPr>
        </a:p>
      </dsp:txBody>
      <dsp:txXfrm>
        <a:off x="1131843" y="3114662"/>
        <a:ext cx="5508023" cy="820258"/>
      </dsp:txXfrm>
    </dsp:sp>
    <dsp:sp modelId="{1BB41649-4734-424D-AA56-7034D033B577}">
      <dsp:nvSpPr>
        <dsp:cNvPr id="0" name=""/>
        <dsp:cNvSpPr/>
      </dsp:nvSpPr>
      <dsp:spPr>
        <a:xfrm>
          <a:off x="5452659" y="667334"/>
          <a:ext cx="566342" cy="566342"/>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tr-TR" sz="2500" kern="1200"/>
        </a:p>
      </dsp:txBody>
      <dsp:txXfrm>
        <a:off x="5580086" y="667334"/>
        <a:ext cx="311488" cy="426172"/>
      </dsp:txXfrm>
    </dsp:sp>
    <dsp:sp modelId="{61C19594-0AB2-467A-8764-81D1467F7FC0}">
      <dsp:nvSpPr>
        <dsp:cNvPr id="0" name=""/>
        <dsp:cNvSpPr/>
      </dsp:nvSpPr>
      <dsp:spPr>
        <a:xfrm>
          <a:off x="5968885" y="1697048"/>
          <a:ext cx="566342" cy="566342"/>
        </a:xfrm>
        <a:prstGeom prst="downArrow">
          <a:avLst>
            <a:gd name="adj1" fmla="val 55000"/>
            <a:gd name="adj2" fmla="val 45000"/>
          </a:avLst>
        </a:prstGeom>
        <a:solidFill>
          <a:schemeClr val="accent5">
            <a:tint val="40000"/>
            <a:alpha val="90000"/>
            <a:hueOff val="19533"/>
            <a:satOff val="-8113"/>
            <a:lumOff val="-1221"/>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tr-TR" sz="2500" kern="1200"/>
        </a:p>
      </dsp:txBody>
      <dsp:txXfrm>
        <a:off x="6096312" y="1697048"/>
        <a:ext cx="311488" cy="426172"/>
      </dsp:txXfrm>
    </dsp:sp>
    <dsp:sp modelId="{7B89FBF4-35C6-4DFC-961A-FFB61005AD5E}">
      <dsp:nvSpPr>
        <dsp:cNvPr id="0" name=""/>
        <dsp:cNvSpPr/>
      </dsp:nvSpPr>
      <dsp:spPr>
        <a:xfrm>
          <a:off x="6477405" y="2726762"/>
          <a:ext cx="566342" cy="566342"/>
        </a:xfrm>
        <a:prstGeom prst="downArrow">
          <a:avLst>
            <a:gd name="adj1" fmla="val 55000"/>
            <a:gd name="adj2" fmla="val 45000"/>
          </a:avLst>
        </a:prstGeom>
        <a:solidFill>
          <a:schemeClr val="accent5">
            <a:tint val="40000"/>
            <a:alpha val="90000"/>
            <a:hueOff val="39067"/>
            <a:satOff val="-16225"/>
            <a:lumOff val="-2442"/>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tr-TR" sz="2500" kern="1200"/>
        </a:p>
      </dsp:txBody>
      <dsp:txXfrm>
        <a:off x="6604832" y="2726762"/>
        <a:ext cx="311488" cy="426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4CE88-8447-40AE-8DAD-F4BCCE63CD35}">
      <dsp:nvSpPr>
        <dsp:cNvPr id="0" name=""/>
        <dsp:cNvSpPr/>
      </dsp:nvSpPr>
      <dsp:spPr>
        <a:xfrm rot="10800000">
          <a:off x="451915" y="1597"/>
          <a:ext cx="6585001" cy="1043682"/>
        </a:xfrm>
        <a:prstGeom prst="homePlat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35"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En az kısıtlayıcı ortam</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712835" y="1597"/>
        <a:ext cx="6324081" cy="1043682"/>
      </dsp:txXfrm>
    </dsp:sp>
    <dsp:sp modelId="{199B6229-D110-4103-A37A-802AEBDE298A}">
      <dsp:nvSpPr>
        <dsp:cNvPr id="0" name=""/>
        <dsp:cNvSpPr/>
      </dsp:nvSpPr>
      <dsp:spPr>
        <a:xfrm>
          <a:off x="0" y="220"/>
          <a:ext cx="1043682" cy="1043682"/>
        </a:xfrm>
        <a:prstGeom prst="cloud">
          <a:avLst/>
        </a:prstGeom>
        <a:gradFill rotWithShape="0">
          <a:gsLst>
            <a:gs pos="0">
              <a:schemeClr val="accent2">
                <a:tint val="50000"/>
                <a:hueOff val="0"/>
                <a:satOff val="0"/>
                <a:lumOff val="0"/>
                <a:alphaOff val="0"/>
                <a:shade val="15000"/>
                <a:satMod val="180000"/>
              </a:schemeClr>
            </a:gs>
            <a:gs pos="50000">
              <a:schemeClr val="accent2">
                <a:tint val="50000"/>
                <a:hueOff val="0"/>
                <a:satOff val="0"/>
                <a:lumOff val="0"/>
                <a:alphaOff val="0"/>
                <a:shade val="45000"/>
                <a:satMod val="170000"/>
              </a:schemeClr>
            </a:gs>
            <a:gs pos="70000">
              <a:schemeClr val="accent2">
                <a:tint val="50000"/>
                <a:hueOff val="0"/>
                <a:satOff val="0"/>
                <a:lumOff val="0"/>
                <a:alphaOff val="0"/>
                <a:tint val="99000"/>
                <a:shade val="65000"/>
                <a:satMod val="155000"/>
              </a:schemeClr>
            </a:gs>
            <a:gs pos="100000">
              <a:schemeClr val="accent2">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F62A2C7-5B25-42B2-82E5-5967BE369847}">
      <dsp:nvSpPr>
        <dsp:cNvPr id="0" name=""/>
        <dsp:cNvSpPr/>
      </dsp:nvSpPr>
      <dsp:spPr>
        <a:xfrm rot="10800000">
          <a:off x="387348" y="1356827"/>
          <a:ext cx="6714134" cy="1043682"/>
        </a:xfrm>
        <a:prstGeom prst="homePlate">
          <a:avLst/>
        </a:prstGeom>
        <a:gradFill rotWithShape="0">
          <a:gsLst>
            <a:gs pos="0">
              <a:schemeClr val="accent2">
                <a:hueOff val="-2847830"/>
                <a:satOff val="8321"/>
                <a:lumOff val="-1569"/>
                <a:alphaOff val="0"/>
                <a:shade val="15000"/>
                <a:satMod val="180000"/>
              </a:schemeClr>
            </a:gs>
            <a:gs pos="50000">
              <a:schemeClr val="accent2">
                <a:hueOff val="-2847830"/>
                <a:satOff val="8321"/>
                <a:lumOff val="-1569"/>
                <a:alphaOff val="0"/>
                <a:shade val="45000"/>
                <a:satMod val="170000"/>
              </a:schemeClr>
            </a:gs>
            <a:gs pos="70000">
              <a:schemeClr val="accent2">
                <a:hueOff val="-2847830"/>
                <a:satOff val="8321"/>
                <a:lumOff val="-1569"/>
                <a:alphaOff val="0"/>
                <a:tint val="99000"/>
                <a:shade val="65000"/>
                <a:satMod val="155000"/>
              </a:schemeClr>
            </a:gs>
            <a:gs pos="100000">
              <a:schemeClr val="accent2">
                <a:hueOff val="-2847830"/>
                <a:satOff val="8321"/>
                <a:lumOff val="-156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35" tIns="91440" rIns="170688" bIns="91440" numCol="1" spcCol="1270" anchor="ctr" anchorCtr="0">
          <a:noAutofit/>
        </a:bodyPr>
        <a:lstStyle/>
        <a:p>
          <a:pPr lvl="0" algn="ctr" defTabSz="1066800">
            <a:lnSpc>
              <a:spcPct val="90000"/>
            </a:lnSpc>
            <a:spcBef>
              <a:spcPct val="0"/>
            </a:spcBef>
            <a:spcAft>
              <a:spcPct val="35000"/>
            </a:spcAft>
          </a:pPr>
          <a:r>
            <a:rPr lang="tr-TR" sz="2400" b="0" kern="1200" dirty="0" smtClean="0">
              <a:solidFill>
                <a:schemeClr val="bg1"/>
              </a:solidFill>
              <a:effectLst>
                <a:outerShdw blurRad="38100" dist="38100" dir="2700000" algn="tl">
                  <a:srgbClr val="000000">
                    <a:alpha val="43137"/>
                  </a:srgbClr>
                </a:outerShdw>
              </a:effectLst>
              <a:latin typeface="Cambria" pitchFamily="18" charset="0"/>
            </a:rPr>
            <a:t>Gereksinime göre bireysel hizmet</a:t>
          </a:r>
          <a:endParaRPr lang="tr-TR" sz="2400" b="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648268" y="1356827"/>
        <a:ext cx="6453214" cy="1043682"/>
      </dsp:txXfrm>
    </dsp:sp>
    <dsp:sp modelId="{A2CCDBE1-F7E3-46F7-959D-A94291BB12A1}">
      <dsp:nvSpPr>
        <dsp:cNvPr id="0" name=""/>
        <dsp:cNvSpPr/>
      </dsp:nvSpPr>
      <dsp:spPr>
        <a:xfrm>
          <a:off x="0" y="1375321"/>
          <a:ext cx="1043682" cy="1043682"/>
        </a:xfrm>
        <a:prstGeom prst="cloud">
          <a:avLst/>
        </a:prstGeom>
        <a:gradFill rotWithShape="0">
          <a:gsLst>
            <a:gs pos="0">
              <a:schemeClr val="accent2">
                <a:tint val="50000"/>
                <a:hueOff val="-2858364"/>
                <a:satOff val="7326"/>
                <a:lumOff val="-356"/>
                <a:alphaOff val="0"/>
                <a:shade val="15000"/>
                <a:satMod val="180000"/>
              </a:schemeClr>
            </a:gs>
            <a:gs pos="50000">
              <a:schemeClr val="accent2">
                <a:tint val="50000"/>
                <a:hueOff val="-2858364"/>
                <a:satOff val="7326"/>
                <a:lumOff val="-356"/>
                <a:alphaOff val="0"/>
                <a:shade val="45000"/>
                <a:satMod val="170000"/>
              </a:schemeClr>
            </a:gs>
            <a:gs pos="70000">
              <a:schemeClr val="accent2">
                <a:tint val="50000"/>
                <a:hueOff val="-2858364"/>
                <a:satOff val="7326"/>
                <a:lumOff val="-356"/>
                <a:alphaOff val="0"/>
                <a:tint val="99000"/>
                <a:shade val="65000"/>
                <a:satMod val="155000"/>
              </a:schemeClr>
            </a:gs>
            <a:gs pos="100000">
              <a:schemeClr val="accent2">
                <a:tint val="50000"/>
                <a:hueOff val="-2858364"/>
                <a:satOff val="7326"/>
                <a:lumOff val="-35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369982-1A57-491F-B6F7-F7E6BB5DE4CF}">
      <dsp:nvSpPr>
        <dsp:cNvPr id="0" name=""/>
        <dsp:cNvSpPr/>
      </dsp:nvSpPr>
      <dsp:spPr>
        <a:xfrm rot="10800000">
          <a:off x="387348" y="2712057"/>
          <a:ext cx="6714134" cy="1043682"/>
        </a:xfrm>
        <a:prstGeom prst="homePlate">
          <a:avLst/>
        </a:prstGeom>
        <a:gradFill rotWithShape="0">
          <a:gsLst>
            <a:gs pos="0">
              <a:schemeClr val="accent2">
                <a:hueOff val="-5695660"/>
                <a:satOff val="16641"/>
                <a:lumOff val="-3137"/>
                <a:alphaOff val="0"/>
                <a:shade val="15000"/>
                <a:satMod val="180000"/>
              </a:schemeClr>
            </a:gs>
            <a:gs pos="50000">
              <a:schemeClr val="accent2">
                <a:hueOff val="-5695660"/>
                <a:satOff val="16641"/>
                <a:lumOff val="-3137"/>
                <a:alphaOff val="0"/>
                <a:shade val="45000"/>
                <a:satMod val="170000"/>
              </a:schemeClr>
            </a:gs>
            <a:gs pos="70000">
              <a:schemeClr val="accent2">
                <a:hueOff val="-5695660"/>
                <a:satOff val="16641"/>
                <a:lumOff val="-3137"/>
                <a:alphaOff val="0"/>
                <a:tint val="99000"/>
                <a:shade val="65000"/>
                <a:satMod val="155000"/>
              </a:schemeClr>
            </a:gs>
            <a:gs pos="100000">
              <a:schemeClr val="accent2">
                <a:hueOff val="-5695660"/>
                <a:satOff val="16641"/>
                <a:lumOff val="-31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35"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Destek hizmetler ve uzman personel </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648268" y="2712057"/>
        <a:ext cx="6453214" cy="1043682"/>
      </dsp:txXfrm>
    </dsp:sp>
    <dsp:sp modelId="{F534B59B-08A3-41DF-8B61-B06DCF7222FD}">
      <dsp:nvSpPr>
        <dsp:cNvPr id="0" name=""/>
        <dsp:cNvSpPr/>
      </dsp:nvSpPr>
      <dsp:spPr>
        <a:xfrm>
          <a:off x="0" y="2750423"/>
          <a:ext cx="1043682" cy="1043682"/>
        </a:xfrm>
        <a:prstGeom prst="cloud">
          <a:avLst/>
        </a:prstGeom>
        <a:gradFill rotWithShape="0">
          <a:gsLst>
            <a:gs pos="0">
              <a:schemeClr val="accent2">
                <a:tint val="50000"/>
                <a:hueOff val="-5716728"/>
                <a:satOff val="14653"/>
                <a:lumOff val="-711"/>
                <a:alphaOff val="0"/>
                <a:shade val="15000"/>
                <a:satMod val="180000"/>
              </a:schemeClr>
            </a:gs>
            <a:gs pos="50000">
              <a:schemeClr val="accent2">
                <a:tint val="50000"/>
                <a:hueOff val="-5716728"/>
                <a:satOff val="14653"/>
                <a:lumOff val="-711"/>
                <a:alphaOff val="0"/>
                <a:shade val="45000"/>
                <a:satMod val="170000"/>
              </a:schemeClr>
            </a:gs>
            <a:gs pos="70000">
              <a:schemeClr val="accent2">
                <a:tint val="50000"/>
                <a:hueOff val="-5716728"/>
                <a:satOff val="14653"/>
                <a:lumOff val="-711"/>
                <a:alphaOff val="0"/>
                <a:tint val="99000"/>
                <a:shade val="65000"/>
                <a:satMod val="155000"/>
              </a:schemeClr>
            </a:gs>
            <a:gs pos="100000">
              <a:schemeClr val="accent2">
                <a:tint val="50000"/>
                <a:hueOff val="-5716728"/>
                <a:satOff val="14653"/>
                <a:lumOff val="-71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62A46D-33F9-42C6-B63E-66DED8D4DF70}">
      <dsp:nvSpPr>
        <dsp:cNvPr id="0" name=""/>
        <dsp:cNvSpPr/>
      </dsp:nvSpPr>
      <dsp:spPr>
        <a:xfrm rot="10800000">
          <a:off x="387348" y="4067287"/>
          <a:ext cx="6714134" cy="1043682"/>
        </a:xfrm>
        <a:prstGeom prst="homePlate">
          <a:avLst/>
        </a:prstGeom>
        <a:gradFill rotWithShape="0">
          <a:gsLst>
            <a:gs pos="0">
              <a:schemeClr val="accent2">
                <a:hueOff val="-8543491"/>
                <a:satOff val="24962"/>
                <a:lumOff val="-4706"/>
                <a:alphaOff val="0"/>
                <a:shade val="15000"/>
                <a:satMod val="180000"/>
              </a:schemeClr>
            </a:gs>
            <a:gs pos="50000">
              <a:schemeClr val="accent2">
                <a:hueOff val="-8543491"/>
                <a:satOff val="24962"/>
                <a:lumOff val="-4706"/>
                <a:alphaOff val="0"/>
                <a:shade val="45000"/>
                <a:satMod val="170000"/>
              </a:schemeClr>
            </a:gs>
            <a:gs pos="70000">
              <a:schemeClr val="accent2">
                <a:hueOff val="-8543491"/>
                <a:satOff val="24962"/>
                <a:lumOff val="-4706"/>
                <a:alphaOff val="0"/>
                <a:tint val="99000"/>
                <a:shade val="65000"/>
                <a:satMod val="155000"/>
              </a:schemeClr>
            </a:gs>
            <a:gs pos="100000">
              <a:schemeClr val="accent2">
                <a:hueOff val="-8543491"/>
                <a:satOff val="24962"/>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35"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Erken</a:t>
          </a:r>
          <a:r>
            <a:rPr lang="tr-TR" sz="2400" kern="1200" baseline="0" dirty="0" smtClean="0">
              <a:solidFill>
                <a:schemeClr val="bg1"/>
              </a:solidFill>
              <a:effectLst>
                <a:outerShdw blurRad="38100" dist="38100" dir="2700000" algn="tl">
                  <a:srgbClr val="000000">
                    <a:alpha val="43137"/>
                  </a:srgbClr>
                </a:outerShdw>
              </a:effectLst>
              <a:latin typeface="Cambria" pitchFamily="18" charset="0"/>
            </a:rPr>
            <a:t> çocuklukta özel eğitim</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648268" y="4067287"/>
        <a:ext cx="6453214" cy="1043682"/>
      </dsp:txXfrm>
    </dsp:sp>
    <dsp:sp modelId="{9251A3DC-7DDE-4FD4-A175-C604F3239000}">
      <dsp:nvSpPr>
        <dsp:cNvPr id="0" name=""/>
        <dsp:cNvSpPr/>
      </dsp:nvSpPr>
      <dsp:spPr>
        <a:xfrm>
          <a:off x="0" y="4068885"/>
          <a:ext cx="1043682" cy="1043682"/>
        </a:xfrm>
        <a:prstGeom prst="cloud">
          <a:avLst/>
        </a:prstGeom>
        <a:gradFill rotWithShape="0">
          <a:gsLst>
            <a:gs pos="0">
              <a:schemeClr val="accent2">
                <a:tint val="50000"/>
                <a:hueOff val="-8575092"/>
                <a:satOff val="21979"/>
                <a:lumOff val="-1067"/>
                <a:alphaOff val="0"/>
                <a:shade val="15000"/>
                <a:satMod val="180000"/>
              </a:schemeClr>
            </a:gs>
            <a:gs pos="50000">
              <a:schemeClr val="accent2">
                <a:tint val="50000"/>
                <a:hueOff val="-8575092"/>
                <a:satOff val="21979"/>
                <a:lumOff val="-1067"/>
                <a:alphaOff val="0"/>
                <a:shade val="45000"/>
                <a:satMod val="170000"/>
              </a:schemeClr>
            </a:gs>
            <a:gs pos="70000">
              <a:schemeClr val="accent2">
                <a:tint val="50000"/>
                <a:hueOff val="-8575092"/>
                <a:satOff val="21979"/>
                <a:lumOff val="-1067"/>
                <a:alphaOff val="0"/>
                <a:tint val="99000"/>
                <a:shade val="65000"/>
                <a:satMod val="155000"/>
              </a:schemeClr>
            </a:gs>
            <a:gs pos="100000">
              <a:schemeClr val="accent2">
                <a:tint val="50000"/>
                <a:hueOff val="-8575092"/>
                <a:satOff val="21979"/>
                <a:lumOff val="-106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115DF-A5DA-44CA-87BF-9811D76B27B6}">
      <dsp:nvSpPr>
        <dsp:cNvPr id="0" name=""/>
        <dsp:cNvSpPr/>
      </dsp:nvSpPr>
      <dsp:spPr>
        <a:xfrm>
          <a:off x="3200902" y="19610"/>
          <a:ext cx="5149158" cy="838395"/>
        </a:xfrm>
        <a:prstGeom prst="round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Yetersizliği olan bireylerin, yetersizliği olmayan bireylerle eşit şansa sahip olması.</a:t>
          </a:r>
          <a:endParaRPr lang="tr-TR" sz="2000" kern="1200" dirty="0">
            <a:effectLst>
              <a:outerShdw blurRad="38100" dist="38100" dir="2700000" algn="tl">
                <a:srgbClr val="000000">
                  <a:alpha val="43137"/>
                </a:srgbClr>
              </a:outerShdw>
            </a:effectLst>
            <a:latin typeface="Cambria" pitchFamily="18" charset="0"/>
          </a:endParaRPr>
        </a:p>
      </dsp:txBody>
      <dsp:txXfrm>
        <a:off x="3241829" y="60537"/>
        <a:ext cx="5067304" cy="756541"/>
      </dsp:txXfrm>
    </dsp:sp>
    <dsp:sp modelId="{2785F494-EB3E-4C5A-AFBA-F1DE627C9E3A}">
      <dsp:nvSpPr>
        <dsp:cNvPr id="0" name=""/>
        <dsp:cNvSpPr/>
      </dsp:nvSpPr>
      <dsp:spPr>
        <a:xfrm>
          <a:off x="2866" y="2530"/>
          <a:ext cx="3198036" cy="872555"/>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b="1" kern="1200" dirty="0" smtClean="0">
              <a:effectLst>
                <a:outerShdw blurRad="38100" dist="38100" dir="2700000" algn="tl">
                  <a:srgbClr val="000000">
                    <a:alpha val="43137"/>
                  </a:srgbClr>
                </a:outerShdw>
              </a:effectLst>
              <a:latin typeface="Cambria" pitchFamily="18" charset="0"/>
            </a:rPr>
            <a:t>Fırsat Eşitliği</a:t>
          </a:r>
          <a:endParaRPr lang="tr-TR" sz="2400" b="1" kern="1200" dirty="0">
            <a:effectLst>
              <a:outerShdw blurRad="38100" dist="38100" dir="2700000" algn="tl">
                <a:srgbClr val="000000">
                  <a:alpha val="43137"/>
                </a:srgbClr>
              </a:outerShdw>
            </a:effectLst>
            <a:latin typeface="Cambria" pitchFamily="18" charset="0"/>
          </a:endParaRPr>
        </a:p>
      </dsp:txBody>
      <dsp:txXfrm>
        <a:off x="45461" y="45125"/>
        <a:ext cx="3112846" cy="787365"/>
      </dsp:txXfrm>
    </dsp:sp>
    <dsp:sp modelId="{096EC710-7BAC-4408-AAA9-169575F07586}">
      <dsp:nvSpPr>
        <dsp:cNvPr id="0" name=""/>
        <dsp:cNvSpPr/>
      </dsp:nvSpPr>
      <dsp:spPr>
        <a:xfrm>
          <a:off x="3200902" y="945824"/>
          <a:ext cx="5149158" cy="1090267"/>
        </a:xfrm>
        <a:prstGeom prst="round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Yetersizliği olan bireylerin yaşadıkları ortamlarla bütünleşmesi, yetersizlikleri nedeniyle ayrıştırılmamalarıdır.</a:t>
          </a:r>
          <a:endParaRPr lang="tr-TR" sz="2000" kern="1200" dirty="0">
            <a:effectLst>
              <a:outerShdw blurRad="38100" dist="38100" dir="2700000" algn="tl">
                <a:srgbClr val="000000">
                  <a:alpha val="43137"/>
                </a:srgbClr>
              </a:outerShdw>
            </a:effectLst>
            <a:latin typeface="Cambria" pitchFamily="18" charset="0"/>
          </a:endParaRPr>
        </a:p>
      </dsp:txBody>
      <dsp:txXfrm>
        <a:off x="3254124" y="999046"/>
        <a:ext cx="5042714" cy="983823"/>
      </dsp:txXfrm>
    </dsp:sp>
    <dsp:sp modelId="{6EFC5ECA-7D11-4197-80C5-E58AC7B255E4}">
      <dsp:nvSpPr>
        <dsp:cNvPr id="0" name=""/>
        <dsp:cNvSpPr/>
      </dsp:nvSpPr>
      <dsp:spPr>
        <a:xfrm>
          <a:off x="2866" y="1019049"/>
          <a:ext cx="3198036" cy="943817"/>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b="1" kern="1200" dirty="0" smtClean="0">
              <a:effectLst>
                <a:outerShdw blurRad="38100" dist="38100" dir="2700000" algn="tl">
                  <a:srgbClr val="000000">
                    <a:alpha val="43137"/>
                  </a:srgbClr>
                </a:outerShdw>
              </a:effectLst>
              <a:latin typeface="Cambria" pitchFamily="18" charset="0"/>
            </a:rPr>
            <a:t>Tam Katılım</a:t>
          </a:r>
          <a:endParaRPr lang="tr-TR" sz="2400" b="1" kern="1200" dirty="0">
            <a:effectLst>
              <a:outerShdw blurRad="38100" dist="38100" dir="2700000" algn="tl">
                <a:srgbClr val="000000">
                  <a:alpha val="43137"/>
                </a:srgbClr>
              </a:outerShdw>
            </a:effectLst>
            <a:latin typeface="Cambria" pitchFamily="18" charset="0"/>
          </a:endParaRPr>
        </a:p>
      </dsp:txBody>
      <dsp:txXfrm>
        <a:off x="48939" y="1065122"/>
        <a:ext cx="3105890" cy="851671"/>
      </dsp:txXfrm>
    </dsp:sp>
    <dsp:sp modelId="{EB2794D2-ABCC-40D0-8DD6-3F006083FAF6}">
      <dsp:nvSpPr>
        <dsp:cNvPr id="0" name=""/>
        <dsp:cNvSpPr/>
      </dsp:nvSpPr>
      <dsp:spPr>
        <a:xfrm>
          <a:off x="3200902" y="2179008"/>
          <a:ext cx="5149158" cy="838791"/>
        </a:xfrm>
        <a:prstGeom prst="round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Bu bireylerin yaşamlarında seçim yapmada özgür olmalarıdır.</a:t>
          </a:r>
          <a:endParaRPr lang="tr-TR" sz="2000" kern="1200" dirty="0">
            <a:effectLst>
              <a:outerShdw blurRad="38100" dist="38100" dir="2700000" algn="tl">
                <a:srgbClr val="000000">
                  <a:alpha val="43137"/>
                </a:srgbClr>
              </a:outerShdw>
            </a:effectLst>
            <a:latin typeface="Cambria" pitchFamily="18" charset="0"/>
          </a:endParaRPr>
        </a:p>
      </dsp:txBody>
      <dsp:txXfrm>
        <a:off x="3241848" y="2219954"/>
        <a:ext cx="5067266" cy="756899"/>
      </dsp:txXfrm>
    </dsp:sp>
    <dsp:sp modelId="{0D2C7DA9-8B82-4D8A-95BF-6C8C510514CC}">
      <dsp:nvSpPr>
        <dsp:cNvPr id="0" name=""/>
        <dsp:cNvSpPr/>
      </dsp:nvSpPr>
      <dsp:spPr>
        <a:xfrm>
          <a:off x="2866" y="2106830"/>
          <a:ext cx="3198036" cy="983147"/>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b="1" kern="1200" dirty="0" smtClean="0">
              <a:effectLst>
                <a:outerShdw blurRad="38100" dist="38100" dir="2700000" algn="tl">
                  <a:srgbClr val="000000">
                    <a:alpha val="43137"/>
                  </a:srgbClr>
                </a:outerShdw>
              </a:effectLst>
              <a:latin typeface="Cambria" pitchFamily="18" charset="0"/>
            </a:rPr>
            <a:t>Bağımsız Yaşam</a:t>
          </a:r>
          <a:endParaRPr lang="tr-TR" sz="2400" b="1" kern="1200" dirty="0">
            <a:effectLst>
              <a:outerShdw blurRad="38100" dist="38100" dir="2700000" algn="tl">
                <a:srgbClr val="000000">
                  <a:alpha val="43137"/>
                </a:srgbClr>
              </a:outerShdw>
            </a:effectLst>
            <a:latin typeface="Cambria" pitchFamily="18" charset="0"/>
          </a:endParaRPr>
        </a:p>
      </dsp:txBody>
      <dsp:txXfrm>
        <a:off x="50859" y="2154823"/>
        <a:ext cx="3102050" cy="887161"/>
      </dsp:txXfrm>
    </dsp:sp>
    <dsp:sp modelId="{0E4A5145-F0D6-46F3-A59F-91C0BD49805F}">
      <dsp:nvSpPr>
        <dsp:cNvPr id="0" name=""/>
        <dsp:cNvSpPr/>
      </dsp:nvSpPr>
      <dsp:spPr>
        <a:xfrm>
          <a:off x="3296096" y="3160717"/>
          <a:ext cx="5056715" cy="1085223"/>
        </a:xfrm>
        <a:prstGeom prst="round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Tam gelir getirici iş ortamlarında , toplumda ya da aile içinde gelir getirmeyen iş ortamlarında çalışacaktır.</a:t>
          </a:r>
          <a:endParaRPr lang="tr-TR" sz="2000" kern="1200" dirty="0">
            <a:effectLst>
              <a:outerShdw blurRad="38100" dist="38100" dir="2700000" algn="tl">
                <a:srgbClr val="000000">
                  <a:alpha val="43137"/>
                </a:srgbClr>
              </a:outerShdw>
            </a:effectLst>
            <a:latin typeface="Cambria" pitchFamily="18" charset="0"/>
          </a:endParaRPr>
        </a:p>
      </dsp:txBody>
      <dsp:txXfrm>
        <a:off x="3349072" y="3213693"/>
        <a:ext cx="4950763" cy="979271"/>
      </dsp:txXfrm>
    </dsp:sp>
    <dsp:sp modelId="{94868099-C3B4-4B31-8284-3D0929FC4C22}">
      <dsp:nvSpPr>
        <dsp:cNvPr id="0" name=""/>
        <dsp:cNvSpPr/>
      </dsp:nvSpPr>
      <dsp:spPr>
        <a:xfrm>
          <a:off x="115" y="3144645"/>
          <a:ext cx="3295980" cy="1084558"/>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b="1" kern="1200" dirty="0" smtClean="0">
              <a:effectLst>
                <a:outerShdw blurRad="38100" dist="38100" dir="2700000" algn="tl">
                  <a:srgbClr val="000000">
                    <a:alpha val="43137"/>
                  </a:srgbClr>
                </a:outerShdw>
              </a:effectLst>
              <a:latin typeface="Cambria" pitchFamily="18" charset="0"/>
            </a:rPr>
            <a:t>Ekonomik olarak kendi  kendine yetebilme</a:t>
          </a:r>
          <a:endParaRPr lang="tr-TR" sz="2400" b="1" kern="1200" dirty="0">
            <a:effectLst>
              <a:outerShdw blurRad="38100" dist="38100" dir="2700000" algn="tl">
                <a:srgbClr val="000000">
                  <a:alpha val="43137"/>
                </a:srgbClr>
              </a:outerShdw>
            </a:effectLst>
            <a:latin typeface="Cambria" pitchFamily="18" charset="0"/>
          </a:endParaRPr>
        </a:p>
      </dsp:txBody>
      <dsp:txXfrm>
        <a:off x="53059" y="3197589"/>
        <a:ext cx="3190092" cy="9786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tr-T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tr-T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tr-T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2CC56876-2BC5-419B-8C88-3445DD4491FB}" type="slidenum">
              <a:rPr lang="tr-TR"/>
              <a:pPr/>
              <a:t>‹#›</a:t>
            </a:fld>
            <a:endParaRPr lang="tr-TR"/>
          </a:p>
        </p:txBody>
      </p:sp>
    </p:spTree>
    <p:extLst>
      <p:ext uri="{BB962C8B-B14F-4D97-AF65-F5344CB8AC3E}">
        <p14:creationId xmlns:p14="http://schemas.microsoft.com/office/powerpoint/2010/main" val="65163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tr-T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tr-T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tr-T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21163F0F-F15F-40A8-A413-5A2E0E0EC54B}" type="slidenum">
              <a:rPr lang="tr-TR"/>
              <a:pPr/>
              <a:t>‹#›</a:t>
            </a:fld>
            <a:endParaRPr lang="tr-TR"/>
          </a:p>
        </p:txBody>
      </p:sp>
    </p:spTree>
    <p:extLst>
      <p:ext uri="{BB962C8B-B14F-4D97-AF65-F5344CB8AC3E}">
        <p14:creationId xmlns:p14="http://schemas.microsoft.com/office/powerpoint/2010/main" val="17325254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tr-TR" smtClean="0"/>
              <a:t>Asıl başlık stili için tıklatın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tr-TR" smtClean="0"/>
              <a:t>Asıl başlık stili için tıklatın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tr-TR" smtClean="0"/>
              <a:t>Asıl metin stillerini düzenlemek için tıklatın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orgm.meb.gov.tr/Istatistikler/istatistikindex.ht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611560" y="764704"/>
            <a:ext cx="7848600" cy="2016224"/>
          </a:xfrm>
        </p:spPr>
        <p:txBody>
          <a:bodyPr>
            <a:normAutofit/>
          </a:bodyPr>
          <a:lstStyle/>
          <a:p>
            <a:pPr algn="ctr"/>
            <a:r>
              <a:rPr lang="tr-TR" sz="6700" b="1" dirty="0" smtClean="0">
                <a:effectLst>
                  <a:outerShdw blurRad="38100" dist="38100" dir="2700000" algn="tl">
                    <a:srgbClr val="000000">
                      <a:alpha val="43137"/>
                    </a:srgbClr>
                  </a:outerShdw>
                </a:effectLst>
                <a:latin typeface="Cambria" pitchFamily="18" charset="0"/>
              </a:rPr>
              <a:t/>
            </a:r>
            <a:br>
              <a:rPr lang="tr-TR" sz="6700" b="1" dirty="0" smtClean="0">
                <a:effectLst>
                  <a:outerShdw blurRad="38100" dist="38100" dir="2700000" algn="tl">
                    <a:srgbClr val="000000">
                      <a:alpha val="43137"/>
                    </a:srgbClr>
                  </a:outerShdw>
                </a:effectLst>
                <a:latin typeface="Cambria" pitchFamily="18" charset="0"/>
              </a:rPr>
            </a:br>
            <a:r>
              <a:rPr lang="tr-TR" sz="6700" b="1" dirty="0" smtClean="0">
                <a:effectLst>
                  <a:outerShdw blurRad="38100" dist="38100" dir="2700000" algn="tl">
                    <a:srgbClr val="000000">
                      <a:alpha val="43137"/>
                    </a:srgbClr>
                  </a:outerShdw>
                </a:effectLst>
                <a:latin typeface="Cambria" pitchFamily="18" charset="0"/>
              </a:rPr>
              <a:t>ÖZEL EĞİTİM</a:t>
            </a:r>
            <a:endParaRPr lang="tr-TR" sz="6700" b="1" dirty="0">
              <a:effectLst>
                <a:outerShdw blurRad="38100" dist="38100" dir="2700000" algn="tl">
                  <a:srgbClr val="000000">
                    <a:alpha val="43137"/>
                  </a:srgbClr>
                </a:outerShdw>
              </a:effectLst>
              <a:latin typeface="Cambria" pitchFamily="18" charset="0"/>
            </a:endParaRPr>
          </a:p>
        </p:txBody>
      </p:sp>
      <p:sp>
        <p:nvSpPr>
          <p:cNvPr id="4101" name="Rectangle 5"/>
          <p:cNvSpPr>
            <a:spLocks noGrp="1" noChangeArrowheads="1"/>
          </p:cNvSpPr>
          <p:nvPr>
            <p:ph type="subTitle" idx="1"/>
          </p:nvPr>
        </p:nvSpPr>
        <p:spPr>
          <a:xfrm>
            <a:off x="683568" y="3356992"/>
            <a:ext cx="7632848" cy="3168352"/>
          </a:xfrm>
        </p:spPr>
        <p:txBody>
          <a:bodyPr/>
          <a:lstStyle/>
          <a:p>
            <a:pPr algn="ctr"/>
            <a:endParaRPr lang="tr-TR" sz="2800" dirty="0" smtClean="0">
              <a:effectLst>
                <a:outerShdw blurRad="38100" dist="38100" dir="2700000" algn="tl">
                  <a:srgbClr val="000000">
                    <a:alpha val="43137"/>
                  </a:srgbClr>
                </a:outerShdw>
              </a:effectLst>
              <a:latin typeface="Cambria" pitchFamily="18" charset="0"/>
            </a:endParaRPr>
          </a:p>
          <a:p>
            <a:pPr algn="ctr"/>
            <a:r>
              <a:rPr lang="tr-TR" sz="2800" i="1" dirty="0" smtClean="0">
                <a:effectLst>
                  <a:outerShdw blurRad="38100" dist="38100" dir="2700000" algn="tl">
                    <a:srgbClr val="000000">
                      <a:alpha val="43137"/>
                    </a:srgbClr>
                  </a:outerShdw>
                </a:effectLst>
                <a:latin typeface="Cambria" pitchFamily="18" charset="0"/>
              </a:rPr>
              <a:t>ÖZEL EĞİTİME GEREKSİNİM DUYAN ÇOCUKLAR ve TEMEL KAVRAMLAR</a:t>
            </a:r>
          </a:p>
          <a:p>
            <a:pPr algn="ctr"/>
            <a:endParaRPr lang="tr-TR" sz="2800" dirty="0" smtClean="0">
              <a:effectLst>
                <a:outerShdw blurRad="38100" dist="38100" dir="2700000" algn="tl">
                  <a:srgbClr val="000000">
                    <a:alpha val="43137"/>
                  </a:srgbClr>
                </a:outerShdw>
              </a:effectLst>
              <a:latin typeface="Cambria" pitchFamily="18" charset="0"/>
            </a:endParaRPr>
          </a:p>
          <a:p>
            <a:pPr algn="ctr"/>
            <a:endParaRPr lang="tr-TR" sz="2800" dirty="0" smtClean="0">
              <a:effectLst>
                <a:outerShdw blurRad="38100" dist="38100" dir="2700000" algn="tl">
                  <a:srgbClr val="000000">
                    <a:alpha val="43137"/>
                  </a:srgbClr>
                </a:outerShdw>
              </a:effectLst>
              <a:latin typeface="Cambria" pitchFamily="18" charset="0"/>
            </a:endParaRPr>
          </a:p>
          <a:p>
            <a:pPr algn="r"/>
            <a:endParaRPr lang="tr-T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7544" y="332656"/>
            <a:ext cx="8382000" cy="997196"/>
          </a:xfrm>
        </p:spPr>
        <p:txBody>
          <a:bodyPr/>
          <a:lstStyle/>
          <a:p>
            <a:pPr algn="ctr"/>
            <a:r>
              <a:rPr lang="tr-TR" sz="3600" b="1" dirty="0" smtClean="0">
                <a:latin typeface="Cambria" pitchFamily="18" charset="0"/>
              </a:rPr>
              <a:t>ÖZEL GEREKSİNİMİ OLAN ÖĞRENCİ SAYISI NEDİR?</a:t>
            </a:r>
            <a:endParaRPr lang="tr-TR" sz="3600" b="1" dirty="0">
              <a:latin typeface="Cambria" pitchFamily="18" charset="0"/>
            </a:endParaRPr>
          </a:p>
        </p:txBody>
      </p:sp>
      <p:sp>
        <p:nvSpPr>
          <p:cNvPr id="4" name="Rectangle 5"/>
          <p:cNvSpPr>
            <a:spLocks noGrp="1" noChangeArrowheads="1"/>
          </p:cNvSpPr>
          <p:nvPr>
            <p:ph idx="1"/>
          </p:nvPr>
        </p:nvSpPr>
        <p:spPr>
          <a:xfrm>
            <a:off x="272642" y="2348880"/>
            <a:ext cx="8568952" cy="3354765"/>
          </a:xfrm>
        </p:spPr>
        <p:txBody>
          <a:bodyPr/>
          <a:lstStyle/>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Türkiye Özürlüler Araştırmasının bulgularına göre engeli olan nüfusun toplam nüfusa oranı %12.29’dur. </a:t>
            </a:r>
          </a:p>
          <a:p>
            <a:pPr algn="just">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Eğitim durumuna göre engelli nüfus oranı verilerine bakacak olursak, engellilerin yaklaşık %41’i, süreğen hastalığı olanların yaklaşık %47.10’u ilkokul mezunudur. </a:t>
            </a:r>
          </a:p>
          <a:p>
            <a:pPr algn="just">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Buradan anlaşılacağı gibi eğitim seviyesi doğrudan yaşam kalitesini etkilemektedir. Sağlık durumu, çalışma, gelir ve sosyal yaşama katılma düzeyi ile doğru orantılı olarak artar.</a:t>
            </a: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7544" y="332656"/>
            <a:ext cx="8382000" cy="997196"/>
          </a:xfrm>
        </p:spPr>
        <p:txBody>
          <a:bodyPr/>
          <a:lstStyle/>
          <a:p>
            <a:pPr algn="ctr"/>
            <a:r>
              <a:rPr lang="tr-TR" sz="3600" b="1" dirty="0" smtClean="0">
                <a:latin typeface="Cambria" pitchFamily="18" charset="0"/>
              </a:rPr>
              <a:t>ÖZEL GEREKSİNİMİ OLAN ÖĞRENCİ SAYISI NEDİR?</a:t>
            </a:r>
            <a:endParaRPr lang="tr-TR" sz="3600" b="1" dirty="0">
              <a:latin typeface="Cambria" pitchFamily="18" charset="0"/>
            </a:endParaRPr>
          </a:p>
        </p:txBody>
      </p:sp>
      <p:sp>
        <p:nvSpPr>
          <p:cNvPr id="4" name="Rectangle 5"/>
          <p:cNvSpPr>
            <a:spLocks noGrp="1" noChangeArrowheads="1"/>
          </p:cNvSpPr>
          <p:nvPr>
            <p:ph idx="1"/>
          </p:nvPr>
        </p:nvSpPr>
        <p:spPr>
          <a:xfrm>
            <a:off x="465891" y="2852936"/>
            <a:ext cx="8208912" cy="892552"/>
          </a:xfrm>
        </p:spPr>
        <p:txBody>
          <a:bodyPr/>
          <a:lstStyle/>
          <a:p>
            <a:pPr algn="just">
              <a:buFont typeface="Wingdings" pitchFamily="2" charset="2"/>
              <a:buChar char="ü"/>
            </a:pPr>
            <a:r>
              <a:rPr lang="tr-TR"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Finlandiya </a:t>
            </a:r>
            <a:r>
              <a:rPr lang="tr-TR" sz="2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tr-TR"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32.2), İngiltere </a:t>
            </a:r>
            <a:r>
              <a:rPr lang="tr-TR" sz="2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tr-TR"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27.2) ve Hollanda’da </a:t>
            </a:r>
            <a:r>
              <a:rPr lang="tr-TR" sz="2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tr-TR"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25.4); en düşük düzeyde ise, İtalya </a:t>
            </a:r>
            <a:r>
              <a:rPr lang="tr-TR" sz="2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tr-TR"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6.6) ve </a:t>
            </a:r>
            <a:r>
              <a:rPr lang="tr-TR" sz="20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Romanya’da </a:t>
            </a:r>
            <a:r>
              <a:rPr lang="tr-TR" sz="200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tr-TR"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5.8)</a:t>
            </a:r>
            <a:endParaRPr lang="tr-TR" sz="200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8085670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7544" y="332656"/>
            <a:ext cx="8382000" cy="498598"/>
          </a:xfrm>
        </p:spPr>
        <p:txBody>
          <a:bodyPr/>
          <a:lstStyle/>
          <a:p>
            <a:pPr algn="ctr"/>
            <a:r>
              <a:rPr lang="tr-TR" sz="3600" b="1" dirty="0" smtClean="0">
                <a:latin typeface="Cambria" pitchFamily="18" charset="0"/>
              </a:rPr>
              <a:t>ÖZEL EĞİTİM NEDİR?</a:t>
            </a:r>
            <a:endParaRPr lang="tr-TR" sz="3600" b="1" dirty="0">
              <a:latin typeface="Cambria" pitchFamily="18" charset="0"/>
            </a:endParaRPr>
          </a:p>
        </p:txBody>
      </p:sp>
      <p:pic>
        <p:nvPicPr>
          <p:cNvPr id="2051" name="Picture 3" descr="E:\gizem dosyalar\AİLE EĞİTİMİ\aile foto\çocuklarr.jpg"/>
          <p:cNvPicPr>
            <a:picLocks noChangeAspect="1" noChangeArrowheads="1"/>
          </p:cNvPicPr>
          <p:nvPr/>
        </p:nvPicPr>
        <p:blipFill>
          <a:blip r:embed="rId2" cstate="print"/>
          <a:srcRect/>
          <a:stretch>
            <a:fillRect/>
          </a:stretch>
        </p:blipFill>
        <p:spPr bwMode="auto">
          <a:xfrm rot="20357875">
            <a:off x="365695" y="2104600"/>
            <a:ext cx="3947679" cy="2414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4 Metin kutusu"/>
          <p:cNvSpPr txBox="1"/>
          <p:nvPr/>
        </p:nvSpPr>
        <p:spPr>
          <a:xfrm>
            <a:off x="4131420" y="2033558"/>
            <a:ext cx="4752528" cy="3046988"/>
          </a:xfrm>
          <a:prstGeom prst="rect">
            <a:avLst/>
          </a:prstGeom>
          <a:noFill/>
        </p:spPr>
        <p:txBody>
          <a:bodyPr wrap="square" rtlCol="0">
            <a:spAutoFit/>
          </a:bodyPr>
          <a:lstStyle/>
          <a:p>
            <a:r>
              <a:rPr lang="tr-TR" sz="3200" dirty="0" smtClean="0">
                <a:latin typeface="Cambria" pitchFamily="18" charset="0"/>
              </a:rPr>
              <a:t>Özel eğitimi genel eğitimden ayıran nedir? (Kimleri kapsar?/Neyi öğretir?/</a:t>
            </a:r>
          </a:p>
          <a:p>
            <a:r>
              <a:rPr lang="tr-TR" sz="3200" dirty="0" smtClean="0">
                <a:latin typeface="Cambria" pitchFamily="18" charset="0"/>
              </a:rPr>
              <a:t>Nasıl öğretir? /Nerede öğretir?)</a:t>
            </a:r>
            <a:endParaRPr lang="en-US" sz="3200" dirty="0">
              <a:latin typeface="Cambria" pitchFamily="18" charset="0"/>
            </a:endParaRPr>
          </a:p>
        </p:txBody>
      </p:sp>
      <p:sp>
        <p:nvSpPr>
          <p:cNvPr id="2" name="İçerik Yer Tutucusu 1"/>
          <p:cNvSpPr>
            <a:spLocks noGrp="1"/>
          </p:cNvSpPr>
          <p:nvPr>
            <p:ph idx="1"/>
          </p:nvPr>
        </p:nvSpPr>
        <p:spPr>
          <a:xfrm>
            <a:off x="381000" y="1412874"/>
            <a:ext cx="8382000" cy="498598"/>
          </a:xfrm>
        </p:spPr>
        <p:txBody>
          <a:bodyPr/>
          <a:lstStyle/>
          <a:p>
            <a:endParaRPr lang="tr-TR" sz="3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7544" y="332656"/>
            <a:ext cx="8382000" cy="498598"/>
          </a:xfrm>
        </p:spPr>
        <p:txBody>
          <a:bodyPr/>
          <a:lstStyle/>
          <a:p>
            <a:pPr algn="ctr"/>
            <a:r>
              <a:rPr lang="tr-TR" sz="3600" b="1" dirty="0" smtClean="0">
                <a:latin typeface="Cambria" pitchFamily="18" charset="0"/>
              </a:rPr>
              <a:t>ÖZEL EĞİTİM NEDİR?</a:t>
            </a:r>
            <a:endParaRPr lang="tr-TR" sz="3600" b="1" dirty="0">
              <a:latin typeface="Cambria" pitchFamily="18" charset="0"/>
            </a:endParaRPr>
          </a:p>
        </p:txBody>
      </p:sp>
      <p:sp>
        <p:nvSpPr>
          <p:cNvPr id="4" name="Rectangle 5"/>
          <p:cNvSpPr>
            <a:spLocks noGrp="1" noChangeArrowheads="1"/>
          </p:cNvSpPr>
          <p:nvPr>
            <p:ph idx="1"/>
          </p:nvPr>
        </p:nvSpPr>
        <p:spPr>
          <a:xfrm>
            <a:off x="4211960" y="2060848"/>
            <a:ext cx="4392488" cy="3240360"/>
          </a:xfrm>
        </p:spPr>
        <p:txBody>
          <a:bodyPr>
            <a:normAutofit lnSpcReduction="10000"/>
          </a:bodyPr>
          <a:lstStyle/>
          <a:p>
            <a:pPr>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MEB Özel Eğitim Hizmetleri Yönetmeliği’ne göre özel eğitim, “Özel eğitim gerektiren bireylerin eğitim ve sosyal ihtiyaçlarını karşılamak için özel olarak yetiştirilmiş personel, geliştirilmiş eğitim programları ve yöntemleri ile özel eğitim gerektiren bireylerin bireysel yeterliliklerine dayalı, gelişim özelliklerine uygun ortamlarda sürdürülen eğitim” olarak ifade edilmektedir.</a:t>
            </a:r>
          </a:p>
        </p:txBody>
      </p:sp>
      <p:pic>
        <p:nvPicPr>
          <p:cNvPr id="2051" name="Picture 3" descr="E:\gizem dosyalar\AİLE EĞİTİMİ\aile foto\çocuklarr.jpg"/>
          <p:cNvPicPr>
            <a:picLocks noChangeAspect="1" noChangeArrowheads="1"/>
          </p:cNvPicPr>
          <p:nvPr/>
        </p:nvPicPr>
        <p:blipFill>
          <a:blip r:embed="rId2" cstate="print"/>
          <a:srcRect/>
          <a:stretch>
            <a:fillRect/>
          </a:stretch>
        </p:blipFill>
        <p:spPr bwMode="auto">
          <a:xfrm rot="20357875">
            <a:off x="365695" y="2104600"/>
            <a:ext cx="3947679" cy="2414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5 Dikdörtgen"/>
          <p:cNvSpPr/>
          <p:nvPr/>
        </p:nvSpPr>
        <p:spPr>
          <a:xfrm>
            <a:off x="251520" y="5445224"/>
            <a:ext cx="8136904" cy="1200329"/>
          </a:xfrm>
          <a:prstGeom prst="rect">
            <a:avLst/>
          </a:prstGeom>
        </p:spPr>
        <p:txBody>
          <a:bodyPr wrap="square">
            <a:spAutoFit/>
          </a:bodyPr>
          <a:lstStyle/>
          <a:p>
            <a:pPr algn="just">
              <a:buFont typeface="Wingdings 2" pitchFamily="18" charset="2"/>
              <a:buNone/>
            </a:pPr>
            <a:r>
              <a:rPr lang="tr-TR" b="1" u="sng" dirty="0" smtClean="0"/>
              <a:t>Özel eğitim</a:t>
            </a:r>
            <a:r>
              <a:rPr lang="tr-TR" b="1" dirty="0" smtClean="0"/>
              <a:t>, </a:t>
            </a:r>
            <a:r>
              <a:rPr lang="tr-TR" dirty="0" smtClean="0"/>
              <a:t>özel gereksinimi olan bireylerin bağımsız yaşama olasılığını en üst düzeye çıkarmayı hedefleyen ve bireysel olarak planlanan, sistematik olarak uygulanan ve dikkatli bir biçimde değerlendirilen öğretim hizmetlerinin bütünüdür. </a:t>
            </a:r>
          </a:p>
        </p:txBody>
      </p:sp>
    </p:spTree>
    <p:extLst>
      <p:ext uri="{BB962C8B-B14F-4D97-AF65-F5344CB8AC3E}">
        <p14:creationId xmlns:p14="http://schemas.microsoft.com/office/powerpoint/2010/main" val="22513402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7544" y="332656"/>
            <a:ext cx="8382000" cy="498598"/>
          </a:xfrm>
        </p:spPr>
        <p:txBody>
          <a:bodyPr/>
          <a:lstStyle/>
          <a:p>
            <a:pPr algn="ctr"/>
            <a:r>
              <a:rPr lang="tr-TR" sz="3600" b="1" dirty="0" smtClean="0">
                <a:latin typeface="Cambria" pitchFamily="18" charset="0"/>
              </a:rPr>
              <a:t>ÖZEL EĞİTİM NEDİR?</a:t>
            </a:r>
            <a:endParaRPr lang="tr-TR" sz="3600" b="1" dirty="0">
              <a:latin typeface="Cambria" pitchFamily="18" charset="0"/>
            </a:endParaRPr>
          </a:p>
        </p:txBody>
      </p:sp>
      <p:sp>
        <p:nvSpPr>
          <p:cNvPr id="4" name="Rectangle 5"/>
          <p:cNvSpPr>
            <a:spLocks noGrp="1" noChangeArrowheads="1"/>
          </p:cNvSpPr>
          <p:nvPr>
            <p:ph idx="1"/>
          </p:nvPr>
        </p:nvSpPr>
        <p:spPr>
          <a:xfrm>
            <a:off x="323528" y="1268760"/>
            <a:ext cx="8640960" cy="1508105"/>
          </a:xfrm>
        </p:spPr>
        <p:txBody>
          <a:bodyPr/>
          <a:lstStyle/>
          <a:p>
            <a:pPr>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Tanımdan da anlaşılacağı gibi özel eğitim için uzman personel, gereksinime özel program ve destek hizmetler gerekmektedir.</a:t>
            </a: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Özel eğitime özel eğitim öğretmeninin yanı sıra pek çok farklı uzmanlık alanından katılan bir ekip eşlik eder.</a:t>
            </a:r>
          </a:p>
        </p:txBody>
      </p:sp>
      <p:pic>
        <p:nvPicPr>
          <p:cNvPr id="5" name="Picture 2" descr="C:\Users\PergLovi\Desktop\ö1.png"/>
          <p:cNvPicPr>
            <a:picLocks noChangeAspect="1" noChangeArrowheads="1"/>
          </p:cNvPicPr>
          <p:nvPr/>
        </p:nvPicPr>
        <p:blipFill>
          <a:blip r:embed="rId2" cstate="print"/>
          <a:srcRect/>
          <a:stretch>
            <a:fillRect/>
          </a:stretch>
        </p:blipFill>
        <p:spPr bwMode="auto">
          <a:xfrm>
            <a:off x="539552" y="2996952"/>
            <a:ext cx="8100392" cy="3181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idx="1"/>
          </p:nvPr>
        </p:nvSpPr>
        <p:spPr>
          <a:xfrm>
            <a:off x="395536" y="2132856"/>
            <a:ext cx="8382000" cy="2954655"/>
          </a:xfrm>
        </p:spPr>
        <p:txBody>
          <a:bodyPr/>
          <a:lstStyle/>
          <a:p>
            <a:pPr algn="just"/>
            <a:r>
              <a:rPr lang="tr-TR" sz="2000" dirty="0" smtClean="0">
                <a:effectLst>
                  <a:outerShdw blurRad="38100" dist="38100" dir="2700000" algn="tl">
                    <a:srgbClr val="000000">
                      <a:alpha val="43137"/>
                    </a:srgbClr>
                  </a:outerShdw>
                </a:effectLst>
                <a:latin typeface="Cambria" pitchFamily="18" charset="0"/>
              </a:rPr>
              <a:t>MEB Özel Eğitim Rehberlik ve Danışma Hizmetleri Genel Müdürlüğü 2006-2007 öğretim yılı özel eğitim okul ve kurumları sayısal genel sonuç tablosu okullaşma oranları konusunda bilgi vermektedir: </a:t>
            </a:r>
            <a:r>
              <a:rPr lang="tr-TR" sz="2000" dirty="0" smtClean="0">
                <a:effectLst>
                  <a:outerShdw blurRad="38100" dist="38100" dir="2700000" algn="tl">
                    <a:srgbClr val="000000">
                      <a:alpha val="43137"/>
                    </a:srgbClr>
                  </a:outerShdw>
                </a:effectLst>
                <a:latin typeface="Cambria" pitchFamily="18" charset="0"/>
                <a:hlinkClick r:id="rId2"/>
              </a:rPr>
              <a:t>http://orgm.meb.gov.tr/Istatistikler/istatistikindex.htm</a:t>
            </a:r>
            <a:endParaRPr lang="tr-TR" sz="2000" dirty="0" smtClean="0">
              <a:effectLst>
                <a:outerShdw blurRad="38100" dist="38100" dir="2700000" algn="tl">
                  <a:srgbClr val="000000">
                    <a:alpha val="43137"/>
                  </a:srgbClr>
                </a:outerShdw>
              </a:effectLst>
              <a:latin typeface="Cambria" pitchFamily="18" charset="0"/>
            </a:endParaRP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dirty="0" smtClean="0">
                <a:effectLst>
                  <a:outerShdw blurRad="38100" dist="38100" dir="2700000" algn="tl">
                    <a:srgbClr val="000000">
                      <a:alpha val="43137"/>
                    </a:srgbClr>
                  </a:outerShdw>
                </a:effectLst>
                <a:latin typeface="Cambria" pitchFamily="18" charset="0"/>
              </a:rPr>
              <a:t>Özel eğitim gereksinimi olan öğrencilerin belirlenmesinde ve izlenmesinde toplam 196 Rehberlik Araştırma Merkezi, 933 rehber öğretmen, 300 diğer alanlardan öğretmen ve 145 yönetici görev almaktadır.</a:t>
            </a:r>
          </a:p>
          <a:p>
            <a:pPr algn="just"/>
            <a:endParaRPr lang="tr-TR" sz="2000" dirty="0" smtClean="0">
              <a:effectLst>
                <a:outerShdw blurRad="38100" dist="38100" dir="2700000" algn="tl">
                  <a:srgbClr val="000000">
                    <a:alpha val="43137"/>
                  </a:srgbClr>
                </a:outerShdw>
              </a:effectLst>
              <a:latin typeface="Cambria" pitchFamily="18" charset="0"/>
            </a:endParaRPr>
          </a:p>
        </p:txBody>
      </p:sp>
      <p:sp>
        <p:nvSpPr>
          <p:cNvPr id="4" name="Rectangle 4"/>
          <p:cNvSpPr txBox="1">
            <a:spLocks noChangeArrowheads="1"/>
          </p:cNvSpPr>
          <p:nvPr/>
        </p:nvSpPr>
        <p:spPr>
          <a:xfrm>
            <a:off x="467544" y="332656"/>
            <a:ext cx="8382000" cy="13295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rPr>
              <a:t>ÖZEL GEREKSİNİMİ</a:t>
            </a:r>
            <a:r>
              <a:rPr kumimoji="0" lang="tr-TR" sz="3200" b="1"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rPr>
              <a:t> OLAN BİREYLERİN NE KADARI ÖZEL EĞİTİM HİZMETLERİNDEN YARARLANABİLMEKTEDİR?</a:t>
            </a:r>
            <a:endParaRPr kumimoji="0" lang="tr-TR" sz="32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idx="1"/>
          </p:nvPr>
        </p:nvSpPr>
        <p:spPr>
          <a:xfrm>
            <a:off x="395536" y="2132856"/>
            <a:ext cx="8382000" cy="3659463"/>
          </a:xfrm>
        </p:spPr>
        <p:txBody>
          <a:bodyPr/>
          <a:lstStyle/>
          <a:p>
            <a:pPr algn="just"/>
            <a:r>
              <a:rPr lang="tr-TR" sz="2000" dirty="0" smtClean="0">
                <a:effectLst>
                  <a:outerShdw blurRad="38100" dist="38100" dir="2700000" algn="tl">
                    <a:srgbClr val="000000">
                      <a:alpha val="43137"/>
                    </a:srgbClr>
                  </a:outerShdw>
                </a:effectLst>
                <a:latin typeface="Cambria" pitchFamily="18" charset="0"/>
              </a:rPr>
              <a:t>Genel eğitim okullarında açılan 1076 özel eğitim sınıfında ise 9252 öğrenci eğitim görmektedir.</a:t>
            </a: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dirty="0" smtClean="0">
                <a:effectLst>
                  <a:outerShdw blurRad="38100" dist="38100" dir="2700000" algn="tl">
                    <a:srgbClr val="000000">
                      <a:alpha val="43137"/>
                    </a:srgbClr>
                  </a:outerShdw>
                </a:effectLst>
                <a:latin typeface="Cambria" pitchFamily="18" charset="0"/>
              </a:rPr>
              <a:t>Özel Eğitim Kurumları Genel Müdürlüğü’ne bağlı özel özel eğitim ilköğretim okullarında ise 4138 ve rehabilitasyon merkezlerinde 181665 kişi özel eğitim hizmetlerinden yararlanmaktadır.</a:t>
            </a: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smtClean="0">
                <a:effectLst>
                  <a:outerShdw blurRad="38100" dist="38100" dir="2700000" algn="tl">
                    <a:srgbClr val="000000">
                      <a:alpha val="43137"/>
                    </a:srgbClr>
                  </a:outerShdw>
                </a:effectLst>
                <a:latin typeface="Cambria" pitchFamily="18" charset="0"/>
              </a:rPr>
              <a:t>MEB’de </a:t>
            </a:r>
            <a:r>
              <a:rPr lang="tr-TR" sz="2000" dirty="0">
                <a:effectLst>
                  <a:outerShdw blurRad="38100" dist="38100" dir="2700000" algn="tl">
                    <a:srgbClr val="000000">
                      <a:alpha val="43137"/>
                    </a:srgbClr>
                  </a:outerShdw>
                </a:effectLst>
                <a:latin typeface="Cambria" pitchFamily="18" charset="0"/>
              </a:rPr>
              <a:t>2017-2018 öğretim yılında 17 milyon 885 bin 248 öğrenci örgün eğitimden yararlanmaktadır. Bunları 353.610 özel </a:t>
            </a:r>
            <a:r>
              <a:rPr lang="tr-TR" sz="2000" dirty="0" err="1">
                <a:effectLst>
                  <a:outerShdw blurRad="38100" dist="38100" dir="2700000" algn="tl">
                    <a:srgbClr val="000000">
                      <a:alpha val="43137"/>
                    </a:srgbClr>
                  </a:outerShdw>
                </a:effectLst>
                <a:latin typeface="Cambria" pitchFamily="18" charset="0"/>
              </a:rPr>
              <a:t>gereksinimlidir</a:t>
            </a:r>
            <a:r>
              <a:rPr lang="tr-TR" sz="2000" dirty="0">
                <a:effectLst>
                  <a:outerShdw blurRad="38100" dist="38100" dir="2700000" algn="tl">
                    <a:srgbClr val="000000">
                      <a:alpha val="43137"/>
                    </a:srgbClr>
                  </a:outerShdw>
                </a:effectLst>
                <a:latin typeface="Cambria" pitchFamily="18" charset="0"/>
              </a:rPr>
              <a:t>. Bunların 224.728’i erkek, 128,882’si kadındır. </a:t>
            </a:r>
          </a:p>
          <a:p>
            <a:pPr algn="just"/>
            <a:endParaRPr lang="tr-TR" sz="2000" dirty="0" smtClean="0">
              <a:effectLst>
                <a:outerShdw blurRad="38100" dist="38100" dir="2700000" algn="tl">
                  <a:srgbClr val="000000">
                    <a:alpha val="43137"/>
                  </a:srgbClr>
                </a:outerShdw>
              </a:effectLst>
              <a:latin typeface="Cambria" pitchFamily="18" charset="0"/>
            </a:endParaRPr>
          </a:p>
          <a:p>
            <a:pPr>
              <a:buNone/>
            </a:pPr>
            <a:endParaRPr lang="tr-TR" sz="1800" dirty="0" smtClean="0">
              <a:effectLst>
                <a:outerShdw blurRad="38100" dist="38100" dir="2700000" algn="tl">
                  <a:srgbClr val="000000">
                    <a:alpha val="43137"/>
                  </a:srgbClr>
                </a:outerShdw>
              </a:effectLst>
              <a:latin typeface="Cambria" pitchFamily="18" charset="0"/>
            </a:endParaRPr>
          </a:p>
        </p:txBody>
      </p:sp>
      <p:sp>
        <p:nvSpPr>
          <p:cNvPr id="4" name="Rectangle 4"/>
          <p:cNvSpPr txBox="1">
            <a:spLocks noChangeArrowheads="1"/>
          </p:cNvSpPr>
          <p:nvPr/>
        </p:nvSpPr>
        <p:spPr>
          <a:xfrm>
            <a:off x="467544" y="332656"/>
            <a:ext cx="8382000" cy="13295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rPr>
              <a:t>ÖZEL GEREKSİNİMİ</a:t>
            </a:r>
            <a:r>
              <a:rPr kumimoji="0" lang="tr-TR" sz="3200" b="1"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rPr>
              <a:t> OLAN BİREYLERİN NE KADARI ÖZEL EĞİTİM HİZMETLERİNDEN YARARLANABİLMEKTEDİR?</a:t>
            </a:r>
            <a:endParaRPr kumimoji="0" lang="tr-TR" sz="32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381000" y="230188"/>
            <a:ext cx="8382000" cy="498598"/>
          </a:xfrm>
        </p:spPr>
        <p:txBody>
          <a:bodyPr/>
          <a:lstStyle/>
          <a:p>
            <a:pPr algn="ctr"/>
            <a:r>
              <a:rPr lang="tr-TR" sz="3600" b="1" dirty="0" smtClean="0">
                <a:latin typeface="Cambria" pitchFamily="18" charset="0"/>
              </a:rPr>
              <a:t>SINIFLANDIRMA</a:t>
            </a:r>
            <a:endParaRPr lang="tr-TR" sz="3600" b="1" dirty="0">
              <a:latin typeface="Cambria" pitchFamily="18" charset="0"/>
            </a:endParaRPr>
          </a:p>
        </p:txBody>
      </p:sp>
      <p:sp>
        <p:nvSpPr>
          <p:cNvPr id="4" name="3 Yatay Kaydırma"/>
          <p:cNvSpPr/>
          <p:nvPr/>
        </p:nvSpPr>
        <p:spPr bwMode="auto">
          <a:xfrm>
            <a:off x="755576" y="620688"/>
            <a:ext cx="7488832" cy="1368152"/>
          </a:xfrm>
          <a:prstGeom prst="horizontalScroll">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tr-TR" sz="2300" dirty="0" smtClean="0">
                <a:solidFill>
                  <a:schemeClr val="bg1"/>
                </a:solidFill>
                <a:effectLst>
                  <a:outerShdw blurRad="38100" dist="38100" dir="2700000" algn="tl">
                    <a:srgbClr val="000000">
                      <a:alpha val="43137"/>
                    </a:srgbClr>
                  </a:outerShdw>
                </a:effectLst>
                <a:latin typeface="Cambria" pitchFamily="18" charset="0"/>
              </a:rPr>
              <a:t>Özel Eğitim Hizmetleri Yönetmeliğinde (2006) özel gereksinimi olan çocuklar şöyle sınıflandırılmaktadır:</a:t>
            </a:r>
          </a:p>
        </p:txBody>
      </p:sp>
      <p:sp>
        <p:nvSpPr>
          <p:cNvPr id="6" name="Rectangle 2"/>
          <p:cNvSpPr>
            <a:spLocks noGrp="1" noChangeArrowheads="1"/>
          </p:cNvSpPr>
          <p:nvPr>
            <p:ph idx="1"/>
          </p:nvPr>
        </p:nvSpPr>
        <p:spPr>
          <a:xfrm>
            <a:off x="467544" y="1988840"/>
            <a:ext cx="8382000" cy="4678204"/>
          </a:xfrm>
        </p:spPr>
        <p:txBody>
          <a:bodyPr/>
          <a:lstStyle/>
          <a:p>
            <a:r>
              <a:rPr lang="tr-TR" sz="2000" b="1" dirty="0" smtClean="0">
                <a:effectLst>
                  <a:outerShdw blurRad="38100" dist="38100" dir="2700000" algn="tl">
                    <a:srgbClr val="000000">
                      <a:alpha val="43137"/>
                    </a:srgbClr>
                  </a:outerShdw>
                </a:effectLst>
                <a:latin typeface="Cambria" pitchFamily="18" charset="0"/>
              </a:rPr>
              <a:t>Zihinsel yetersizlik (hafif, orta, ağır ve çok ağır)</a:t>
            </a:r>
          </a:p>
          <a:p>
            <a:r>
              <a:rPr lang="tr-TR" sz="2000" b="1" dirty="0" smtClean="0">
                <a:effectLst>
                  <a:outerShdw blurRad="38100" dist="38100" dir="2700000" algn="tl">
                    <a:srgbClr val="000000">
                      <a:alpha val="43137"/>
                    </a:srgbClr>
                  </a:outerShdw>
                </a:effectLst>
                <a:latin typeface="Cambria" pitchFamily="18" charset="0"/>
              </a:rPr>
              <a:t>İşitme yetersizliği</a:t>
            </a:r>
          </a:p>
          <a:p>
            <a:r>
              <a:rPr lang="tr-TR" sz="2000" b="1" dirty="0" smtClean="0">
                <a:effectLst>
                  <a:outerShdw blurRad="38100" dist="38100" dir="2700000" algn="tl">
                    <a:srgbClr val="000000">
                      <a:alpha val="43137"/>
                    </a:srgbClr>
                  </a:outerShdw>
                </a:effectLst>
                <a:latin typeface="Cambria" pitchFamily="18" charset="0"/>
              </a:rPr>
              <a:t>Görme yetersizliği</a:t>
            </a:r>
          </a:p>
          <a:p>
            <a:r>
              <a:rPr lang="tr-TR" sz="2000" b="1" dirty="0" smtClean="0">
                <a:effectLst>
                  <a:outerShdw blurRad="38100" dist="38100" dir="2700000" algn="tl">
                    <a:srgbClr val="000000">
                      <a:alpha val="43137"/>
                    </a:srgbClr>
                  </a:outerShdw>
                </a:effectLst>
                <a:latin typeface="Cambria" pitchFamily="18" charset="0"/>
              </a:rPr>
              <a:t>Ortopedik yetersizlik</a:t>
            </a:r>
          </a:p>
          <a:p>
            <a:r>
              <a:rPr lang="tr-TR" sz="2000" b="1" dirty="0" smtClean="0">
                <a:effectLst>
                  <a:outerShdw blurRad="38100" dist="38100" dir="2700000" algn="tl">
                    <a:srgbClr val="000000">
                      <a:alpha val="43137"/>
                    </a:srgbClr>
                  </a:outerShdw>
                </a:effectLst>
                <a:latin typeface="Cambria" pitchFamily="18" charset="0"/>
              </a:rPr>
              <a:t>Sinir sisteminin zedelenmesi ile ortaya çıkan yetersizlik</a:t>
            </a:r>
          </a:p>
          <a:p>
            <a:r>
              <a:rPr lang="tr-TR" sz="2000" b="1" dirty="0" smtClean="0">
                <a:effectLst>
                  <a:outerShdw blurRad="38100" dist="38100" dir="2700000" algn="tl">
                    <a:srgbClr val="000000">
                      <a:alpha val="43137"/>
                    </a:srgbClr>
                  </a:outerShdw>
                </a:effectLst>
                <a:latin typeface="Cambria" pitchFamily="18" charset="0"/>
              </a:rPr>
              <a:t>Dil ve konuşma güçlüğü</a:t>
            </a:r>
          </a:p>
          <a:p>
            <a:r>
              <a:rPr lang="tr-TR" sz="2000" b="1" dirty="0" smtClean="0">
                <a:effectLst>
                  <a:outerShdw blurRad="38100" dist="38100" dir="2700000" algn="tl">
                    <a:srgbClr val="000000">
                      <a:alpha val="43137"/>
                    </a:srgbClr>
                  </a:outerShdw>
                </a:effectLst>
                <a:latin typeface="Cambria" pitchFamily="18" charset="0"/>
              </a:rPr>
              <a:t>Öğrenme </a:t>
            </a:r>
            <a:r>
              <a:rPr lang="tr-TR" sz="2000" b="1" dirty="0" smtClean="0">
                <a:effectLst>
                  <a:outerShdw blurRad="38100" dist="38100" dir="2700000" algn="tl">
                    <a:srgbClr val="000000">
                      <a:alpha val="43137"/>
                    </a:srgbClr>
                  </a:outerShdw>
                </a:effectLst>
                <a:latin typeface="Cambria" pitchFamily="18" charset="0"/>
              </a:rPr>
              <a:t>güçlüğü</a:t>
            </a:r>
          </a:p>
          <a:p>
            <a:r>
              <a:rPr lang="tr-TR" sz="2000" b="1" dirty="0" smtClean="0">
                <a:effectLst>
                  <a:outerShdw blurRad="38100" dist="38100" dir="2700000" algn="tl">
                    <a:srgbClr val="000000">
                      <a:alpha val="43137"/>
                    </a:srgbClr>
                  </a:outerShdw>
                </a:effectLst>
                <a:latin typeface="Cambria" pitchFamily="18" charset="0"/>
              </a:rPr>
              <a:t>Birden fazla alanda yetersizlik</a:t>
            </a:r>
          </a:p>
          <a:p>
            <a:r>
              <a:rPr lang="tr-TR" sz="2000" b="1" dirty="0" smtClean="0">
                <a:effectLst>
                  <a:outerShdw blurRad="38100" dist="38100" dir="2700000" algn="tl">
                    <a:srgbClr val="000000">
                      <a:alpha val="43137"/>
                    </a:srgbClr>
                  </a:outerShdw>
                </a:effectLst>
                <a:latin typeface="Cambria" pitchFamily="18" charset="0"/>
              </a:rPr>
              <a:t>Duygusal uyum güçlüğü</a:t>
            </a:r>
          </a:p>
          <a:p>
            <a:r>
              <a:rPr lang="tr-TR" sz="2000" b="1" dirty="0" smtClean="0">
                <a:effectLst>
                  <a:outerShdw blurRad="38100" dist="38100" dir="2700000" algn="tl">
                    <a:srgbClr val="000000">
                      <a:alpha val="43137"/>
                    </a:srgbClr>
                  </a:outerShdw>
                </a:effectLst>
                <a:latin typeface="Cambria" pitchFamily="18" charset="0"/>
              </a:rPr>
              <a:t>Süreğen hastalık</a:t>
            </a:r>
          </a:p>
          <a:p>
            <a:r>
              <a:rPr lang="tr-TR" sz="2000" b="1" dirty="0" smtClean="0">
                <a:effectLst>
                  <a:outerShdw blurRad="38100" dist="38100" dir="2700000" algn="tl">
                    <a:srgbClr val="000000">
                      <a:alpha val="43137"/>
                    </a:srgbClr>
                  </a:outerShdw>
                </a:effectLst>
                <a:latin typeface="Cambria" pitchFamily="18" charset="0"/>
              </a:rPr>
              <a:t>Otizm spektrum bozukluğu</a:t>
            </a:r>
          </a:p>
          <a:p>
            <a:r>
              <a:rPr lang="tr-TR" sz="2000" b="1" dirty="0" smtClean="0">
                <a:effectLst>
                  <a:outerShdw blurRad="38100" dist="38100" dir="2700000" algn="tl">
                    <a:srgbClr val="000000">
                      <a:alpha val="43137"/>
                    </a:srgbClr>
                  </a:outerShdw>
                </a:effectLst>
                <a:latin typeface="Cambria" pitchFamily="18" charset="0"/>
              </a:rPr>
              <a:t>Sosyal uyum güçlüğü</a:t>
            </a:r>
          </a:p>
          <a:p>
            <a:r>
              <a:rPr lang="tr-TR" sz="2000" b="1" dirty="0" smtClean="0">
                <a:effectLst>
                  <a:outerShdw blurRad="38100" dist="38100" dir="2700000" algn="tl">
                    <a:srgbClr val="000000">
                      <a:alpha val="43137"/>
                    </a:srgbClr>
                  </a:outerShdw>
                </a:effectLst>
                <a:latin typeface="Cambria" pitchFamily="18" charset="0"/>
              </a:rPr>
              <a:t>Dikkat eksikliği ve hiperaktivite bozukluğu</a:t>
            </a:r>
          </a:p>
          <a:p>
            <a:r>
              <a:rPr lang="tr-TR" sz="2000" b="1" dirty="0" smtClean="0">
                <a:effectLst>
                  <a:outerShdw blurRad="38100" dist="38100" dir="2700000" algn="tl">
                    <a:srgbClr val="000000">
                      <a:alpha val="43137"/>
                    </a:srgbClr>
                  </a:outerShdw>
                </a:effectLst>
                <a:latin typeface="Cambria" pitchFamily="18" charset="0"/>
              </a:rPr>
              <a:t>Üstün veya özel yetenek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381000" y="230188"/>
            <a:ext cx="8382000" cy="498598"/>
          </a:xfrm>
        </p:spPr>
        <p:txBody>
          <a:bodyPr/>
          <a:lstStyle/>
          <a:p>
            <a:pPr algn="ctr"/>
            <a:r>
              <a:rPr lang="tr-TR" sz="3600" b="1" dirty="0" smtClean="0">
                <a:latin typeface="Cambria" pitchFamily="18" charset="0"/>
              </a:rPr>
              <a:t>ÖZEL EĞİTİM PERSONELİ</a:t>
            </a:r>
            <a:endParaRPr lang="tr-TR" sz="3600" b="1" dirty="0">
              <a:latin typeface="Cambria" pitchFamily="18" charset="0"/>
            </a:endParaRPr>
          </a:p>
        </p:txBody>
      </p:sp>
      <p:sp>
        <p:nvSpPr>
          <p:cNvPr id="6" name="Rectangle 2"/>
          <p:cNvSpPr>
            <a:spLocks noGrp="1" noChangeArrowheads="1"/>
          </p:cNvSpPr>
          <p:nvPr>
            <p:ph idx="1"/>
          </p:nvPr>
        </p:nvSpPr>
        <p:spPr>
          <a:xfrm>
            <a:off x="395536" y="1412776"/>
            <a:ext cx="5328592" cy="4247317"/>
          </a:xfrm>
        </p:spPr>
        <p:txBody>
          <a:bodyPr/>
          <a:lstStyle/>
          <a:p>
            <a:r>
              <a:rPr lang="tr-TR" sz="2000" dirty="0" smtClean="0">
                <a:effectLst>
                  <a:outerShdw blurRad="38100" dist="38100" dir="2700000" algn="tl">
                    <a:srgbClr val="000000">
                      <a:alpha val="43137"/>
                    </a:srgbClr>
                  </a:outerShdw>
                </a:effectLst>
                <a:latin typeface="Cambria" pitchFamily="18" charset="0"/>
              </a:rPr>
              <a:t>Özel eğitim öğretmenleri, yetersizliği olan öğrencilere günlük öğretim ve ilgili diğer destekleri sunan uzmanlardır.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Bunların dışında özel eğitim okullarında yeterli uzman olmaması nedeniyle aile eğitimi, serbest zaman eğitimi, genel eğitim sınıflarında eş-öğretmen, kaynak oda öğretmeni olarak da görev almaktadırlar.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Özellikle evde bakım hizmetlerinde gezici özel eğitim öğretmenliğini üstlenmişlerdir.</a:t>
            </a:r>
          </a:p>
          <a:p>
            <a:endParaRPr lang="tr-TR" sz="2000" dirty="0" smtClean="0">
              <a:effectLst>
                <a:outerShdw blurRad="38100" dist="38100" dir="2700000" algn="tl">
                  <a:srgbClr val="000000">
                    <a:alpha val="43137"/>
                  </a:srgbClr>
                </a:outerShdw>
              </a:effectLst>
              <a:latin typeface="Cambria" pitchFamily="18" charset="0"/>
            </a:endParaRPr>
          </a:p>
          <a:p>
            <a:endParaRPr lang="tr-TR" sz="2000" dirty="0" smtClean="0">
              <a:effectLst>
                <a:outerShdw blurRad="38100" dist="38100" dir="2700000" algn="tl">
                  <a:srgbClr val="000000">
                    <a:alpha val="43137"/>
                  </a:srgbClr>
                </a:outerShdw>
              </a:effectLst>
              <a:latin typeface="Cambria" pitchFamily="18" charset="0"/>
            </a:endParaRPr>
          </a:p>
        </p:txBody>
      </p:sp>
      <p:pic>
        <p:nvPicPr>
          <p:cNvPr id="4101" name="Picture 5" descr="E:\gizem dosyalar\AİLE EĞİTİMİ\aile foto\anaçocuk.png"/>
          <p:cNvPicPr>
            <a:picLocks noChangeAspect="1" noChangeArrowheads="1"/>
          </p:cNvPicPr>
          <p:nvPr/>
        </p:nvPicPr>
        <p:blipFill>
          <a:blip r:embed="rId2" cstate="print"/>
          <a:srcRect/>
          <a:stretch>
            <a:fillRect/>
          </a:stretch>
        </p:blipFill>
        <p:spPr bwMode="auto">
          <a:xfrm>
            <a:off x="5724128" y="1268760"/>
            <a:ext cx="2886348" cy="324714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381000" y="230188"/>
            <a:ext cx="8382000" cy="498598"/>
          </a:xfrm>
        </p:spPr>
        <p:txBody>
          <a:bodyPr/>
          <a:lstStyle/>
          <a:p>
            <a:pPr algn="ctr"/>
            <a:r>
              <a:rPr lang="tr-TR" sz="3600" b="1" dirty="0" smtClean="0">
                <a:latin typeface="Cambria" pitchFamily="18" charset="0"/>
              </a:rPr>
              <a:t>ÖZEL EĞİTİM PERSONELİ</a:t>
            </a:r>
            <a:endParaRPr lang="tr-TR" sz="3600" b="1" dirty="0">
              <a:latin typeface="Cambria" pitchFamily="18" charset="0"/>
            </a:endParaRPr>
          </a:p>
        </p:txBody>
      </p:sp>
      <p:sp>
        <p:nvSpPr>
          <p:cNvPr id="6" name="Rectangle 2"/>
          <p:cNvSpPr>
            <a:spLocks noGrp="1" noChangeArrowheads="1"/>
          </p:cNvSpPr>
          <p:nvPr>
            <p:ph idx="1"/>
          </p:nvPr>
        </p:nvSpPr>
        <p:spPr>
          <a:xfrm>
            <a:off x="395536" y="1412776"/>
            <a:ext cx="5328592" cy="3908762"/>
          </a:xfrm>
        </p:spPr>
        <p:txBody>
          <a:bodyPr/>
          <a:lstStyle/>
          <a:p>
            <a:r>
              <a:rPr lang="tr-TR" sz="2000" dirty="0" smtClean="0">
                <a:effectLst>
                  <a:outerShdw blurRad="38100" dist="38100" dir="2700000" algn="tl">
                    <a:srgbClr val="000000">
                      <a:alpha val="43137"/>
                    </a:srgbClr>
                  </a:outerShdw>
                </a:effectLst>
                <a:latin typeface="Cambria" pitchFamily="18" charset="0"/>
              </a:rPr>
              <a:t>Ülkemizde ilk kez sınıf öğretmeni olarak özel eğitim öğretmeni yetiştirme uygulamasına 1983 yılında Anadolu Üniversitesinde açılan özel eğitim bölümüyle başlanmıştır.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Bu uygulamadan sonra özel eğitim okullarında görev yapan öğretmenlerin çoğu sınıf ve branş öğretmenleri olmuştur.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Artan öğretmen ihtiyacının karşılanması için MEB kısa süreli sertifika programları düzenlemektedir.</a:t>
            </a:r>
          </a:p>
          <a:p>
            <a:endParaRPr lang="tr-TR" sz="2000" dirty="0" smtClean="0">
              <a:effectLst>
                <a:outerShdw blurRad="38100" dist="38100" dir="2700000" algn="tl">
                  <a:srgbClr val="000000">
                    <a:alpha val="43137"/>
                  </a:srgbClr>
                </a:outerShdw>
              </a:effectLst>
              <a:latin typeface="Cambria" pitchFamily="18" charset="0"/>
            </a:endParaRPr>
          </a:p>
        </p:txBody>
      </p:sp>
      <p:pic>
        <p:nvPicPr>
          <p:cNvPr id="4101" name="Picture 5" descr="E:\gizem dosyalar\AİLE EĞİTİMİ\aile foto\anaçocuk.png"/>
          <p:cNvPicPr>
            <a:picLocks noChangeAspect="1" noChangeArrowheads="1"/>
          </p:cNvPicPr>
          <p:nvPr/>
        </p:nvPicPr>
        <p:blipFill>
          <a:blip r:embed="rId2" cstate="print"/>
          <a:srcRect/>
          <a:stretch>
            <a:fillRect/>
          </a:stretch>
        </p:blipFill>
        <p:spPr bwMode="auto">
          <a:xfrm>
            <a:off x="5724128" y="1268760"/>
            <a:ext cx="2886348" cy="324714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67544" y="548680"/>
            <a:ext cx="6768752" cy="648072"/>
          </a:xfrm>
        </p:spPr>
        <p:txBody>
          <a:bodyPr>
            <a:normAutofit fontScale="90000"/>
          </a:bodyPr>
          <a:lstStyle/>
          <a:p>
            <a:r>
              <a:rPr lang="tr-TR" sz="3600" b="1" dirty="0" smtClean="0">
                <a:effectLst>
                  <a:outerShdw blurRad="38100" dist="38100" dir="2700000" algn="tl">
                    <a:srgbClr val="000000">
                      <a:alpha val="43137"/>
                    </a:srgbClr>
                  </a:outerShdw>
                </a:effectLst>
                <a:latin typeface="Cambria" pitchFamily="18" charset="0"/>
              </a:rPr>
              <a:t> ÖZEL EĞİTİMDE TEMEL KAVRAMLAR</a:t>
            </a:r>
            <a:endParaRPr lang="tr-TR" sz="3600" b="1" dirty="0">
              <a:effectLst>
                <a:outerShdw blurRad="38100" dist="38100" dir="2700000" algn="tl">
                  <a:srgbClr val="000000">
                    <a:alpha val="43137"/>
                  </a:srgbClr>
                </a:outerShdw>
              </a:effectLst>
              <a:latin typeface="Cambria" pitchFamily="18" charset="0"/>
            </a:endParaRPr>
          </a:p>
        </p:txBody>
      </p:sp>
      <p:graphicFrame>
        <p:nvGraphicFramePr>
          <p:cNvPr id="13" name="12 Diyagram"/>
          <p:cNvGraphicFramePr/>
          <p:nvPr>
            <p:extLst>
              <p:ext uri="{D42A27DB-BD31-4B8C-83A1-F6EECF244321}">
                <p14:modId xmlns:p14="http://schemas.microsoft.com/office/powerpoint/2010/main" val="636484070"/>
              </p:ext>
            </p:extLst>
          </p:nvPr>
        </p:nvGraphicFramePr>
        <p:xfrm>
          <a:off x="467544" y="1268760"/>
          <a:ext cx="820891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381000" y="230188"/>
            <a:ext cx="8382000" cy="498598"/>
          </a:xfrm>
        </p:spPr>
        <p:txBody>
          <a:bodyPr/>
          <a:lstStyle/>
          <a:p>
            <a:pPr algn="ctr"/>
            <a:r>
              <a:rPr lang="tr-TR" sz="3600" b="1" dirty="0" smtClean="0">
                <a:latin typeface="Cambria" pitchFamily="18" charset="0"/>
              </a:rPr>
              <a:t>ÖZEL EĞİTİM PERSONELİ</a:t>
            </a:r>
            <a:endParaRPr lang="tr-TR" sz="3600" b="1" dirty="0">
              <a:latin typeface="Cambria" pitchFamily="18" charset="0"/>
            </a:endParaRPr>
          </a:p>
        </p:txBody>
      </p:sp>
      <p:sp>
        <p:nvSpPr>
          <p:cNvPr id="6" name="Rectangle 2"/>
          <p:cNvSpPr>
            <a:spLocks noGrp="1" noChangeArrowheads="1"/>
          </p:cNvSpPr>
          <p:nvPr>
            <p:ph idx="1"/>
          </p:nvPr>
        </p:nvSpPr>
        <p:spPr>
          <a:xfrm>
            <a:off x="395536" y="1412776"/>
            <a:ext cx="5328592" cy="4339650"/>
          </a:xfrm>
        </p:spPr>
        <p:txBody>
          <a:bodyPr/>
          <a:lstStyle/>
          <a:p>
            <a:pPr>
              <a:defRPr/>
            </a:pPr>
            <a:r>
              <a:rPr lang="tr-TR" sz="2000" dirty="0">
                <a:effectLst>
                  <a:outerShdw blurRad="38100" dist="38100" dir="2700000" algn="tl">
                    <a:srgbClr val="000000">
                      <a:alpha val="43137"/>
                    </a:srgbClr>
                  </a:outerShdw>
                </a:effectLst>
                <a:latin typeface="Cambria" pitchFamily="18" charset="0"/>
              </a:rPr>
              <a:t>1952’de </a:t>
            </a:r>
            <a:r>
              <a:rPr lang="tr-TR" sz="2000" dirty="0" err="1">
                <a:effectLst>
                  <a:outerShdw blurRad="38100" dist="38100" dir="2700000" algn="tl">
                    <a:srgbClr val="000000">
                      <a:alpha val="43137"/>
                    </a:srgbClr>
                  </a:outerShdw>
                </a:effectLst>
                <a:latin typeface="Cambria" pitchFamily="18" charset="0"/>
              </a:rPr>
              <a:t>Mitat</a:t>
            </a:r>
            <a:r>
              <a:rPr lang="tr-TR" sz="2000" dirty="0">
                <a:effectLst>
                  <a:outerShdw blurRad="38100" dist="38100" dir="2700000" algn="tl">
                    <a:srgbClr val="000000">
                      <a:alpha val="43137"/>
                    </a:srgbClr>
                  </a:outerShdw>
                </a:effectLst>
                <a:latin typeface="Cambria" pitchFamily="18" charset="0"/>
              </a:rPr>
              <a:t> </a:t>
            </a:r>
            <a:r>
              <a:rPr lang="tr-TR" sz="2000" dirty="0" err="1">
                <a:effectLst>
                  <a:outerShdw blurRad="38100" dist="38100" dir="2700000" algn="tl">
                    <a:srgbClr val="000000">
                      <a:alpha val="43137"/>
                    </a:srgbClr>
                  </a:outerShdw>
                </a:effectLst>
                <a:latin typeface="Cambria" pitchFamily="18" charset="0"/>
              </a:rPr>
              <a:t>Enç</a:t>
            </a:r>
            <a:r>
              <a:rPr lang="tr-TR" sz="2000" dirty="0">
                <a:effectLst>
                  <a:outerShdw blurRad="38100" dist="38100" dir="2700000" algn="tl">
                    <a:srgbClr val="000000">
                      <a:alpha val="43137"/>
                    </a:srgbClr>
                  </a:outerShdw>
                </a:effectLst>
                <a:latin typeface="Cambria" pitchFamily="18" charset="0"/>
              </a:rPr>
              <a:t> Gazi Üniversitesi’nde Özel Eğitim Bölümü kurmuş, 1958-1960 yıllarında ODTÜ Eğitim Fakültesi kurucu dekanlığı görevini yürütmüş, 1965 yılında Ankara Üniversitesi’nde Özel Eğitim Bölümünü kurmuştur</a:t>
            </a:r>
            <a:r>
              <a:rPr lang="tr-TR" sz="2000" dirty="0" smtClean="0">
                <a:effectLst>
                  <a:outerShdw blurRad="38100" dist="38100" dir="2700000" algn="tl">
                    <a:srgbClr val="000000">
                      <a:alpha val="43137"/>
                    </a:srgbClr>
                  </a:outerShdw>
                </a:effectLst>
                <a:latin typeface="Cambria" pitchFamily="18" charset="0"/>
              </a:rPr>
              <a:t>. </a:t>
            </a:r>
            <a:r>
              <a:rPr lang="tr-TR" sz="2000" dirty="0" smtClean="0">
                <a:latin typeface="Cambria" panose="02040503050406030204" pitchFamily="18" charset="0"/>
                <a:ea typeface="Cambria" panose="02040503050406030204" pitchFamily="18" charset="0"/>
              </a:rPr>
              <a:t>Özel </a:t>
            </a:r>
            <a:r>
              <a:rPr lang="tr-TR" sz="2000" dirty="0">
                <a:latin typeface="Cambria" panose="02040503050406030204" pitchFamily="18" charset="0"/>
                <a:ea typeface="Cambria" panose="02040503050406030204" pitchFamily="18" charset="0"/>
              </a:rPr>
              <a:t>eğitim bölümünün </a:t>
            </a:r>
            <a:r>
              <a:rPr lang="tr-TR" sz="2000" dirty="0" smtClean="0">
                <a:latin typeface="Cambria" panose="02040503050406030204" pitchFamily="18" charset="0"/>
                <a:ea typeface="Cambria" panose="02040503050406030204" pitchFamily="18" charset="0"/>
              </a:rPr>
              <a:t>diğer kurucu </a:t>
            </a:r>
            <a:r>
              <a:rPr lang="tr-TR" sz="2000" dirty="0">
                <a:latin typeface="Cambria" panose="02040503050406030204" pitchFamily="18" charset="0"/>
                <a:ea typeface="Cambria" panose="02040503050406030204" pitchFamily="18" charset="0"/>
              </a:rPr>
              <a:t>üyeleri </a:t>
            </a:r>
            <a:r>
              <a:rPr lang="tr-TR" sz="2000" dirty="0" smtClean="0">
                <a:latin typeface="Cambria" panose="02040503050406030204" pitchFamily="18" charset="0"/>
                <a:ea typeface="Cambria" panose="02040503050406030204" pitchFamily="18" charset="0"/>
              </a:rPr>
              <a:t>Prof</a:t>
            </a:r>
            <a:r>
              <a:rPr lang="tr-TR" sz="2000" dirty="0">
                <a:latin typeface="Cambria" panose="02040503050406030204" pitchFamily="18" charset="0"/>
                <a:ea typeface="Cambria" panose="02040503050406030204" pitchFamily="18" charset="0"/>
              </a:rPr>
              <a:t>. Dr. Yahya Özsoy ve Prof. Dr. Doğan Çağlar’dır.</a:t>
            </a:r>
            <a:endParaRPr lang="tr-TR" sz="2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defRPr/>
            </a:pPr>
            <a:endParaRPr lang="tr-TR" sz="2000" dirty="0">
              <a:effectLst>
                <a:outerShdw blurRad="38100" dist="38100" dir="2700000" algn="tl">
                  <a:srgbClr val="000000">
                    <a:alpha val="43137"/>
                  </a:srgbClr>
                </a:outerShdw>
              </a:effectLst>
              <a:latin typeface="Cambria" pitchFamily="18" charset="0"/>
            </a:endParaRPr>
          </a:p>
          <a:p>
            <a:pPr>
              <a:defRPr/>
            </a:pPr>
            <a:r>
              <a:rPr lang="tr-TR" sz="2000" dirty="0">
                <a:effectLst>
                  <a:outerShdw blurRad="38100" dist="38100" dir="2700000" algn="tl">
                    <a:srgbClr val="000000">
                      <a:alpha val="43137"/>
                    </a:srgbClr>
                  </a:outerShdw>
                </a:effectLst>
                <a:latin typeface="Cambria" pitchFamily="18" charset="0"/>
              </a:rPr>
              <a:t>1955 yılında Rehberlik ve Araştırma Merkezlerinin ilk denemeleri olan «Psikolojik Servis Merkezi» ilk kez Ankara’da açılmıştır. Aynı yıl Ankara’da özel eğitim sınıfları açılmıştır.</a:t>
            </a:r>
          </a:p>
          <a:p>
            <a:endParaRPr lang="tr-TR" sz="2000" dirty="0" smtClean="0">
              <a:effectLst>
                <a:outerShdw blurRad="38100" dist="38100" dir="2700000" algn="tl">
                  <a:srgbClr val="000000">
                    <a:alpha val="43137"/>
                  </a:srgbClr>
                </a:outerShdw>
              </a:effectLst>
              <a:latin typeface="Cambria" pitchFamily="18" charset="0"/>
            </a:endParaRPr>
          </a:p>
        </p:txBody>
      </p:sp>
      <p:pic>
        <p:nvPicPr>
          <p:cNvPr id="4101" name="Picture 5" descr="E:\gizem dosyalar\AİLE EĞİTİMİ\aile foto\anaçocuk.png"/>
          <p:cNvPicPr>
            <a:picLocks noChangeAspect="1" noChangeArrowheads="1"/>
          </p:cNvPicPr>
          <p:nvPr/>
        </p:nvPicPr>
        <p:blipFill>
          <a:blip r:embed="rId2" cstate="print"/>
          <a:srcRect/>
          <a:stretch>
            <a:fillRect/>
          </a:stretch>
        </p:blipFill>
        <p:spPr bwMode="auto">
          <a:xfrm>
            <a:off x="5724128" y="1268760"/>
            <a:ext cx="2886348" cy="324714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scene3d>
            <a:camera prst="orthographicFront"/>
            <a:lightRig rig="threePt" dir="t"/>
          </a:scene3d>
          <a:sp3d>
            <a:bevelT/>
          </a:sp3d>
        </p:spPr>
      </p:pic>
    </p:spTree>
    <p:extLst>
      <p:ext uri="{BB962C8B-B14F-4D97-AF65-F5344CB8AC3E}">
        <p14:creationId xmlns:p14="http://schemas.microsoft.com/office/powerpoint/2010/main" val="34039441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381000" y="230188"/>
            <a:ext cx="8382000" cy="498598"/>
          </a:xfrm>
        </p:spPr>
        <p:txBody>
          <a:bodyPr/>
          <a:lstStyle/>
          <a:p>
            <a:pPr algn="ctr"/>
            <a:r>
              <a:rPr lang="tr-TR" sz="3600" b="1" dirty="0" smtClean="0">
                <a:latin typeface="Cambria" pitchFamily="18" charset="0"/>
              </a:rPr>
              <a:t>ÖZEL EĞİTİMDE YASAL DÜZENLEMELER</a:t>
            </a:r>
            <a:endParaRPr lang="tr-TR" sz="3600" b="1" dirty="0">
              <a:latin typeface="Cambria" pitchFamily="18" charset="0"/>
            </a:endParaRPr>
          </a:p>
        </p:txBody>
      </p:sp>
      <p:pic>
        <p:nvPicPr>
          <p:cNvPr id="5122" name="Picture 2" descr="C:\Users\Gizo\AppData\Local\Microsoft\Windows\Temporary Internet Files\Content.IE5\0F813GPK\MC900310998[1].wmf"/>
          <p:cNvPicPr>
            <a:picLocks noGrp="1" noChangeAspect="1" noChangeArrowheads="1"/>
          </p:cNvPicPr>
          <p:nvPr>
            <p:ph idx="1"/>
          </p:nvPr>
        </p:nvPicPr>
        <p:blipFill>
          <a:blip r:embed="rId2" cstate="print"/>
          <a:srcRect/>
          <a:stretch>
            <a:fillRect/>
          </a:stretch>
        </p:blipFill>
        <p:spPr bwMode="auto">
          <a:xfrm>
            <a:off x="6336494" y="1628775"/>
            <a:ext cx="285774" cy="277813"/>
          </a:xfrm>
          <a:prstGeom prst="rect">
            <a:avLst/>
          </a:prstGeom>
          <a:noFill/>
        </p:spPr>
      </p:pic>
      <p:pic>
        <p:nvPicPr>
          <p:cNvPr id="5124" name="Picture 4" descr="C:\Users\Gizo\AppData\Local\Microsoft\Windows\Temporary Internet Files\Content.IE5\0W83CKJ9\MC900198676[1].wmf"/>
          <p:cNvPicPr>
            <a:picLocks noChangeAspect="1" noChangeArrowheads="1"/>
          </p:cNvPicPr>
          <p:nvPr/>
        </p:nvPicPr>
        <p:blipFill>
          <a:blip r:embed="rId3" cstate="print"/>
          <a:srcRect/>
          <a:stretch>
            <a:fillRect/>
          </a:stretch>
        </p:blipFill>
        <p:spPr bwMode="auto">
          <a:xfrm>
            <a:off x="323528" y="2204864"/>
            <a:ext cx="2880320" cy="2840277"/>
          </a:xfrm>
          <a:prstGeom prst="rect">
            <a:avLst/>
          </a:prstGeom>
          <a:noFill/>
        </p:spPr>
      </p:pic>
      <p:sp>
        <p:nvSpPr>
          <p:cNvPr id="8" name="Rectangle 2"/>
          <p:cNvSpPr txBox="1">
            <a:spLocks noChangeArrowheads="1"/>
          </p:cNvSpPr>
          <p:nvPr/>
        </p:nvSpPr>
        <p:spPr>
          <a:xfrm>
            <a:off x="3563888" y="2060848"/>
            <a:ext cx="5328592" cy="4524315"/>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tr-TR"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n-ea"/>
                <a:cs typeface="+mn-cs"/>
              </a:rPr>
              <a:t>Ülkemizde</a:t>
            </a:r>
            <a:r>
              <a:rPr kumimoji="0" lang="tr-TR" sz="2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n-ea"/>
                <a:cs typeface="+mn-cs"/>
              </a:rPr>
              <a:t> özel eğitim hizmetlerinin başlangıcı 1800’lü yılların sonlarına uzanmaktadır.</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lang="tr-TR" sz="2000" dirty="0" smtClean="0">
              <a:effectLst>
                <a:outerShdw blurRad="38100" dist="38100" dir="2700000" algn="tl">
                  <a:srgbClr val="000000">
                    <a:alpha val="43137"/>
                  </a:srgbClr>
                </a:outerShdw>
              </a:effectLst>
              <a:latin typeface="Cambria" pitchFamily="18"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tr-TR" sz="2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n-ea"/>
                <a:cs typeface="+mn-cs"/>
              </a:rPr>
              <a:t>1980’de Özel Eğitim Genel Müdürlüğü kurulmuş, 1982’de dair Başkanlığına, 1983’te 179 sayılı Kanun Hükmünde Kararname ile Özel Eğitim ve Rehberlik Dairesi Başkanlığına,</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lang="tr-TR" sz="2000" dirty="0" smtClean="0">
              <a:effectLst>
                <a:outerShdw blurRad="38100" dist="38100" dir="2700000" algn="tl">
                  <a:srgbClr val="000000">
                    <a:alpha val="43137"/>
                  </a:srgbClr>
                </a:outerShdw>
              </a:effectLst>
              <a:latin typeface="Cambria" pitchFamily="18" charset="0"/>
            </a:endParaRPr>
          </a:p>
          <a:p>
            <a:pPr marL="396875" lvl="0" indent="-396875" defTabSz="914363" fontAlgn="auto">
              <a:lnSpc>
                <a:spcPct val="90000"/>
              </a:lnSpc>
              <a:spcBef>
                <a:spcPct val="20000"/>
              </a:spcBef>
              <a:spcAft>
                <a:spcPts val="0"/>
              </a:spcAft>
              <a:buBlip>
                <a:blip r:embed="rId4"/>
              </a:buBlip>
              <a:defRPr/>
            </a:pPr>
            <a:r>
              <a:rPr kumimoji="0" lang="tr-TR" sz="2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n-ea"/>
                <a:cs typeface="+mn-cs"/>
              </a:rPr>
              <a:t>1992’de 3797 </a:t>
            </a:r>
            <a:r>
              <a:rPr lang="tr-TR" sz="2000" dirty="0" smtClean="0">
                <a:effectLst>
                  <a:outerShdw blurRad="38100" dist="38100" dir="2700000" algn="tl">
                    <a:srgbClr val="000000">
                      <a:alpha val="43137"/>
                    </a:srgbClr>
                  </a:outerShdw>
                </a:effectLst>
                <a:latin typeface="Cambria" pitchFamily="18" charset="0"/>
              </a:rPr>
              <a:t>sayılı kanunla Özel Eğitim ve Rehberlik Danışma Hizmetleri Genel Müdürlüğüne dönüştürülmüştür.</a:t>
            </a:r>
            <a:endParaRPr kumimoji="0" lang="tr-TR" sz="2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lang="tr-TR" sz="2000" baseline="0" dirty="0" smtClean="0">
              <a:effectLst>
                <a:outerShdw blurRad="38100" dist="38100" dir="2700000" algn="tl">
                  <a:srgbClr val="000000">
                    <a:alpha val="43137"/>
                  </a:srgbClr>
                </a:outerShdw>
              </a:effectLst>
              <a:latin typeface="Cambria" pitchFamily="18"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tr-TR"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381000" y="230188"/>
            <a:ext cx="8382000" cy="498598"/>
          </a:xfrm>
        </p:spPr>
        <p:txBody>
          <a:bodyPr/>
          <a:lstStyle/>
          <a:p>
            <a:pPr algn="ctr"/>
            <a:r>
              <a:rPr lang="tr-TR" sz="3600" b="1" dirty="0" smtClean="0">
                <a:latin typeface="Cambria" pitchFamily="18" charset="0"/>
              </a:rPr>
              <a:t>ÖZEL EĞİTİMDE YASAL DÜZENLEMELER</a:t>
            </a:r>
            <a:endParaRPr lang="tr-TR" sz="3600" b="1" dirty="0">
              <a:latin typeface="Cambria" pitchFamily="18" charset="0"/>
            </a:endParaRPr>
          </a:p>
        </p:txBody>
      </p:sp>
      <p:pic>
        <p:nvPicPr>
          <p:cNvPr id="5122" name="Picture 2" descr="C:\Users\Gizo\AppData\Local\Microsoft\Windows\Temporary Internet Files\Content.IE5\0F813GPK\MC900310998[1].wmf"/>
          <p:cNvPicPr>
            <a:picLocks noGrp="1" noChangeAspect="1" noChangeArrowheads="1"/>
          </p:cNvPicPr>
          <p:nvPr>
            <p:ph idx="1"/>
          </p:nvPr>
        </p:nvPicPr>
        <p:blipFill>
          <a:blip r:embed="rId2" cstate="print"/>
          <a:srcRect/>
          <a:stretch>
            <a:fillRect/>
          </a:stretch>
        </p:blipFill>
        <p:spPr bwMode="auto">
          <a:xfrm>
            <a:off x="6336494" y="1628775"/>
            <a:ext cx="285774" cy="277813"/>
          </a:xfrm>
          <a:prstGeom prst="rect">
            <a:avLst/>
          </a:prstGeom>
          <a:noFill/>
        </p:spPr>
      </p:pic>
      <p:pic>
        <p:nvPicPr>
          <p:cNvPr id="5124" name="Picture 4" descr="C:\Users\Gizo\AppData\Local\Microsoft\Windows\Temporary Internet Files\Content.IE5\0W83CKJ9\MC900198676[1].wmf"/>
          <p:cNvPicPr>
            <a:picLocks noChangeAspect="1" noChangeArrowheads="1"/>
          </p:cNvPicPr>
          <p:nvPr/>
        </p:nvPicPr>
        <p:blipFill>
          <a:blip r:embed="rId3" cstate="print"/>
          <a:srcRect/>
          <a:stretch>
            <a:fillRect/>
          </a:stretch>
        </p:blipFill>
        <p:spPr bwMode="auto">
          <a:xfrm>
            <a:off x="323528" y="2204864"/>
            <a:ext cx="2880320" cy="2840277"/>
          </a:xfrm>
          <a:prstGeom prst="rect">
            <a:avLst/>
          </a:prstGeom>
          <a:noFill/>
        </p:spPr>
      </p:pic>
      <p:sp>
        <p:nvSpPr>
          <p:cNvPr id="8" name="Rectangle 2"/>
          <p:cNvSpPr txBox="1">
            <a:spLocks noChangeArrowheads="1"/>
          </p:cNvSpPr>
          <p:nvPr/>
        </p:nvSpPr>
        <p:spPr>
          <a:xfrm>
            <a:off x="3563888" y="2060848"/>
            <a:ext cx="5328592" cy="4247317"/>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tr-TR" sz="2000" dirty="0" smtClean="0">
                <a:effectLst>
                  <a:outerShdw blurRad="38100" dist="38100" dir="2700000" algn="tl">
                    <a:srgbClr val="000000">
                      <a:alpha val="43137"/>
                    </a:srgbClr>
                  </a:outerShdw>
                </a:effectLst>
                <a:latin typeface="Cambria" pitchFamily="18" charset="0"/>
              </a:rPr>
              <a:t>573 sayılı KHK ile özel eğitim esasları belirlenmiştir.</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lang="tr-TR" sz="2000" baseline="0" dirty="0" smtClean="0">
              <a:effectLst>
                <a:outerShdw blurRad="38100" dist="38100" dir="2700000" algn="tl">
                  <a:srgbClr val="000000">
                    <a:alpha val="43137"/>
                  </a:srgbClr>
                </a:outerShdw>
              </a:effectLst>
              <a:latin typeface="Cambria" pitchFamily="18"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tr-TR" sz="2000" dirty="0" smtClean="0">
                <a:effectLst>
                  <a:outerShdw blurRad="38100" dist="38100" dir="2700000" algn="tl">
                    <a:srgbClr val="000000">
                      <a:alpha val="43137"/>
                    </a:srgbClr>
                  </a:outerShdw>
                </a:effectLst>
                <a:latin typeface="Cambria" pitchFamily="18" charset="0"/>
              </a:rPr>
              <a:t>Bu KHK’nin amacı birinci maddesinde belirtilmiştir:</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tr-TR" sz="2000" i="1" baseline="0" dirty="0" smtClean="0">
                <a:effectLst>
                  <a:outerShdw blurRad="38100" dist="38100" dir="2700000" algn="tl">
                    <a:srgbClr val="000000">
                      <a:alpha val="43137"/>
                    </a:srgbClr>
                  </a:outerShdw>
                </a:effectLst>
                <a:latin typeface="Cambria" pitchFamily="18" charset="0"/>
              </a:rPr>
              <a:t>“özel eğitim gerektiren bireylerin Türk Milli Eğitiminin</a:t>
            </a:r>
            <a:r>
              <a:rPr lang="tr-TR" sz="2000" i="1" dirty="0" smtClean="0">
                <a:effectLst>
                  <a:outerShdw blurRad="38100" dist="38100" dir="2700000" algn="tl">
                    <a:srgbClr val="000000">
                      <a:alpha val="43137"/>
                    </a:srgbClr>
                  </a:outerShdw>
                </a:effectLst>
                <a:latin typeface="Cambria" pitchFamily="18" charset="0"/>
              </a:rPr>
              <a:t> genel amaçları ve temel ilkeleri doğrultusunda, genel ve mesleki eğitim görme haklarını kullanabilmelerini sağlamaya yönelik esasları düzenlemek”</a:t>
            </a: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lang="tr-TR" sz="2000" i="1" baseline="0" dirty="0" smtClean="0">
              <a:effectLst>
                <a:outerShdw blurRad="38100" dist="38100" dir="2700000" algn="tl">
                  <a:srgbClr val="000000">
                    <a:alpha val="43137"/>
                  </a:srgbClr>
                </a:outerShdw>
              </a:effectLst>
              <a:latin typeface="Cambria" pitchFamily="18"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tr-TR" sz="2000" dirty="0" smtClean="0">
                <a:effectLst>
                  <a:outerShdw blurRad="38100" dist="38100" dir="2700000" algn="tl">
                    <a:srgbClr val="000000">
                      <a:alpha val="43137"/>
                    </a:srgbClr>
                  </a:outerShdw>
                </a:effectLst>
                <a:latin typeface="Cambria" pitchFamily="18" charset="0"/>
              </a:rPr>
              <a:t>Anayasamızın 42. maddesi: </a:t>
            </a:r>
            <a:r>
              <a:rPr lang="tr-TR" sz="2000" i="1" dirty="0" smtClean="0">
                <a:effectLst>
                  <a:outerShdw blurRad="38100" dist="38100" dir="2700000" algn="tl">
                    <a:srgbClr val="000000">
                      <a:alpha val="43137"/>
                    </a:srgbClr>
                  </a:outerShdw>
                </a:effectLst>
                <a:latin typeface="Cambria" pitchFamily="18" charset="0"/>
              </a:rPr>
              <a:t>“kimse eğitim ve öğrenim hakkından yoksun bırakılamaz”</a:t>
            </a:r>
            <a:endParaRPr lang="tr-TR" sz="2000" i="1" baseline="0" dirty="0" smtClean="0">
              <a:effectLst>
                <a:outerShdw blurRad="38100" dist="38100" dir="2700000" algn="tl">
                  <a:srgbClr val="000000">
                    <a:alpha val="43137"/>
                  </a:srgbClr>
                </a:outerShdw>
              </a:effectLst>
              <a:latin typeface="Cambria" pitchFamily="18"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tr-TR"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n-ea"/>
              <a:cs typeface="+mn-cs"/>
            </a:endParaRPr>
          </a:p>
        </p:txBody>
      </p:sp>
      <p:sp>
        <p:nvSpPr>
          <p:cNvPr id="6" name="Rectangle 6"/>
          <p:cNvSpPr txBox="1">
            <a:spLocks noChangeArrowheads="1"/>
          </p:cNvSpPr>
          <p:nvPr/>
        </p:nvSpPr>
        <p:spPr>
          <a:xfrm>
            <a:off x="762000" y="1340768"/>
            <a:ext cx="8382000" cy="332399"/>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tr-TR" sz="24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mbria" pitchFamily="18" charset="0"/>
                <a:cs typeface="Arial" charset="0"/>
              </a:rPr>
              <a:t>573 Kanun Hükmünde Kararname (1997)</a:t>
            </a:r>
            <a:endParaRPr kumimoji="0" lang="tr-TR" sz="2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476672"/>
            <a:ext cx="8382000" cy="864096"/>
          </a:xfrm>
        </p:spPr>
        <p:txBody>
          <a:bodyPr/>
          <a:lstStyle/>
          <a:p>
            <a:r>
              <a:rPr lang="tr-TR" dirty="0" smtClean="0"/>
              <a:t>Özel eğitimin temel ilkeleri</a:t>
            </a:r>
            <a:endParaRPr lang="tr-TR" dirty="0"/>
          </a:p>
        </p:txBody>
      </p:sp>
      <p:sp>
        <p:nvSpPr>
          <p:cNvPr id="3" name="İçerik Yer Tutucusu 2"/>
          <p:cNvSpPr>
            <a:spLocks noGrp="1"/>
          </p:cNvSpPr>
          <p:nvPr>
            <p:ph idx="1"/>
          </p:nvPr>
        </p:nvSpPr>
        <p:spPr>
          <a:xfrm>
            <a:off x="381891" y="1700808"/>
            <a:ext cx="8382000" cy="2856167"/>
          </a:xfrm>
        </p:spPr>
        <p:txBody>
          <a:bodyPr/>
          <a:lstStyle/>
          <a:p>
            <a:r>
              <a:rPr lang="tr-TR" dirty="0"/>
              <a:t>a) Özel eğitim gerektiren tüm bireyler, ilgi, istek, yeterlilik ve yetenekleri doğrultusunda ve ölçüsünde özel eğitim hizmetlerinden yararlandırılır. </a:t>
            </a:r>
          </a:p>
          <a:p>
            <a:r>
              <a:rPr lang="tr-TR" dirty="0"/>
              <a:t>b) Özel eğitime erken başlamak esastır. </a:t>
            </a:r>
          </a:p>
          <a:p>
            <a:endParaRPr lang="tr-TR" dirty="0"/>
          </a:p>
        </p:txBody>
      </p:sp>
    </p:spTree>
    <p:extLst>
      <p:ext uri="{BB962C8B-B14F-4D97-AF65-F5344CB8AC3E}">
        <p14:creationId xmlns:p14="http://schemas.microsoft.com/office/powerpoint/2010/main" val="10066722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620688"/>
            <a:ext cx="8382000" cy="664797"/>
          </a:xfrm>
        </p:spPr>
        <p:txBody>
          <a:bodyPr/>
          <a:lstStyle/>
          <a:p>
            <a:r>
              <a:rPr lang="tr-TR" dirty="0"/>
              <a:t>Özel eğitimin temel ilkeleri</a:t>
            </a:r>
          </a:p>
        </p:txBody>
      </p:sp>
      <p:sp>
        <p:nvSpPr>
          <p:cNvPr id="3" name="İçerik Yer Tutucusu 2"/>
          <p:cNvSpPr>
            <a:spLocks noGrp="1"/>
          </p:cNvSpPr>
          <p:nvPr>
            <p:ph type="body" sz="quarter" idx="10"/>
          </p:nvPr>
        </p:nvSpPr>
        <p:spPr>
          <a:xfrm>
            <a:off x="381000" y="2060848"/>
            <a:ext cx="8382000" cy="3385600"/>
          </a:xfrm>
        </p:spPr>
        <p:txBody>
          <a:bodyPr/>
          <a:lstStyle/>
          <a:p>
            <a:r>
              <a:rPr lang="tr-TR" sz="3000" dirty="0" smtClean="0"/>
              <a:t>c</a:t>
            </a:r>
            <a:r>
              <a:rPr lang="tr-TR" sz="3000" dirty="0"/>
              <a:t>) Özel eğitim hizmetleri, özel eğitim gerektiren bireyleri sosyal ve fiziksel çevrelerinden mümkün olduğu kadar ayırmadan planlanır ve yürütülür. </a:t>
            </a:r>
            <a:endParaRPr lang="tr-TR" sz="3000" dirty="0" smtClean="0"/>
          </a:p>
          <a:p>
            <a:r>
              <a:rPr lang="tr-TR" sz="3000" dirty="0"/>
              <a:t>d) Özel eğitim gerektiren bireylerin, eğitsel performansları dikkate </a:t>
            </a:r>
            <a:r>
              <a:rPr lang="tr-TR" sz="3000" dirty="0" smtClean="0"/>
              <a:t>alınarak</a:t>
            </a:r>
            <a:r>
              <a:rPr lang="tr-TR" sz="3000" dirty="0"/>
              <a:t>, amaç, muhteva ve öğretim süreçlerinde uyarlamalar yapılarak diğer bireylerle birlikte eğitilmelerine öncelik verilir.</a:t>
            </a:r>
          </a:p>
        </p:txBody>
      </p:sp>
    </p:spTree>
    <p:extLst>
      <p:ext uri="{BB962C8B-B14F-4D97-AF65-F5344CB8AC3E}">
        <p14:creationId xmlns:p14="http://schemas.microsoft.com/office/powerpoint/2010/main" val="335154357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983" y="620688"/>
            <a:ext cx="8382000" cy="664797"/>
          </a:xfrm>
        </p:spPr>
        <p:txBody>
          <a:bodyPr/>
          <a:lstStyle/>
          <a:p>
            <a:r>
              <a:rPr lang="tr-TR" dirty="0"/>
              <a:t>Özel eğitimin temel ilkeleri</a:t>
            </a:r>
          </a:p>
        </p:txBody>
      </p:sp>
      <p:sp>
        <p:nvSpPr>
          <p:cNvPr id="3" name="İçerik Yer Tutucusu 2"/>
          <p:cNvSpPr>
            <a:spLocks noGrp="1"/>
          </p:cNvSpPr>
          <p:nvPr>
            <p:ph type="body" sz="quarter" idx="10"/>
          </p:nvPr>
        </p:nvSpPr>
        <p:spPr>
          <a:xfrm>
            <a:off x="411382" y="1772816"/>
            <a:ext cx="8382000" cy="4087273"/>
          </a:xfrm>
        </p:spPr>
        <p:txBody>
          <a:bodyPr/>
          <a:lstStyle/>
          <a:p>
            <a:r>
              <a:rPr lang="tr-TR" dirty="0" smtClean="0"/>
              <a:t>e</a:t>
            </a:r>
            <a:r>
              <a:rPr lang="tr-TR" dirty="0"/>
              <a:t>) Özel eğitim gerektiren bireylerin her tür ve kademedeki eğitimlerinin kesintisiz sürdürülebilmesi için her türlü rehabilitasyonlarını sağlayacak kurum ve kuruluşlarla işbirliği yapılır. </a:t>
            </a:r>
            <a:endParaRPr lang="tr-TR" dirty="0" smtClean="0"/>
          </a:p>
          <a:p>
            <a:r>
              <a:rPr lang="tr-TR" dirty="0"/>
              <a:t>f) Özel eğitim gerektiren bireyler için bireyselleştirilmiş eğitim planı geliştirilmesi ve eğitim </a:t>
            </a:r>
            <a:r>
              <a:rPr lang="tr-TR" dirty="0" smtClean="0"/>
              <a:t>programlarının </a:t>
            </a:r>
            <a:r>
              <a:rPr lang="tr-TR" dirty="0"/>
              <a:t>bireyselleştirilerek uygulanması esastır. </a:t>
            </a:r>
            <a:endParaRPr lang="tr-TR" dirty="0" smtClean="0"/>
          </a:p>
        </p:txBody>
      </p:sp>
    </p:spTree>
    <p:extLst>
      <p:ext uri="{BB962C8B-B14F-4D97-AF65-F5344CB8AC3E}">
        <p14:creationId xmlns:p14="http://schemas.microsoft.com/office/powerpoint/2010/main" val="38990233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6102" y="727340"/>
            <a:ext cx="8382000" cy="664797"/>
          </a:xfrm>
        </p:spPr>
        <p:txBody>
          <a:bodyPr/>
          <a:lstStyle/>
          <a:p>
            <a:r>
              <a:rPr lang="tr-TR" dirty="0"/>
              <a:t>Özel eğitimin temel ilkeleri</a:t>
            </a:r>
          </a:p>
        </p:txBody>
      </p:sp>
      <p:sp>
        <p:nvSpPr>
          <p:cNvPr id="3" name="İçerik Yer Tutucusu 2"/>
          <p:cNvSpPr>
            <a:spLocks noGrp="1"/>
          </p:cNvSpPr>
          <p:nvPr>
            <p:ph type="body" sz="quarter" idx="10"/>
          </p:nvPr>
        </p:nvSpPr>
        <p:spPr>
          <a:xfrm>
            <a:off x="396102" y="2276872"/>
            <a:ext cx="8382000" cy="3742563"/>
          </a:xfrm>
        </p:spPr>
        <p:txBody>
          <a:bodyPr/>
          <a:lstStyle/>
          <a:p>
            <a:r>
              <a:rPr lang="tr-TR" dirty="0"/>
              <a:t>g) Ailelerin, özel eğitim sürecinin her boyutuna aktif katılmalarının sağlanması esastır. </a:t>
            </a:r>
          </a:p>
          <a:p>
            <a:r>
              <a:rPr lang="tr-TR" dirty="0" smtClean="0"/>
              <a:t>h</a:t>
            </a:r>
            <a:r>
              <a:rPr lang="tr-TR" dirty="0"/>
              <a:t>) Özel eğitim politikalarının geliştirilmesinde, özel eğitim gerektiren bireylerin örgütlerinin görüşlerine önem verilir. </a:t>
            </a:r>
            <a:endParaRPr lang="tr-TR" dirty="0" smtClean="0"/>
          </a:p>
          <a:p>
            <a:r>
              <a:rPr lang="tr-TR" dirty="0" smtClean="0"/>
              <a:t>i</a:t>
            </a:r>
            <a:r>
              <a:rPr lang="tr-TR" dirty="0"/>
              <a:t>) Özel eğitim hizmetleri, özel eğitim gerektiren bireylerin toplumla etkileşim ve karşılıklı uyum sağlama sürecini kapsayacak şekilde planlanır. </a:t>
            </a:r>
          </a:p>
        </p:txBody>
      </p:sp>
    </p:spTree>
    <p:extLst>
      <p:ext uri="{BB962C8B-B14F-4D97-AF65-F5344CB8AC3E}">
        <p14:creationId xmlns:p14="http://schemas.microsoft.com/office/powerpoint/2010/main" val="34773059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259632" y="188640"/>
            <a:ext cx="7085484" cy="1329595"/>
          </a:xfrm>
        </p:spPr>
        <p:txBody>
          <a:bodyPr/>
          <a:lstStyle/>
          <a:p>
            <a:pPr algn="ctr"/>
            <a:r>
              <a:rPr lang="tr-TR" sz="3200" b="1" dirty="0" smtClean="0">
                <a:latin typeface="Cambria" pitchFamily="18" charset="0"/>
              </a:rPr>
              <a:t>ÖZEL EĞİTİMİN DÜNÜ, BUGÜNÜ VE GELECEĞİNE İLİŞKİN EĞİLİMLER</a:t>
            </a:r>
            <a:endParaRPr lang="tr-TR" sz="3200" b="1" dirty="0">
              <a:latin typeface="Cambria" pitchFamily="18" charset="0"/>
            </a:endParaRPr>
          </a:p>
        </p:txBody>
      </p:sp>
      <p:graphicFrame>
        <p:nvGraphicFramePr>
          <p:cNvPr id="6" name="Diyagram 5"/>
          <p:cNvGraphicFramePr/>
          <p:nvPr>
            <p:extLst>
              <p:ext uri="{D42A27DB-BD31-4B8C-83A1-F6EECF244321}">
                <p14:modId xmlns:p14="http://schemas.microsoft.com/office/powerpoint/2010/main" val="545362261"/>
              </p:ext>
            </p:extLst>
          </p:nvPr>
        </p:nvGraphicFramePr>
        <p:xfrm>
          <a:off x="179512" y="2097887"/>
          <a:ext cx="87129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txBox="1">
            <a:spLocks noChangeArrowheads="1"/>
          </p:cNvSpPr>
          <p:nvPr/>
        </p:nvSpPr>
        <p:spPr>
          <a:xfrm>
            <a:off x="539552" y="1484784"/>
            <a:ext cx="8382000" cy="3877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tr-TR" sz="2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mbria" pitchFamily="18" charset="0"/>
                <a:cs typeface="Arial" charset="0"/>
              </a:rPr>
              <a:t>Özel Eğitimin Tarihçesi</a:t>
            </a:r>
            <a:endParaRPr kumimoji="0" lang="tr-TR" sz="28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l="10151" t="21954" r="38311" b="12768"/>
          <a:stretch/>
        </p:blipFill>
        <p:spPr>
          <a:xfrm>
            <a:off x="755576" y="1700808"/>
            <a:ext cx="6859145" cy="4884542"/>
          </a:xfrm>
          <a:prstGeom prst="rect">
            <a:avLst/>
          </a:prstGeom>
        </p:spPr>
      </p:pic>
    </p:spTree>
    <p:extLst>
      <p:ext uri="{BB962C8B-B14F-4D97-AF65-F5344CB8AC3E}">
        <p14:creationId xmlns:p14="http://schemas.microsoft.com/office/powerpoint/2010/main" val="1289474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l="11259" t="21454" r="38378" b="10626"/>
          <a:stretch/>
        </p:blipFill>
        <p:spPr>
          <a:xfrm>
            <a:off x="971600" y="1340768"/>
            <a:ext cx="6552728" cy="4968552"/>
          </a:xfrm>
          <a:prstGeom prst="rect">
            <a:avLst/>
          </a:prstGeom>
        </p:spPr>
      </p:pic>
    </p:spTree>
    <p:extLst>
      <p:ext uri="{BB962C8B-B14F-4D97-AF65-F5344CB8AC3E}">
        <p14:creationId xmlns:p14="http://schemas.microsoft.com/office/powerpoint/2010/main" val="11059988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548680"/>
            <a:ext cx="8136904" cy="914400"/>
          </a:xfrm>
        </p:spPr>
        <p:txBody>
          <a:bodyPr>
            <a:normAutofit fontScale="90000"/>
          </a:bodyPr>
          <a:lstStyle/>
          <a:p>
            <a:pPr algn="ctr"/>
            <a:r>
              <a:rPr lang="tr-TR" sz="3600" b="1" dirty="0" smtClean="0">
                <a:effectLst>
                  <a:outerShdw blurRad="38100" dist="38100" dir="2700000" algn="tl">
                    <a:srgbClr val="000000">
                      <a:alpha val="43137"/>
                    </a:srgbClr>
                  </a:outerShdw>
                </a:effectLst>
                <a:latin typeface="Cambria" pitchFamily="18" charset="0"/>
              </a:rPr>
              <a:t>ÖZEL EĞİTİME GEREKSİNİM DUYAN ÇOCUKLAR KİMLERDİR?</a:t>
            </a:r>
            <a:endParaRPr lang="tr-TR" sz="3600" b="1" dirty="0">
              <a:effectLst>
                <a:outerShdw blurRad="38100" dist="38100" dir="2700000" algn="tl">
                  <a:srgbClr val="000000">
                    <a:alpha val="43137"/>
                  </a:srgbClr>
                </a:outerShdw>
              </a:effectLst>
              <a:latin typeface="Cambria" pitchFamily="18" charset="0"/>
            </a:endParaRPr>
          </a:p>
        </p:txBody>
      </p:sp>
      <p:sp>
        <p:nvSpPr>
          <p:cNvPr id="6149" name="Rectangle 5"/>
          <p:cNvSpPr>
            <a:spLocks noGrp="1" noChangeArrowheads="1"/>
          </p:cNvSpPr>
          <p:nvPr>
            <p:ph idx="1"/>
          </p:nvPr>
        </p:nvSpPr>
        <p:spPr>
          <a:xfrm>
            <a:off x="215516" y="3068960"/>
            <a:ext cx="8640960" cy="2304257"/>
          </a:xfrm>
        </p:spPr>
        <p:txBody>
          <a:bodyPr>
            <a:normAutofit/>
          </a:bodyPr>
          <a:lstStyle/>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MEB Özel Eğitim Hizmetleri Yönetmeliğinde tanımlandığı şekliyle “özel eğitim gerektiren birey, çeşitli nedenlerle bireysel özellikleri ve eğitim yeterlilikleri açısından akranlarına göre beklenilen düzeyden anlamlı farklılık gösteren” bireyi ifade etmektedir.</a:t>
            </a:r>
          </a:p>
          <a:p>
            <a:pPr algn="just">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lgn="just">
              <a:buFont typeface="Wingdings" pitchFamily="2" charset="2"/>
              <a:buChar char="ü"/>
            </a:pPr>
            <a:endParaRPr lang="tr-TR" sz="2000" dirty="0">
              <a:effectLst>
                <a:outerShdw blurRad="38100" dist="38100" dir="2700000" algn="tl">
                  <a:srgbClr val="000000">
                    <a:alpha val="43137"/>
                  </a:srgbClr>
                </a:outerShdw>
              </a:effectLst>
              <a:latin typeface="Cambria"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l="10706" t="24406" r="39485" b="8657"/>
          <a:stretch/>
        </p:blipFill>
        <p:spPr>
          <a:xfrm>
            <a:off x="1331639" y="1340768"/>
            <a:ext cx="6480721" cy="4896544"/>
          </a:xfrm>
          <a:prstGeom prst="rect">
            <a:avLst/>
          </a:prstGeom>
        </p:spPr>
      </p:pic>
    </p:spTree>
    <p:extLst>
      <p:ext uri="{BB962C8B-B14F-4D97-AF65-F5344CB8AC3E}">
        <p14:creationId xmlns:p14="http://schemas.microsoft.com/office/powerpoint/2010/main" val="37484267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l="11813" t="22438" r="38931" b="9641"/>
          <a:stretch/>
        </p:blipFill>
        <p:spPr>
          <a:xfrm>
            <a:off x="1187624" y="1268760"/>
            <a:ext cx="6408713" cy="4968552"/>
          </a:xfrm>
          <a:prstGeom prst="rect">
            <a:avLst/>
          </a:prstGeom>
        </p:spPr>
      </p:pic>
    </p:spTree>
    <p:extLst>
      <p:ext uri="{BB962C8B-B14F-4D97-AF65-F5344CB8AC3E}">
        <p14:creationId xmlns:p14="http://schemas.microsoft.com/office/powerpoint/2010/main" val="213782227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l="10152" t="22439" r="38931" b="8656"/>
          <a:stretch/>
        </p:blipFill>
        <p:spPr>
          <a:xfrm>
            <a:off x="1259632" y="1268760"/>
            <a:ext cx="6624736" cy="5040560"/>
          </a:xfrm>
          <a:prstGeom prst="rect">
            <a:avLst/>
          </a:prstGeom>
        </p:spPr>
      </p:pic>
    </p:spTree>
    <p:extLst>
      <p:ext uri="{BB962C8B-B14F-4D97-AF65-F5344CB8AC3E}">
        <p14:creationId xmlns:p14="http://schemas.microsoft.com/office/powerpoint/2010/main" val="165206778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l="11259" t="24406" r="38931" b="10625"/>
          <a:stretch/>
        </p:blipFill>
        <p:spPr>
          <a:xfrm>
            <a:off x="1115616" y="1340768"/>
            <a:ext cx="6480721" cy="4752528"/>
          </a:xfrm>
          <a:prstGeom prst="rect">
            <a:avLst/>
          </a:prstGeom>
        </p:spPr>
      </p:pic>
    </p:spTree>
    <p:extLst>
      <p:ext uri="{BB962C8B-B14F-4D97-AF65-F5344CB8AC3E}">
        <p14:creationId xmlns:p14="http://schemas.microsoft.com/office/powerpoint/2010/main" val="42928611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259632" y="188640"/>
            <a:ext cx="7085484" cy="1329595"/>
          </a:xfrm>
        </p:spPr>
        <p:txBody>
          <a:bodyPr/>
          <a:lstStyle/>
          <a:p>
            <a:pPr algn="ctr"/>
            <a:r>
              <a:rPr lang="tr-TR" sz="3200" b="1" dirty="0" smtClean="0">
                <a:latin typeface="Cambria" pitchFamily="18" charset="0"/>
              </a:rPr>
              <a:t>ÖZEL EĞİTİMİN DÜNÜ, BUGÜNÜ VE GELECEĞİNE İLİŞKİN EĞİLİMLER</a:t>
            </a:r>
            <a:endParaRPr lang="tr-TR" sz="3200" b="1" dirty="0">
              <a:latin typeface="Cambria" pitchFamily="18" charset="0"/>
            </a:endParaRPr>
          </a:p>
        </p:txBody>
      </p:sp>
      <p:sp>
        <p:nvSpPr>
          <p:cNvPr id="7" name="Rectangle 6"/>
          <p:cNvSpPr txBox="1">
            <a:spLocks noChangeArrowheads="1"/>
          </p:cNvSpPr>
          <p:nvPr/>
        </p:nvSpPr>
        <p:spPr>
          <a:xfrm>
            <a:off x="539552" y="1340768"/>
            <a:ext cx="8382000" cy="775597"/>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tr-TR" sz="3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mbria" pitchFamily="18" charset="0"/>
                <a:cs typeface="Arial" charset="0"/>
              </a:rPr>
              <a:t>Özel Eğitimin Tarihçesi</a:t>
            </a:r>
          </a:p>
          <a:p>
            <a:pPr marL="0" marR="0" lvl="0" indent="0" algn="ctr" defTabSz="914363" rtl="0" eaLnBrk="1" fontAlgn="auto" latinLnBrk="0" hangingPunct="1">
              <a:lnSpc>
                <a:spcPct val="90000"/>
              </a:lnSpc>
              <a:spcBef>
                <a:spcPct val="0"/>
              </a:spcBef>
              <a:spcAft>
                <a:spcPts val="0"/>
              </a:spcAft>
              <a:buClrTx/>
              <a:buSzTx/>
              <a:buFontTx/>
              <a:buNone/>
              <a:tabLst/>
              <a:defRPr/>
            </a:pPr>
            <a:r>
              <a:rPr kumimoji="0" lang="tr-TR" sz="2400" b="1"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rPr>
              <a:t>Okullaşma</a:t>
            </a:r>
            <a:endParaRPr kumimoji="0" lang="tr-TR" sz="2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endParaRPr>
          </a:p>
        </p:txBody>
      </p:sp>
      <p:graphicFrame>
        <p:nvGraphicFramePr>
          <p:cNvPr id="8" name="Diyagram 3"/>
          <p:cNvGraphicFramePr/>
          <p:nvPr>
            <p:extLst>
              <p:ext uri="{D42A27DB-BD31-4B8C-83A1-F6EECF244321}">
                <p14:modId xmlns:p14="http://schemas.microsoft.com/office/powerpoint/2010/main" val="195182805"/>
              </p:ext>
            </p:extLst>
          </p:nvPr>
        </p:nvGraphicFramePr>
        <p:xfrm>
          <a:off x="827584" y="2420888"/>
          <a:ext cx="770485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259632" y="332656"/>
            <a:ext cx="7085484" cy="1329595"/>
          </a:xfrm>
        </p:spPr>
        <p:txBody>
          <a:bodyPr/>
          <a:lstStyle/>
          <a:p>
            <a:pPr algn="ctr"/>
            <a:r>
              <a:rPr lang="tr-TR" sz="3200" b="1" dirty="0" smtClean="0">
                <a:latin typeface="Cambria" pitchFamily="18" charset="0"/>
              </a:rPr>
              <a:t>ÖZEL EĞİTİMİN DÜNÜ, BUGÜNÜ VE GELECEĞİNE İLİŞKİN EĞİLİMLER</a:t>
            </a:r>
            <a:endParaRPr lang="tr-TR" sz="3200" b="1" dirty="0">
              <a:latin typeface="Cambria" pitchFamily="18" charset="0"/>
            </a:endParaRPr>
          </a:p>
        </p:txBody>
      </p:sp>
      <p:sp>
        <p:nvSpPr>
          <p:cNvPr id="7" name="Rectangle 6"/>
          <p:cNvSpPr txBox="1">
            <a:spLocks noChangeArrowheads="1"/>
          </p:cNvSpPr>
          <p:nvPr/>
        </p:nvSpPr>
        <p:spPr>
          <a:xfrm>
            <a:off x="539552" y="1556792"/>
            <a:ext cx="8382000" cy="4431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tr-TR" sz="3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mbria" pitchFamily="18" charset="0"/>
                <a:cs typeface="Arial" charset="0"/>
              </a:rPr>
              <a:t>Özel Eğitimin Tarihçesi</a:t>
            </a:r>
          </a:p>
        </p:txBody>
      </p:sp>
      <p:sp>
        <p:nvSpPr>
          <p:cNvPr id="6" name="Metin Yer Tutucusu 2"/>
          <p:cNvSpPr>
            <a:spLocks noGrp="1"/>
          </p:cNvSpPr>
          <p:nvPr>
            <p:ph type="body" sz="quarter" idx="10"/>
          </p:nvPr>
        </p:nvSpPr>
        <p:spPr>
          <a:xfrm>
            <a:off x="539552" y="2636912"/>
            <a:ext cx="8382000" cy="3200876"/>
          </a:xfrm>
        </p:spPr>
        <p:txBody>
          <a:bodyPr/>
          <a:lstStyle/>
          <a:p>
            <a:r>
              <a:rPr lang="tr-TR" sz="2000" dirty="0" smtClean="0">
                <a:effectLst>
                  <a:outerShdw blurRad="38100" dist="38100" dir="2700000" algn="tl">
                    <a:srgbClr val="000000">
                      <a:alpha val="43137"/>
                    </a:srgbClr>
                  </a:outerShdw>
                </a:effectLst>
                <a:latin typeface="Cambria" pitchFamily="18" charset="0"/>
              </a:rPr>
              <a:t>Bu tarihsel süreçte bu bireylerin gereksinimlerinin karşılanmasında  önemli ilkler yer almaktadır.</a:t>
            </a:r>
          </a:p>
          <a:p>
            <a:endParaRPr lang="tr-TR" sz="2000" dirty="0" smtClean="0">
              <a:effectLst>
                <a:outerShdw blurRad="38100" dist="38100" dir="2700000" algn="tl">
                  <a:srgbClr val="000000">
                    <a:alpha val="43137"/>
                  </a:srgbClr>
                </a:outerShdw>
              </a:effectLst>
              <a:latin typeface="Cambria" pitchFamily="18" charset="0"/>
            </a:endParaRPr>
          </a:p>
          <a:p>
            <a:pPr>
              <a:buNone/>
            </a:pPr>
            <a:r>
              <a:rPr lang="tr-TR" sz="2000" dirty="0" smtClean="0">
                <a:effectLst>
                  <a:outerShdw blurRad="38100" dist="38100" dir="2700000" algn="tl">
                    <a:srgbClr val="000000">
                      <a:alpha val="43137"/>
                    </a:srgbClr>
                  </a:outerShdw>
                </a:effectLst>
                <a:latin typeface="Cambria" pitchFamily="18" charset="0"/>
              </a:rPr>
              <a:t>Cavkaytar ve Diken (2007)’</a:t>
            </a:r>
            <a:r>
              <a:rPr lang="tr-TR" sz="2000" dirty="0" err="1" smtClean="0">
                <a:effectLst>
                  <a:outerShdw blurRad="38100" dist="38100" dir="2700000" algn="tl">
                    <a:srgbClr val="000000">
                      <a:alpha val="43137"/>
                    </a:srgbClr>
                  </a:outerShdw>
                </a:effectLst>
                <a:latin typeface="Cambria" pitchFamily="18" charset="0"/>
              </a:rPr>
              <a:t>nin</a:t>
            </a:r>
            <a:r>
              <a:rPr lang="tr-TR" sz="2000" dirty="0" smtClean="0">
                <a:effectLst>
                  <a:outerShdw blurRad="38100" dist="38100" dir="2700000" algn="tl">
                    <a:srgbClr val="000000">
                      <a:alpha val="43137"/>
                    </a:srgbClr>
                  </a:outerShdw>
                </a:effectLst>
                <a:latin typeface="Cambria" pitchFamily="18" charset="0"/>
              </a:rPr>
              <a:t> derlediği bu ilkler arasında;</a:t>
            </a:r>
          </a:p>
          <a:p>
            <a:r>
              <a:rPr lang="tr-TR" sz="2000" dirty="0" smtClean="0">
                <a:effectLst>
                  <a:outerShdw blurRad="38100" dist="38100" dir="2700000" algn="tl">
                    <a:srgbClr val="000000">
                      <a:alpha val="43137"/>
                    </a:srgbClr>
                  </a:outerShdw>
                </a:effectLst>
                <a:latin typeface="Cambria" pitchFamily="18" charset="0"/>
              </a:rPr>
              <a:t> işitme yetersizliği olan bireyler için ilk işaret dilinin geliştirilmesi, </a:t>
            </a:r>
          </a:p>
          <a:p>
            <a:r>
              <a:rPr lang="tr-TR" sz="2000" dirty="0" smtClean="0">
                <a:effectLst>
                  <a:outerShdw blurRad="38100" dist="38100" dir="2700000" algn="tl">
                    <a:srgbClr val="000000">
                      <a:alpha val="43137"/>
                    </a:srgbClr>
                  </a:outerShdw>
                </a:effectLst>
                <a:latin typeface="Cambria" pitchFamily="18" charset="0"/>
              </a:rPr>
              <a:t>görme yetersizliği olan bireyler için Braille iletişim sisteminin geliştirilmesi,</a:t>
            </a:r>
          </a:p>
          <a:p>
            <a:r>
              <a:rPr lang="tr-TR" sz="2000" dirty="0" smtClean="0">
                <a:effectLst>
                  <a:outerShdw blurRad="38100" dist="38100" dir="2700000" algn="tl">
                    <a:srgbClr val="000000">
                      <a:alpha val="43137"/>
                    </a:srgbClr>
                  </a:outerShdw>
                </a:effectLst>
                <a:latin typeface="Cambria" pitchFamily="18" charset="0"/>
              </a:rPr>
              <a:t> zeka testleri, </a:t>
            </a:r>
          </a:p>
          <a:p>
            <a:r>
              <a:rPr lang="tr-TR" sz="2000" dirty="0" smtClean="0">
                <a:effectLst>
                  <a:outerShdw blurRad="38100" dist="38100" dir="2700000" algn="tl">
                    <a:srgbClr val="000000">
                      <a:alpha val="43137"/>
                    </a:srgbClr>
                  </a:outerShdw>
                </a:effectLst>
                <a:latin typeface="Cambria" pitchFamily="18" charset="0"/>
              </a:rPr>
              <a:t>duyu uyarım çalışmaları, </a:t>
            </a:r>
          </a:p>
          <a:p>
            <a:r>
              <a:rPr lang="tr-TR" sz="2000" dirty="0" smtClean="0">
                <a:effectLst>
                  <a:outerShdw blurRad="38100" dist="38100" dir="2700000" algn="tl">
                    <a:srgbClr val="000000">
                      <a:alpha val="43137"/>
                    </a:srgbClr>
                  </a:outerShdw>
                </a:effectLst>
                <a:latin typeface="Cambria" pitchFamily="18" charset="0"/>
              </a:rPr>
              <a:t>ilk erken eğitim uygulamaları yer almaktadır.</a:t>
            </a:r>
            <a:endParaRPr lang="tr-TR" sz="2000" dirty="0">
              <a:effectLst>
                <a:outerShdw blurRad="38100" dist="38100" dir="2700000" algn="tl">
                  <a:srgbClr val="000000">
                    <a:alpha val="43137"/>
                  </a:srgbClr>
                </a:outerShdw>
              </a:effectLst>
              <a:latin typeface="Cambria"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187624" y="188640"/>
            <a:ext cx="7085484" cy="1329595"/>
          </a:xfrm>
        </p:spPr>
        <p:txBody>
          <a:bodyPr/>
          <a:lstStyle/>
          <a:p>
            <a:pPr algn="ctr"/>
            <a:r>
              <a:rPr lang="tr-TR" sz="3200" b="1" dirty="0" smtClean="0">
                <a:latin typeface="Cambria" pitchFamily="18" charset="0"/>
              </a:rPr>
              <a:t>ÖZEL EĞİTİMİN DÜNÜ, BUGÜNÜ VE GELECEĞİNE İLİŞKİN EĞİLİMLER</a:t>
            </a:r>
            <a:endParaRPr lang="tr-TR" sz="3200" b="1" dirty="0">
              <a:latin typeface="Cambria" pitchFamily="18" charset="0"/>
            </a:endParaRPr>
          </a:p>
        </p:txBody>
      </p:sp>
      <p:sp>
        <p:nvSpPr>
          <p:cNvPr id="7" name="Rectangle 6"/>
          <p:cNvSpPr txBox="1">
            <a:spLocks noChangeArrowheads="1"/>
          </p:cNvSpPr>
          <p:nvPr/>
        </p:nvSpPr>
        <p:spPr>
          <a:xfrm>
            <a:off x="539552" y="1340768"/>
            <a:ext cx="8382000" cy="4431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tr-TR" sz="3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mbria" pitchFamily="18" charset="0"/>
                <a:cs typeface="Arial" charset="0"/>
              </a:rPr>
              <a:t>Günümüzde Özel Eğitim</a:t>
            </a:r>
          </a:p>
        </p:txBody>
      </p:sp>
      <p:sp>
        <p:nvSpPr>
          <p:cNvPr id="6" name="Metin Yer Tutucusu 2"/>
          <p:cNvSpPr>
            <a:spLocks noGrp="1"/>
          </p:cNvSpPr>
          <p:nvPr>
            <p:ph type="body" sz="quarter" idx="10"/>
          </p:nvPr>
        </p:nvSpPr>
        <p:spPr>
          <a:xfrm>
            <a:off x="539552" y="2060849"/>
            <a:ext cx="8280920" cy="4176464"/>
          </a:xfrm>
        </p:spPr>
        <p:txBody>
          <a:bodyPr>
            <a:normAutofit lnSpcReduction="10000"/>
          </a:bodyPr>
          <a:lstStyle/>
          <a:p>
            <a:pPr algn="just"/>
            <a:r>
              <a:rPr lang="tr-TR" sz="2000" dirty="0" smtClean="0">
                <a:effectLst>
                  <a:outerShdw blurRad="38100" dist="38100" dir="2700000" algn="tl">
                    <a:srgbClr val="000000">
                      <a:alpha val="43137"/>
                    </a:srgbClr>
                  </a:outerShdw>
                </a:effectLst>
                <a:latin typeface="Cambria" pitchFamily="18" charset="0"/>
              </a:rPr>
              <a:t>Günümüzde yetersizliği olan bireyler toplumda pek çok alanda karşımıza çıkmaktadır.</a:t>
            </a: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dirty="0" smtClean="0">
                <a:effectLst>
                  <a:outerShdw blurRad="38100" dist="38100" dir="2700000" algn="tl">
                    <a:srgbClr val="000000">
                      <a:alpha val="43137"/>
                    </a:srgbClr>
                  </a:outerShdw>
                </a:effectLst>
                <a:latin typeface="Cambria" pitchFamily="18" charset="0"/>
              </a:rPr>
              <a:t>Artık çalışma yaşamında da fazlasıyla yetersizliği olan birey  bulunmaktadır. </a:t>
            </a: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dirty="0" smtClean="0">
                <a:effectLst>
                  <a:outerShdw blurRad="38100" dist="38100" dir="2700000" algn="tl">
                    <a:srgbClr val="000000">
                      <a:alpha val="43137"/>
                    </a:srgbClr>
                  </a:outerShdw>
                </a:effectLst>
                <a:latin typeface="Cambria" pitchFamily="18" charset="0"/>
              </a:rPr>
              <a:t>Dolayısıyla onlar toplumda farklılığı olan birey olmaktan çıkmış, toplumun bir parçası haline gelmişlerdir.</a:t>
            </a: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dirty="0" smtClean="0">
                <a:effectLst>
                  <a:outerShdw blurRad="38100" dist="38100" dir="2700000" algn="tl">
                    <a:srgbClr val="000000">
                      <a:alpha val="43137"/>
                    </a:srgbClr>
                  </a:outerShdw>
                </a:effectLst>
                <a:latin typeface="Cambria" pitchFamily="18" charset="0"/>
              </a:rPr>
              <a:t>Yönetmeliğe göre  </a:t>
            </a:r>
            <a:r>
              <a:rPr lang="tr-TR" sz="2000" i="1" dirty="0" smtClean="0">
                <a:effectLst>
                  <a:outerShdw blurRad="38100" dist="38100" dir="2700000" algn="tl">
                    <a:srgbClr val="000000">
                      <a:alpha val="43137"/>
                    </a:srgbClr>
                  </a:outerShdw>
                </a:effectLst>
                <a:latin typeface="Cambria" pitchFamily="18" charset="0"/>
              </a:rPr>
              <a:t>“özel eğitime ihtiyacı olan bireylerin öncelikle yetersizliği olmayan  akranlarının devam ettiği sınıf olmak üzere, özel eğitim sınıfı, gündüzlü özel eğitim okulu, yatılı özel eğitim okulu/kurumu gibi an az sınırlandırılmış ortamdan en çok sınırlandırılmış ortamda eğitimlerini sürdürmelerine dikkat edilir.” </a:t>
            </a:r>
            <a:r>
              <a:rPr lang="tr-TR" sz="2000" b="1" dirty="0" smtClean="0">
                <a:effectLst>
                  <a:outerShdw blurRad="38100" dist="38100" dir="2700000" algn="tl">
                    <a:srgbClr val="000000">
                      <a:alpha val="43137"/>
                    </a:srgbClr>
                  </a:outerShdw>
                </a:effectLst>
                <a:latin typeface="Cambria" pitchFamily="18" charset="0"/>
              </a:rPr>
              <a:t>(Yönetmeliğin birinci bölümünde özel eğitim hizmetlerine ulaşabilirsiniz.)</a:t>
            </a:r>
            <a:endParaRPr lang="tr-TR" sz="2000" b="1" i="1"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518734553"/>
              </p:ext>
            </p:extLst>
          </p:nvPr>
        </p:nvGraphicFramePr>
        <p:xfrm>
          <a:off x="1115616" y="1268760"/>
          <a:ext cx="748883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1"/>
          <p:cNvSpPr txBox="1">
            <a:spLocks/>
          </p:cNvSpPr>
          <p:nvPr/>
        </p:nvSpPr>
        <p:spPr>
          <a:xfrm>
            <a:off x="395536" y="476672"/>
            <a:ext cx="8382000" cy="4431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tr-TR"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mbria" pitchFamily="18" charset="0"/>
                <a:cs typeface="Arial" charset="0"/>
              </a:rPr>
              <a:t>Günümüzde Özel Eğitimde Geçen Kavramlar</a:t>
            </a:r>
            <a:endParaRPr kumimoji="0" lang="tr-TR" sz="32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Cambria" pitchFamily="18" charset="0"/>
              <a:ea typeface="+mn-ea"/>
              <a:cs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611560" y="1556793"/>
          <a:ext cx="7848872" cy="4729976"/>
        </p:xfrm>
        <a:graphic>
          <a:graphicData uri="http://schemas.openxmlformats.org/drawingml/2006/table">
            <a:tbl>
              <a:tblPr/>
              <a:tblGrid>
                <a:gridCol w="1666354">
                  <a:extLst>
                    <a:ext uri="{9D8B030D-6E8A-4147-A177-3AD203B41FA5}">
                      <a16:colId xmlns:a16="http://schemas.microsoft.com/office/drawing/2014/main" val="20000"/>
                    </a:ext>
                  </a:extLst>
                </a:gridCol>
                <a:gridCol w="6182518">
                  <a:extLst>
                    <a:ext uri="{9D8B030D-6E8A-4147-A177-3AD203B41FA5}">
                      <a16:colId xmlns:a16="http://schemas.microsoft.com/office/drawing/2014/main" val="20001"/>
                    </a:ext>
                  </a:extLst>
                </a:gridCol>
              </a:tblGrid>
              <a:tr h="4314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cs typeface="Times New Roman" pitchFamily="18" charset="0"/>
                        </a:rPr>
                        <a:t>Ortam</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Verdana" pitchFamily="34" charset="0"/>
                          <a:cs typeface="Times New Roman" pitchFamily="18" charset="0"/>
                        </a:rPr>
                        <a:t>   Tanım</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7164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ahoma" pitchFamily="34" charset="0"/>
                          <a:cs typeface="Times New Roman" pitchFamily="18" charset="0"/>
                        </a:rPr>
                        <a:t>Normal sınıf</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ahoma" pitchFamily="34" charset="0"/>
                          <a:cs typeface="Times New Roman" pitchFamily="18" charset="0"/>
                        </a:rPr>
                        <a:t>Çocuk genel eğitim sınıfında. Öğretmen veya öğrenci bir uzmandan yardım alır (Gezici öğretmen gibi). Okul zamanının %21’inden az zamanında özel eğitim ve ilgili hizmetleri alırlar.</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7164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bg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ahoma" pitchFamily="34" charset="0"/>
                          <a:cs typeface="Times New Roman" pitchFamily="18" charset="0"/>
                        </a:rPr>
                        <a:t>Kaynak oda</a:t>
                      </a:r>
                      <a:endParaRPr kumimoji="0" lang="tr-TR"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ahoma" pitchFamily="34" charset="0"/>
                          <a:cs typeface="Times New Roman" pitchFamily="18" charset="0"/>
                        </a:rPr>
                        <a:t>Öğrenci genel eğitim sınıfına devam eder ama her gün belirli saatlerde veya haftada birkaç gün özel eğitim sınıfına gider. Okul zamanının en az %21, en fazla %60’ında özel eğitim ve ilgili hizmetleri alırlar. </a:t>
                      </a:r>
                      <a:endParaRPr kumimoji="0" lang="tr-TR"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10002"/>
                  </a:ext>
                </a:extLst>
              </a:tr>
              <a:tr h="7164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ahoma" pitchFamily="34" charset="0"/>
                          <a:cs typeface="Times New Roman" pitchFamily="18" charset="0"/>
                        </a:rPr>
                        <a:t>Ayrı sınıf</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ahoma" pitchFamily="34" charset="0"/>
                          <a:cs typeface="Times New Roman" pitchFamily="18" charset="0"/>
                        </a:rPr>
                        <a:t>Öğrenci özel bir sınıfa devam eder ama genel eğitim sınıflarında yarı zamanlı öğretim alırlar. Günün %60’ından fazlasında genel eğitim sınıfının dışında özel eğitim alan öğrencileri kapsar.</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7164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bg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ahoma" pitchFamily="34" charset="0"/>
                          <a:cs typeface="Times New Roman" pitchFamily="18" charset="0"/>
                        </a:rPr>
                        <a:t>Ayrı okul</a:t>
                      </a:r>
                      <a:endParaRPr kumimoji="0" lang="tr-TR"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ahoma" pitchFamily="34" charset="0"/>
                          <a:cs typeface="Times New Roman" pitchFamily="18" charset="0"/>
                        </a:rPr>
                        <a:t>Günlerinin %50’den fazlasında ayrı bir okulda özel eğitim ve ilişkili hizmetleri alırlar. Bu okullar sadece belirli bir yetersizlik kategorisindeki öğrencilere hizmet eden okullardır.</a:t>
                      </a:r>
                      <a:endParaRPr kumimoji="0" lang="tr-TR"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10004"/>
                  </a:ext>
                </a:extLst>
              </a:tr>
              <a:tr h="7164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ahoma" pitchFamily="34" charset="0"/>
                          <a:cs typeface="Times New Roman" pitchFamily="18" charset="0"/>
                        </a:rPr>
                        <a:t>Yatılı okul</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ahoma" pitchFamily="34" charset="0"/>
                          <a:cs typeface="Times New Roman" pitchFamily="18" charset="0"/>
                        </a:rPr>
                        <a:t>Öğrenciler okuldaki zamanın %50’sinden fazlasında özel yatılı kurumlarda eğitim alırlar.</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7164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bg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ahoma" pitchFamily="34" charset="0"/>
                          <a:cs typeface="Times New Roman" pitchFamily="18" charset="0"/>
                        </a:rPr>
                        <a:t>Ev / hastane</a:t>
                      </a:r>
                      <a:endParaRPr kumimoji="0" lang="tr-TR"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ahoma" pitchFamily="34" charset="0"/>
                          <a:cs typeface="Times New Roman" pitchFamily="18" charset="0"/>
                        </a:rPr>
                        <a:t>Öğrenciler hastane ya da ev programlarına yerleştirilir ve buralarda eğitim alırlar. </a:t>
                      </a:r>
                      <a:endParaRPr kumimoji="0" lang="tr-TR"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10006"/>
                  </a:ext>
                </a:extLst>
              </a:tr>
            </a:tbl>
          </a:graphicData>
        </a:graphic>
      </p:graphicFrame>
      <p:sp>
        <p:nvSpPr>
          <p:cNvPr id="3" name="2 Dikdörtgen"/>
          <p:cNvSpPr/>
          <p:nvPr/>
        </p:nvSpPr>
        <p:spPr>
          <a:xfrm>
            <a:off x="467544" y="692696"/>
            <a:ext cx="7848872" cy="461665"/>
          </a:xfrm>
          <a:prstGeom prst="rect">
            <a:avLst/>
          </a:prstGeom>
        </p:spPr>
        <p:txBody>
          <a:bodyPr wrap="square">
            <a:spAutoFit/>
          </a:bodyPr>
          <a:lstStyle/>
          <a:p>
            <a:pPr algn="ctr">
              <a:buFont typeface="Wingdings 2" pitchFamily="18" charset="2"/>
              <a:buNone/>
              <a:defRPr/>
            </a:pPr>
            <a:r>
              <a:rPr lang="tr-TR" sz="2400" b="1" dirty="0" smtClean="0">
                <a:solidFill>
                  <a:schemeClr val="accent4">
                    <a:lumMod val="75000"/>
                  </a:schemeClr>
                </a:solidFill>
                <a:effectLst>
                  <a:outerShdw blurRad="38100" dist="38100" dir="2700000" algn="tl">
                    <a:srgbClr val="000000">
                      <a:alpha val="43137"/>
                    </a:srgbClr>
                  </a:outerShdw>
                </a:effectLst>
              </a:rPr>
              <a:t>Özel Gereksinimli Bireylerin Eğitim Ortamları</a:t>
            </a:r>
            <a:endParaRPr lang="tr-TR" sz="2400" dirty="0">
              <a:solidFill>
                <a:schemeClr val="accent4">
                  <a:lumMod val="75000"/>
                </a:schemeClr>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187624" y="188640"/>
            <a:ext cx="7085484" cy="1329595"/>
          </a:xfrm>
        </p:spPr>
        <p:txBody>
          <a:bodyPr/>
          <a:lstStyle/>
          <a:p>
            <a:pPr algn="ctr"/>
            <a:r>
              <a:rPr lang="tr-TR" sz="3200" b="1" dirty="0" smtClean="0">
                <a:latin typeface="Cambria" pitchFamily="18" charset="0"/>
              </a:rPr>
              <a:t>ÖZEL EĞİTİMİN DÜNÜ, BUGÜNÜ VE GELECEĞİNE İLİŞKİN EĞİLİMLER</a:t>
            </a:r>
            <a:endParaRPr lang="tr-TR" sz="3200" b="1" dirty="0">
              <a:latin typeface="Cambria" pitchFamily="18" charset="0"/>
            </a:endParaRPr>
          </a:p>
        </p:txBody>
      </p:sp>
      <p:sp>
        <p:nvSpPr>
          <p:cNvPr id="7" name="Rectangle 6"/>
          <p:cNvSpPr txBox="1">
            <a:spLocks noChangeArrowheads="1"/>
          </p:cNvSpPr>
          <p:nvPr/>
        </p:nvSpPr>
        <p:spPr>
          <a:xfrm>
            <a:off x="467544" y="1196752"/>
            <a:ext cx="8382000" cy="4431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tr-TR" sz="3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mbria" pitchFamily="18" charset="0"/>
                <a:cs typeface="Arial" charset="0"/>
              </a:rPr>
              <a:t>Gelecekteki Eğilimler</a:t>
            </a:r>
          </a:p>
        </p:txBody>
      </p:sp>
      <p:sp>
        <p:nvSpPr>
          <p:cNvPr id="6" name="Metin Yer Tutucusu 2"/>
          <p:cNvSpPr>
            <a:spLocks noGrp="1"/>
          </p:cNvSpPr>
          <p:nvPr>
            <p:ph type="body" sz="quarter" idx="10"/>
          </p:nvPr>
        </p:nvSpPr>
        <p:spPr>
          <a:xfrm>
            <a:off x="467544" y="1844824"/>
            <a:ext cx="8382000" cy="553998"/>
          </a:xfrm>
        </p:spPr>
        <p:txBody>
          <a:bodyPr/>
          <a:lstStyle/>
          <a:p>
            <a:r>
              <a:rPr lang="tr-TR" sz="2000" dirty="0" smtClean="0">
                <a:effectLst>
                  <a:outerShdw blurRad="38100" dist="38100" dir="2700000" algn="tl">
                    <a:srgbClr val="000000">
                      <a:alpha val="43137"/>
                    </a:srgbClr>
                  </a:outerShdw>
                </a:effectLst>
                <a:latin typeface="Cambria" pitchFamily="18" charset="0"/>
              </a:rPr>
              <a:t>573 KHK’de yer verilen ayrıcalıklara henüz ulaşılamamıştır.  ABD Özel Eğitim Yasası 4 önemli konu üzerinde durmaktadır:</a:t>
            </a:r>
          </a:p>
        </p:txBody>
      </p:sp>
      <p:graphicFrame>
        <p:nvGraphicFramePr>
          <p:cNvPr id="8" name="7 Diyagram"/>
          <p:cNvGraphicFramePr/>
          <p:nvPr/>
        </p:nvGraphicFramePr>
        <p:xfrm>
          <a:off x="467544" y="2492896"/>
          <a:ext cx="835292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548680"/>
            <a:ext cx="8136904" cy="914400"/>
          </a:xfrm>
        </p:spPr>
        <p:txBody>
          <a:bodyPr>
            <a:normAutofit fontScale="90000"/>
          </a:bodyPr>
          <a:lstStyle/>
          <a:p>
            <a:pPr algn="ctr"/>
            <a:r>
              <a:rPr lang="tr-TR" sz="3600" b="1" dirty="0" smtClean="0">
                <a:effectLst>
                  <a:outerShdw blurRad="38100" dist="38100" dir="2700000" algn="tl">
                    <a:srgbClr val="000000">
                      <a:alpha val="43137"/>
                    </a:srgbClr>
                  </a:outerShdw>
                </a:effectLst>
                <a:latin typeface="Cambria" pitchFamily="18" charset="0"/>
              </a:rPr>
              <a:t>ÖZEL EĞİTİME GEREKSİNİM DUYAN ÇOCUKLAR KİMLERDİR?</a:t>
            </a:r>
            <a:endParaRPr lang="tr-TR" sz="3600" b="1" dirty="0">
              <a:effectLst>
                <a:outerShdw blurRad="38100" dist="38100" dir="2700000" algn="tl">
                  <a:srgbClr val="000000">
                    <a:alpha val="43137"/>
                  </a:srgbClr>
                </a:outerShdw>
              </a:effectLst>
              <a:latin typeface="Cambria" pitchFamily="18" charset="0"/>
            </a:endParaRPr>
          </a:p>
        </p:txBody>
      </p:sp>
      <p:sp>
        <p:nvSpPr>
          <p:cNvPr id="6149" name="Rectangle 5"/>
          <p:cNvSpPr>
            <a:spLocks noGrp="1" noChangeArrowheads="1"/>
          </p:cNvSpPr>
          <p:nvPr>
            <p:ph idx="1"/>
          </p:nvPr>
        </p:nvSpPr>
        <p:spPr>
          <a:xfrm>
            <a:off x="359024" y="5733256"/>
            <a:ext cx="8784976" cy="553998"/>
          </a:xfrm>
        </p:spPr>
        <p:txBody>
          <a:bodyPr/>
          <a:lstStyle/>
          <a:p>
            <a:pPr>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Her çocuk özeldir ve eğitim, ancak bireysel özellikler göz önünde tutularak verildiğinde amacına ulaşacaktır!</a:t>
            </a:r>
            <a:endParaRPr lang="tr-TR" sz="2000" dirty="0">
              <a:effectLst>
                <a:outerShdw blurRad="38100" dist="38100" dir="2700000" algn="tl">
                  <a:srgbClr val="000000">
                    <a:alpha val="43137"/>
                  </a:srgbClr>
                </a:outerShdw>
              </a:effectLst>
              <a:latin typeface="Cambria" pitchFamily="18" charset="0"/>
            </a:endParaRPr>
          </a:p>
        </p:txBody>
      </p:sp>
      <p:pic>
        <p:nvPicPr>
          <p:cNvPr id="4" name="Picture 2" descr="C:\Users\Gizo\Desktop\böö.png"/>
          <p:cNvPicPr>
            <a:picLocks noChangeAspect="1" noChangeArrowheads="1"/>
          </p:cNvPicPr>
          <p:nvPr/>
        </p:nvPicPr>
        <p:blipFill>
          <a:blip r:embed="rId2" cstate="print"/>
          <a:srcRect/>
          <a:stretch>
            <a:fillRect/>
          </a:stretch>
        </p:blipFill>
        <p:spPr bwMode="auto">
          <a:xfrm>
            <a:off x="395536" y="1628800"/>
            <a:ext cx="8246094" cy="29523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187624" y="188640"/>
            <a:ext cx="7085484" cy="1329595"/>
          </a:xfrm>
        </p:spPr>
        <p:txBody>
          <a:bodyPr/>
          <a:lstStyle/>
          <a:p>
            <a:pPr algn="ctr"/>
            <a:r>
              <a:rPr lang="tr-TR" sz="3200" b="1" dirty="0" smtClean="0">
                <a:latin typeface="Cambria" pitchFamily="18" charset="0"/>
              </a:rPr>
              <a:t>ÖZEL EĞİTİMİN DÜNÜ, BUGÜNÜ VE GELECEĞİNE İLİŞKİN EĞİLİMLER</a:t>
            </a:r>
            <a:endParaRPr lang="tr-TR" sz="3200" b="1" dirty="0">
              <a:latin typeface="Cambria" pitchFamily="18" charset="0"/>
            </a:endParaRPr>
          </a:p>
        </p:txBody>
      </p:sp>
      <p:sp>
        <p:nvSpPr>
          <p:cNvPr id="7" name="Rectangle 6"/>
          <p:cNvSpPr txBox="1">
            <a:spLocks noChangeArrowheads="1"/>
          </p:cNvSpPr>
          <p:nvPr/>
        </p:nvSpPr>
        <p:spPr>
          <a:xfrm>
            <a:off x="467544" y="1196752"/>
            <a:ext cx="8382000" cy="443198"/>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tr-TR" sz="3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mbria" pitchFamily="18" charset="0"/>
                <a:cs typeface="Arial" charset="0"/>
              </a:rPr>
              <a:t>Gelecekteki Eğilimler</a:t>
            </a:r>
          </a:p>
        </p:txBody>
      </p:sp>
      <p:sp>
        <p:nvSpPr>
          <p:cNvPr id="6" name="Metin Yer Tutucusu 2"/>
          <p:cNvSpPr>
            <a:spLocks noGrp="1"/>
          </p:cNvSpPr>
          <p:nvPr>
            <p:ph type="body" sz="quarter" idx="10"/>
          </p:nvPr>
        </p:nvSpPr>
        <p:spPr>
          <a:xfrm>
            <a:off x="467544" y="1844824"/>
            <a:ext cx="8382000" cy="4247317"/>
          </a:xfrm>
        </p:spPr>
        <p:txBody>
          <a:bodyPr/>
          <a:lstStyle/>
          <a:p>
            <a:pPr algn="just"/>
            <a:r>
              <a:rPr lang="tr-TR" sz="2000" dirty="0" smtClean="0">
                <a:effectLst>
                  <a:outerShdw blurRad="38100" dist="38100" dir="2700000" algn="tl">
                    <a:srgbClr val="000000">
                      <a:alpha val="43137"/>
                    </a:srgbClr>
                  </a:outerShdw>
                </a:effectLst>
                <a:latin typeface="Cambria" pitchFamily="18" charset="0"/>
              </a:rPr>
              <a:t>Özel eğitimde yapılan çalışmaların sonucu olarak “kapsayıcı eğitim” (inclusion) kavramı ve  her türlü ayrıştırmaya karşı “eşitlik” (</a:t>
            </a:r>
            <a:r>
              <a:rPr lang="tr-TR" sz="2000" dirty="0" err="1" smtClean="0">
                <a:effectLst>
                  <a:outerShdw blurRad="38100" dist="38100" dir="2700000" algn="tl">
                    <a:srgbClr val="000000">
                      <a:alpha val="43137"/>
                    </a:srgbClr>
                  </a:outerShdw>
                </a:effectLst>
                <a:latin typeface="Cambria" pitchFamily="18" charset="0"/>
              </a:rPr>
              <a:t>equity</a:t>
            </a:r>
            <a:r>
              <a:rPr lang="tr-TR" sz="2000" dirty="0" smtClean="0">
                <a:effectLst>
                  <a:outerShdw blurRad="38100" dist="38100" dir="2700000" algn="tl">
                    <a:srgbClr val="000000">
                      <a:alpha val="43137"/>
                    </a:srgbClr>
                  </a:outerShdw>
                </a:effectLst>
                <a:latin typeface="Cambria" pitchFamily="18" charset="0"/>
              </a:rPr>
              <a:t>) kavramı gündeme gelmiştir.</a:t>
            </a: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dirty="0" smtClean="0">
                <a:effectLst>
                  <a:outerShdw blurRad="38100" dist="38100" dir="2700000" algn="tl">
                    <a:srgbClr val="000000">
                      <a:alpha val="43137"/>
                    </a:srgbClr>
                  </a:outerShdw>
                </a:effectLst>
                <a:latin typeface="Cambria" pitchFamily="18" charset="0"/>
              </a:rPr>
              <a:t>Her çalışma ile yapılmaya çalışılan “NASIL DAHA İYİ OLUR?” sorusuna cevap aramaktır.</a:t>
            </a: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dirty="0" smtClean="0">
                <a:effectLst>
                  <a:outerShdw blurRad="38100" dist="38100" dir="2700000" algn="tl">
                    <a:srgbClr val="000000">
                      <a:alpha val="43137"/>
                    </a:srgbClr>
                  </a:outerShdw>
                </a:effectLst>
                <a:latin typeface="Cambria" pitchFamily="18" charset="0"/>
              </a:rPr>
              <a:t>Bunun için yardımcı teknolojilerden (Assistive Technologies) yararlanılmaktadır.	</a:t>
            </a:r>
          </a:p>
          <a:p>
            <a:pPr algn="just"/>
            <a:endParaRPr lang="tr-TR" sz="2000" dirty="0" smtClean="0">
              <a:effectLst>
                <a:outerShdw blurRad="38100" dist="38100" dir="2700000" algn="tl">
                  <a:srgbClr val="000000">
                    <a:alpha val="43137"/>
                  </a:srgbClr>
                </a:outerShdw>
              </a:effectLst>
              <a:latin typeface="Cambria" pitchFamily="18" charset="0"/>
            </a:endParaRPr>
          </a:p>
          <a:p>
            <a:pPr algn="just"/>
            <a:r>
              <a:rPr lang="tr-TR" sz="2000" dirty="0" smtClean="0">
                <a:effectLst>
                  <a:outerShdw blurRad="38100" dist="38100" dir="2700000" algn="tl">
                    <a:srgbClr val="000000">
                      <a:alpha val="43137"/>
                    </a:srgbClr>
                  </a:outerShdw>
                </a:effectLst>
                <a:latin typeface="Cambria" pitchFamily="18" charset="0"/>
              </a:rPr>
              <a:t>Örneğin, ellerini kullanamayan çocuk kumandalı oyuncakları yardımcı teknolojiler sayesinde diğer organlarını kullanarak oynayabilecektir. Ya da yemek yerken bileğe takılan bir kaşık ile yemeğini bağımsız olarak yiyebilecektir.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548680"/>
            <a:ext cx="8136904" cy="792088"/>
          </a:xfrm>
        </p:spPr>
        <p:txBody>
          <a:bodyPr>
            <a:normAutofit/>
          </a:bodyPr>
          <a:lstStyle/>
          <a:p>
            <a:pPr algn="ctr"/>
            <a:r>
              <a:rPr lang="tr-TR" sz="3600" b="1" dirty="0" smtClean="0">
                <a:effectLst>
                  <a:outerShdw blurRad="38100" dist="38100" dir="2700000" algn="tl">
                    <a:srgbClr val="000000">
                      <a:alpha val="43137"/>
                    </a:srgbClr>
                  </a:outerShdw>
                </a:effectLst>
                <a:latin typeface="Cambria" pitchFamily="18" charset="0"/>
              </a:rPr>
              <a:t>ETİKETLEME VE KULLANILAN DİL</a:t>
            </a:r>
            <a:endParaRPr lang="tr-TR" sz="3600" b="1" dirty="0">
              <a:effectLst>
                <a:outerShdw blurRad="38100" dist="38100" dir="2700000" algn="tl">
                  <a:srgbClr val="000000">
                    <a:alpha val="43137"/>
                  </a:srgbClr>
                </a:outerShdw>
              </a:effectLst>
              <a:latin typeface="Cambria" pitchFamily="18" charset="0"/>
            </a:endParaRPr>
          </a:p>
        </p:txBody>
      </p:sp>
      <p:sp>
        <p:nvSpPr>
          <p:cNvPr id="6149" name="Rectangle 5"/>
          <p:cNvSpPr>
            <a:spLocks noGrp="1" noChangeArrowheads="1"/>
          </p:cNvSpPr>
          <p:nvPr>
            <p:ph idx="1"/>
          </p:nvPr>
        </p:nvSpPr>
        <p:spPr>
          <a:xfrm>
            <a:off x="359024" y="3068960"/>
            <a:ext cx="8461448" cy="1631216"/>
          </a:xfrm>
        </p:spPr>
        <p:txBody>
          <a:bodyPr/>
          <a:lstStyle/>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Özel gereksinimi olan bireyi nasıl adlandıracağız?</a:t>
            </a:r>
          </a:p>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Etiketlemenin avantaj ve dezavantajları nelerdir?</a:t>
            </a:r>
          </a:p>
          <a:p>
            <a:pPr algn="just">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lgn="just">
              <a:buNone/>
            </a:pPr>
            <a:endParaRPr lang="tr-TR" sz="2000" dirty="0" smtClean="0">
              <a:effectLst>
                <a:outerShdw blurRad="38100" dist="38100" dir="2700000" algn="tl">
                  <a:srgbClr val="000000">
                    <a:alpha val="43137"/>
                  </a:srgbClr>
                </a:outerShdw>
              </a:effectLst>
              <a:latin typeface="Cambria" pitchFamily="18" charset="0"/>
            </a:endParaRPr>
          </a:p>
          <a:p>
            <a:pPr algn="just">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548680"/>
            <a:ext cx="8136904" cy="792088"/>
          </a:xfrm>
        </p:spPr>
        <p:txBody>
          <a:bodyPr>
            <a:normAutofit/>
          </a:bodyPr>
          <a:lstStyle/>
          <a:p>
            <a:pPr algn="ctr"/>
            <a:r>
              <a:rPr lang="tr-TR" sz="3600" b="1" dirty="0" smtClean="0">
                <a:effectLst>
                  <a:outerShdw blurRad="38100" dist="38100" dir="2700000" algn="tl">
                    <a:srgbClr val="000000">
                      <a:alpha val="43137"/>
                    </a:srgbClr>
                  </a:outerShdw>
                </a:effectLst>
                <a:latin typeface="Cambria" pitchFamily="18" charset="0"/>
              </a:rPr>
              <a:t>ETİKETLEME VE KULLANILAN DİL</a:t>
            </a:r>
            <a:endParaRPr lang="tr-TR" sz="3600" b="1" dirty="0">
              <a:effectLst>
                <a:outerShdw blurRad="38100" dist="38100" dir="2700000" algn="tl">
                  <a:srgbClr val="000000">
                    <a:alpha val="43137"/>
                  </a:srgbClr>
                </a:outerShdw>
              </a:effectLst>
              <a:latin typeface="Cambria" pitchFamily="18" charset="0"/>
            </a:endParaRPr>
          </a:p>
        </p:txBody>
      </p:sp>
      <p:sp>
        <p:nvSpPr>
          <p:cNvPr id="6149" name="Rectangle 5"/>
          <p:cNvSpPr>
            <a:spLocks noGrp="1" noChangeArrowheads="1"/>
          </p:cNvSpPr>
          <p:nvPr>
            <p:ph idx="1"/>
          </p:nvPr>
        </p:nvSpPr>
        <p:spPr>
          <a:xfrm>
            <a:off x="305272" y="3068960"/>
            <a:ext cx="8461448" cy="1292662"/>
          </a:xfrm>
        </p:spPr>
        <p:txBody>
          <a:bodyPr/>
          <a:lstStyle/>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Bazı görüşlere göre etiketleme özel eğitim için gereklidir. </a:t>
            </a:r>
            <a:endParaRPr lang="tr-TR" sz="2000" dirty="0">
              <a:effectLst>
                <a:outerShdw blurRad="38100" dist="38100" dir="2700000" algn="tl">
                  <a:srgbClr val="000000">
                    <a:alpha val="43137"/>
                  </a:srgbClr>
                </a:outerShdw>
              </a:effectLst>
              <a:latin typeface="Cambria" pitchFamily="18" charset="0"/>
            </a:endParaRPr>
          </a:p>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Toplumdaki desteklerden yararlanmak için gereklidir.</a:t>
            </a:r>
          </a:p>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Eğitimciler için yol gösterici olabilir.</a:t>
            </a:r>
          </a:p>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Özel eğitim fonlarının kullanılması</a:t>
            </a:r>
          </a:p>
        </p:txBody>
      </p:sp>
    </p:spTree>
    <p:extLst>
      <p:ext uri="{BB962C8B-B14F-4D97-AF65-F5344CB8AC3E}">
        <p14:creationId xmlns:p14="http://schemas.microsoft.com/office/powerpoint/2010/main" val="9079681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548680"/>
            <a:ext cx="8136904" cy="792088"/>
          </a:xfrm>
        </p:spPr>
        <p:txBody>
          <a:bodyPr>
            <a:normAutofit/>
          </a:bodyPr>
          <a:lstStyle/>
          <a:p>
            <a:pPr algn="ctr"/>
            <a:r>
              <a:rPr lang="tr-TR" sz="3600" b="1" dirty="0" smtClean="0">
                <a:effectLst>
                  <a:outerShdw blurRad="38100" dist="38100" dir="2700000" algn="tl">
                    <a:srgbClr val="000000">
                      <a:alpha val="43137"/>
                    </a:srgbClr>
                  </a:outerShdw>
                </a:effectLst>
                <a:latin typeface="Cambria" pitchFamily="18" charset="0"/>
              </a:rPr>
              <a:t>ETİKETLEME VE KULLANILAN DİL</a:t>
            </a:r>
            <a:endParaRPr lang="tr-TR" sz="3600" b="1" dirty="0">
              <a:effectLst>
                <a:outerShdw blurRad="38100" dist="38100" dir="2700000" algn="tl">
                  <a:srgbClr val="000000">
                    <a:alpha val="43137"/>
                  </a:srgbClr>
                </a:outerShdw>
              </a:effectLst>
              <a:latin typeface="Cambria" pitchFamily="18" charset="0"/>
            </a:endParaRPr>
          </a:p>
        </p:txBody>
      </p:sp>
      <p:sp>
        <p:nvSpPr>
          <p:cNvPr id="6149" name="Rectangle 5"/>
          <p:cNvSpPr>
            <a:spLocks noGrp="1" noChangeArrowheads="1"/>
          </p:cNvSpPr>
          <p:nvPr>
            <p:ph idx="1"/>
          </p:nvPr>
        </p:nvSpPr>
        <p:spPr>
          <a:xfrm>
            <a:off x="359024" y="1556792"/>
            <a:ext cx="8533456" cy="4031873"/>
          </a:xfrm>
        </p:spPr>
        <p:txBody>
          <a:bodyPr/>
          <a:lstStyle/>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Etiketleme ile bu bireylere karşı önyargı da oluşabilir. Sonuçta, etiketleme ile özel gereksinimi olan bireyler diğerlerinden ayrılacak, değeri düşecek ya da diğerleri ve/veya kendisi tarafından değersiz hissedilecektir.</a:t>
            </a: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Pek çok eğitimci öğrencilerinin değerli olduğunu bilir. Onlarla iletişime geçerken </a:t>
            </a:r>
            <a:r>
              <a:rPr lang="tr-TR" sz="2000" b="1" dirty="0" smtClean="0">
                <a:effectLst>
                  <a:outerShdw blurRad="38100" dist="38100" dir="2700000" algn="tl">
                    <a:srgbClr val="000000">
                      <a:alpha val="43137"/>
                    </a:srgbClr>
                  </a:outerShdw>
                </a:effectLst>
                <a:latin typeface="Cambria" pitchFamily="18" charset="0"/>
              </a:rPr>
              <a:t>“önce insan dili” </a:t>
            </a:r>
            <a:r>
              <a:rPr lang="tr-TR" sz="2000" dirty="0" smtClean="0">
                <a:effectLst>
                  <a:outerShdw blurRad="38100" dist="38100" dir="2700000" algn="tl">
                    <a:srgbClr val="000000">
                      <a:alpha val="43137"/>
                    </a:srgbClr>
                  </a:outerShdw>
                </a:effectLst>
                <a:latin typeface="Cambria" pitchFamily="18" charset="0"/>
              </a:rPr>
              <a:t>ni kullanır. Bu nedenle “fiziksel engelli” yerine “fiziksel yetersizliği olan” terimini tercih eder. En azından etiketlemenin olumsuz etkisini azaltır.</a:t>
            </a: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Peki, etiketlemenin alternatifi nedir?</a:t>
            </a: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p:txBody>
      </p:sp>
      <p:pic>
        <p:nvPicPr>
          <p:cNvPr id="1027" name="Picture 3" descr="C:\Users\Gizo\AppData\Local\Microsoft\Windows\Temporary Internet Files\Content.IE5\NT5J9Y2Q\MC900434859[1].png"/>
          <p:cNvPicPr>
            <a:picLocks noChangeAspect="1" noChangeArrowheads="1"/>
          </p:cNvPicPr>
          <p:nvPr/>
        </p:nvPicPr>
        <p:blipFill>
          <a:blip r:embed="rId2" cstate="print"/>
          <a:srcRect/>
          <a:stretch>
            <a:fillRect/>
          </a:stretch>
        </p:blipFill>
        <p:spPr bwMode="auto">
          <a:xfrm>
            <a:off x="5436096" y="4581128"/>
            <a:ext cx="1714500" cy="17145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a:xfrm>
            <a:off x="611560" y="404664"/>
            <a:ext cx="7859216" cy="886397"/>
          </a:xfrm>
        </p:spPr>
        <p:txBody>
          <a:bodyPr/>
          <a:lstStyle/>
          <a:p>
            <a:r>
              <a:rPr lang="tr-TR" sz="2800" dirty="0" smtClean="0">
                <a:effectLst>
                  <a:outerShdw blurRad="38100" dist="38100" dir="2700000" algn="tl">
                    <a:srgbClr val="000000">
                      <a:alpha val="43137"/>
                    </a:srgbClr>
                  </a:outerShdw>
                </a:effectLst>
                <a:latin typeface="Cambria" pitchFamily="18" charset="0"/>
              </a:rPr>
              <a:t>Sınırlandırmasız yaklaşımlar etiketleme olmadan özel eğitim hizmeti sunulabileceğini söylemektedir</a:t>
            </a:r>
            <a:r>
              <a:rPr lang="tr-TR" sz="3600" dirty="0" smtClean="0">
                <a:effectLst>
                  <a:outerShdw blurRad="38100" dist="38100" dir="2700000" algn="tl">
                    <a:srgbClr val="000000">
                      <a:alpha val="43137"/>
                    </a:srgbClr>
                  </a:outerShdw>
                </a:effectLst>
                <a:latin typeface="Cambria" pitchFamily="18" charset="0"/>
              </a:rPr>
              <a:t>.</a:t>
            </a:r>
            <a:endParaRPr lang="tr-TR" sz="3600" dirty="0">
              <a:effectLst>
                <a:outerShdw blurRad="38100" dist="38100" dir="2700000" algn="tl">
                  <a:srgbClr val="000000">
                    <a:alpha val="43137"/>
                  </a:srgbClr>
                </a:outerShdw>
              </a:effectLst>
              <a:latin typeface="Cambria" pitchFamily="18" charset="0"/>
            </a:endParaRPr>
          </a:p>
        </p:txBody>
      </p:sp>
      <p:graphicFrame>
        <p:nvGraphicFramePr>
          <p:cNvPr id="27" name="26 Diyagram"/>
          <p:cNvGraphicFramePr/>
          <p:nvPr/>
        </p:nvGraphicFramePr>
        <p:xfrm>
          <a:off x="467544" y="1844824"/>
          <a:ext cx="813690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7544" y="332656"/>
            <a:ext cx="8382000" cy="997196"/>
          </a:xfrm>
        </p:spPr>
        <p:txBody>
          <a:bodyPr/>
          <a:lstStyle/>
          <a:p>
            <a:pPr algn="ctr"/>
            <a:r>
              <a:rPr lang="tr-TR" sz="3600" b="1" dirty="0" smtClean="0">
                <a:latin typeface="Cambria" pitchFamily="18" charset="0"/>
              </a:rPr>
              <a:t>ÖZEL GEREKSİNİMİ OLAN ÖĞRENCİ SAYISI NEDİR?</a:t>
            </a:r>
            <a:endParaRPr lang="tr-TR" sz="3600" b="1" dirty="0">
              <a:latin typeface="Cambria" pitchFamily="18" charset="0"/>
            </a:endParaRPr>
          </a:p>
        </p:txBody>
      </p:sp>
      <p:sp>
        <p:nvSpPr>
          <p:cNvPr id="4" name="Rectangle 5"/>
          <p:cNvSpPr>
            <a:spLocks noGrp="1" noChangeArrowheads="1"/>
          </p:cNvSpPr>
          <p:nvPr>
            <p:ph idx="1"/>
          </p:nvPr>
        </p:nvSpPr>
        <p:spPr>
          <a:xfrm>
            <a:off x="467544" y="1556792"/>
            <a:ext cx="8208912" cy="4247317"/>
          </a:xfrm>
        </p:spPr>
        <p:txBody>
          <a:bodyPr/>
          <a:lstStyle/>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Yetersizlik durumu yeni doğan bebeklerin, çocukların, ergenlerin ve gençlerin </a:t>
            </a:r>
            <a:r>
              <a:rPr lang="tr-TR" sz="2000" b="1" dirty="0" smtClean="0">
                <a:effectLst>
                  <a:outerShdw blurRad="38100" dist="38100" dir="2700000" algn="tl">
                    <a:srgbClr val="000000">
                      <a:alpha val="43137"/>
                    </a:srgbClr>
                  </a:outerShdw>
                </a:effectLst>
                <a:latin typeface="Cambria" pitchFamily="18" charset="0"/>
              </a:rPr>
              <a:t>%9’unu </a:t>
            </a:r>
            <a:r>
              <a:rPr lang="tr-TR" sz="2000" dirty="0" smtClean="0">
                <a:effectLst>
                  <a:outerShdw blurRad="38100" dist="38100" dir="2700000" algn="tl">
                    <a:srgbClr val="000000">
                      <a:alpha val="43137"/>
                    </a:srgbClr>
                  </a:outerShdw>
                </a:effectLst>
                <a:latin typeface="Cambria" pitchFamily="18" charset="0"/>
              </a:rPr>
              <a:t>etkilemektedir (</a:t>
            </a:r>
            <a:r>
              <a:rPr lang="tr-TR" sz="2000" dirty="0" err="1" smtClean="0">
                <a:effectLst>
                  <a:outerShdw blurRad="38100" dist="38100" dir="2700000" algn="tl">
                    <a:srgbClr val="000000">
                      <a:alpha val="43137"/>
                    </a:srgbClr>
                  </a:outerShdw>
                </a:effectLst>
                <a:latin typeface="Cambria" pitchFamily="18" charset="0"/>
              </a:rPr>
              <a:t>Turnbull</a:t>
            </a:r>
            <a:r>
              <a:rPr lang="tr-TR" sz="2000" dirty="0" smtClean="0">
                <a:effectLst>
                  <a:outerShdw blurRad="38100" dist="38100" dir="2700000" algn="tl">
                    <a:srgbClr val="000000">
                      <a:alpha val="43137"/>
                    </a:srgbClr>
                  </a:outerShdw>
                </a:effectLst>
                <a:latin typeface="Cambria" pitchFamily="18" charset="0"/>
              </a:rPr>
              <a:t>, </a:t>
            </a:r>
            <a:r>
              <a:rPr lang="tr-TR" sz="2000" dirty="0" err="1" smtClean="0">
                <a:effectLst>
                  <a:outerShdw blurRad="38100" dist="38100" dir="2700000" algn="tl">
                    <a:srgbClr val="000000">
                      <a:alpha val="43137"/>
                    </a:srgbClr>
                  </a:outerShdw>
                </a:effectLst>
                <a:latin typeface="Cambria" pitchFamily="18" charset="0"/>
              </a:rPr>
              <a:t>Turnbull</a:t>
            </a:r>
            <a:r>
              <a:rPr lang="tr-TR" sz="2000" dirty="0" smtClean="0">
                <a:effectLst>
                  <a:outerShdw blurRad="38100" dist="38100" dir="2700000" algn="tl">
                    <a:srgbClr val="000000">
                      <a:alpha val="43137"/>
                    </a:srgbClr>
                  </a:outerShdw>
                </a:effectLst>
                <a:latin typeface="Cambria" pitchFamily="18" charset="0"/>
              </a:rPr>
              <a:t> ve </a:t>
            </a:r>
            <a:r>
              <a:rPr lang="tr-TR" sz="2000" dirty="0" err="1" smtClean="0">
                <a:effectLst>
                  <a:outerShdw blurRad="38100" dist="38100" dir="2700000" algn="tl">
                    <a:srgbClr val="000000">
                      <a:alpha val="43137"/>
                    </a:srgbClr>
                  </a:outerShdw>
                </a:effectLst>
                <a:latin typeface="Cambria" pitchFamily="18" charset="0"/>
              </a:rPr>
              <a:t>Wehmeyer</a:t>
            </a:r>
            <a:r>
              <a:rPr lang="tr-TR" sz="2000" dirty="0" smtClean="0">
                <a:effectLst>
                  <a:outerShdw blurRad="38100" dist="38100" dir="2700000" algn="tl">
                    <a:srgbClr val="000000">
                      <a:alpha val="43137"/>
                    </a:srgbClr>
                  </a:outerShdw>
                </a:effectLst>
                <a:latin typeface="Cambria" pitchFamily="18" charset="0"/>
              </a:rPr>
              <a:t>, 2007). Türkiye Özürlüler Araştırma verileri Türkiye için özürlülük oranını </a:t>
            </a:r>
            <a:r>
              <a:rPr lang="tr-TR" sz="2000" u="sng" dirty="0" smtClean="0">
                <a:effectLst>
                  <a:outerShdw blurRad="38100" dist="38100" dir="2700000" algn="tl">
                    <a:srgbClr val="000000">
                      <a:alpha val="43137"/>
                    </a:srgbClr>
                  </a:outerShdw>
                </a:effectLst>
                <a:latin typeface="Cambria" pitchFamily="18" charset="0"/>
              </a:rPr>
              <a:t>%12.29 </a:t>
            </a:r>
            <a:r>
              <a:rPr lang="tr-TR" sz="2000" dirty="0" smtClean="0">
                <a:effectLst>
                  <a:outerShdw blurRad="38100" dist="38100" dir="2700000" algn="tl">
                    <a:srgbClr val="000000">
                      <a:alpha val="43137"/>
                    </a:srgbClr>
                  </a:outerShdw>
                </a:effectLst>
                <a:latin typeface="Cambria" pitchFamily="18" charset="0"/>
              </a:rPr>
              <a:t>olarak vermektedir (DİE, 2002).</a:t>
            </a:r>
          </a:p>
          <a:p>
            <a:pPr algn="just">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Dünya Sağlık Örgütü (WHO)’nün tahminleri doğrultusunda dünyada 600 milyon insanın yetersizlikten etkilendiği ve bunların da 470 milyonunun çalışma çağındaki bireyler olduğu belirtilmektedir.</a:t>
            </a:r>
          </a:p>
          <a:p>
            <a:pPr algn="just">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lgn="just">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UNICEF (2008) tarafından yapılan çalışmada ise yetersizlik oranı en düşük ülke %2 ile Özbekistan iken en yüksek ülke %31’lik oranla Merkez Afrika Cumhuriyeti olarak belirtilmektedir.</a:t>
            </a: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S010286756">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08C7770B-9AC2-4E2C-AC38-82F926C1BE12}">
  <ds:schemaRefs>
    <ds:schemaRef ds:uri="http://schemas.microsoft.com/sharepoint/v3/contenttype/forms"/>
  </ds:schemaRefs>
</ds:datastoreItem>
</file>

<file path=customXml/itemProps2.xml><?xml version="1.0" encoding="utf-8"?>
<ds:datastoreItem xmlns:ds="http://schemas.openxmlformats.org/officeDocument/2006/customXml" ds:itemID="{CAF3C500-29BE-4486-928B-49C3B40E00E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1</Template>
  <TotalTime>2645</TotalTime>
  <Words>2102</Words>
  <Application>Microsoft Office PowerPoint</Application>
  <PresentationFormat>Ekran Gösterisi (4:3)</PresentationFormat>
  <Paragraphs>208</Paragraphs>
  <Slides>40</Slides>
  <Notes>0</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40</vt:i4>
      </vt:variant>
    </vt:vector>
  </HeadingPairs>
  <TitlesOfParts>
    <vt:vector size="51" baseType="lpstr">
      <vt:lpstr>Arial</vt:lpstr>
      <vt:lpstr>Calibri</vt:lpstr>
      <vt:lpstr>Cambria</vt:lpstr>
      <vt:lpstr>Courier New</vt:lpstr>
      <vt:lpstr>Tahoma</vt:lpstr>
      <vt:lpstr>Times New Roman</vt:lpstr>
      <vt:lpstr>Verdana</vt:lpstr>
      <vt:lpstr>Wingdings</vt:lpstr>
      <vt:lpstr>Wingdings 2</vt:lpstr>
      <vt:lpstr>TS010286756</vt:lpstr>
      <vt:lpstr>White with Courier font for code slides</vt:lpstr>
      <vt:lpstr> ÖZEL EĞİTİM</vt:lpstr>
      <vt:lpstr> ÖZEL EĞİTİMDE TEMEL KAVRAMLAR</vt:lpstr>
      <vt:lpstr>ÖZEL EĞİTİME GEREKSİNİM DUYAN ÇOCUKLAR KİMLERDİR?</vt:lpstr>
      <vt:lpstr>ÖZEL EĞİTİME GEREKSİNİM DUYAN ÇOCUKLAR KİMLERDİR?</vt:lpstr>
      <vt:lpstr>ETİKETLEME VE KULLANILAN DİL</vt:lpstr>
      <vt:lpstr>ETİKETLEME VE KULLANILAN DİL</vt:lpstr>
      <vt:lpstr>ETİKETLEME VE KULLANILAN DİL</vt:lpstr>
      <vt:lpstr>Sınırlandırmasız yaklaşımlar etiketleme olmadan özel eğitim hizmeti sunulabileceğini söylemektedir.</vt:lpstr>
      <vt:lpstr>ÖZEL GEREKSİNİMİ OLAN ÖĞRENCİ SAYISI NEDİR?</vt:lpstr>
      <vt:lpstr>ÖZEL GEREKSİNİMİ OLAN ÖĞRENCİ SAYISI NEDİR?</vt:lpstr>
      <vt:lpstr>ÖZEL GEREKSİNİMİ OLAN ÖĞRENCİ SAYISI NEDİR?</vt:lpstr>
      <vt:lpstr>ÖZEL EĞİTİM NEDİR?</vt:lpstr>
      <vt:lpstr>ÖZEL EĞİTİM NEDİR?</vt:lpstr>
      <vt:lpstr>ÖZEL EĞİTİM NEDİR?</vt:lpstr>
      <vt:lpstr>PowerPoint Sunusu</vt:lpstr>
      <vt:lpstr>PowerPoint Sunusu</vt:lpstr>
      <vt:lpstr>SINIFLANDIRMA</vt:lpstr>
      <vt:lpstr>ÖZEL EĞİTİM PERSONELİ</vt:lpstr>
      <vt:lpstr>ÖZEL EĞİTİM PERSONELİ</vt:lpstr>
      <vt:lpstr>ÖZEL EĞİTİM PERSONELİ</vt:lpstr>
      <vt:lpstr>ÖZEL EĞİTİMDE YASAL DÜZENLEMELER</vt:lpstr>
      <vt:lpstr>ÖZEL EĞİTİMDE YASAL DÜZENLEMELER</vt:lpstr>
      <vt:lpstr>Özel eğitimin temel ilkeleri</vt:lpstr>
      <vt:lpstr>Özel eğitimin temel ilkeleri</vt:lpstr>
      <vt:lpstr>Özel eğitimin temel ilkeleri</vt:lpstr>
      <vt:lpstr>Özel eğitimin temel ilkeleri</vt:lpstr>
      <vt:lpstr>ÖZEL EĞİTİMİN DÜNÜ, BUGÜNÜ VE GELECEĞİNE İLİŞKİN EĞİLİMLER</vt:lpstr>
      <vt:lpstr>PowerPoint Sunusu</vt:lpstr>
      <vt:lpstr>PowerPoint Sunusu</vt:lpstr>
      <vt:lpstr>PowerPoint Sunusu</vt:lpstr>
      <vt:lpstr>PowerPoint Sunusu</vt:lpstr>
      <vt:lpstr>PowerPoint Sunusu</vt:lpstr>
      <vt:lpstr>PowerPoint Sunusu</vt:lpstr>
      <vt:lpstr>ÖZEL EĞİTİMİN DÜNÜ, BUGÜNÜ VE GELECEĞİNE İLİŞKİN EĞİLİMLER</vt:lpstr>
      <vt:lpstr>ÖZEL EĞİTİMİN DÜNÜ, BUGÜNÜ VE GELECEĞİNE İLİŞKİN EĞİLİMLER</vt:lpstr>
      <vt:lpstr>ÖZEL EĞİTİMİN DÜNÜ, BUGÜNÜ VE GELECEĞİNE İLİŞKİN EĞİLİMLER</vt:lpstr>
      <vt:lpstr>PowerPoint Sunusu</vt:lpstr>
      <vt:lpstr>PowerPoint Sunusu</vt:lpstr>
      <vt:lpstr>ÖZEL EĞİTİMİN DÜNÜ, BUGÜNÜ VE GELECEĞİNE İLİŞKİN EĞİLİMLER</vt:lpstr>
      <vt:lpstr>ÖZEL EĞİTİMİN DÜNÜ, BUGÜNÜ VE GELECEĞİNE İLİŞKİN EĞİLİMLER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Sunusu</dc:title>
  <dc:creator>admin2008</dc:creator>
  <cp:lastModifiedBy>Burcu</cp:lastModifiedBy>
  <cp:revision>359</cp:revision>
  <dcterms:created xsi:type="dcterms:W3CDTF">2012-02-28T10:03:47Z</dcterms:created>
  <dcterms:modified xsi:type="dcterms:W3CDTF">2021-10-04T07:07:47Z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TC062561689990</vt:lpwstr>
  </property>
</Properties>
</file>