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26" r:id="rId2"/>
    <p:sldId id="319" r:id="rId3"/>
    <p:sldId id="315" r:id="rId4"/>
    <p:sldId id="322" r:id="rId5"/>
    <p:sldId id="321" r:id="rId6"/>
    <p:sldId id="320" r:id="rId7"/>
    <p:sldId id="324" r:id="rId8"/>
    <p:sldId id="316" r:id="rId9"/>
    <p:sldId id="317" r:id="rId10"/>
    <p:sldId id="318" r:id="rId11"/>
    <p:sldId id="323" r:id="rId12"/>
    <p:sldId id="325" r:id="rId13"/>
    <p:sldId id="27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20" y="3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9CB18-C7AA-4EF2-ABCD-29804DD668E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AE700-3B61-4AC8-8481-CE53A5A41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7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925828-AED2-4D26-9D22-0F5EABB7F467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BA3A44-EB47-4D85-BFE9-3D56E75C37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Bağlantılı haklar-Toplu hak yönetimi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297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Bağlantılı Haklar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Clr>
                <a:srgbClr val="FF0000"/>
              </a:buClr>
              <a:buNone/>
            </a:pP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FİLM YAPIMCISI: </a:t>
            </a:r>
            <a:r>
              <a:rPr lang="tr-TR" dirty="0">
                <a:solidFill>
                  <a:srgbClr val="002060"/>
                </a:solidFill>
              </a:rPr>
              <a:t>filmlerin ilk tespitini gerçekleştiren </a:t>
            </a:r>
          </a:p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Konu: </a:t>
            </a:r>
            <a:r>
              <a:rPr lang="tr-TR" dirty="0">
                <a:solidFill>
                  <a:srgbClr val="002060"/>
                </a:solidFill>
              </a:rPr>
              <a:t>film tespiti</a:t>
            </a:r>
          </a:p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Haklar: </a:t>
            </a:r>
            <a:r>
              <a:rPr lang="tr-TR" dirty="0">
                <a:solidFill>
                  <a:srgbClr val="002060"/>
                </a:solidFill>
              </a:rPr>
              <a:t>mali haklar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Fonogram</a:t>
            </a:r>
            <a:r>
              <a:rPr lang="tr-TR" dirty="0" smtClean="0">
                <a:solidFill>
                  <a:srgbClr val="002060"/>
                </a:solidFill>
              </a:rPr>
              <a:t> yapımcıları için geçerli olan tüm hususlar burada da geçerli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7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Bağlantılı hakların Özellikleri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sahibinin hakları ve bağlantılı haklar arasında sıkı bir ilişki var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sahibinin hakkı ile bağlantılı hak birbirinden bağımsız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Ör: umuma açık mahalde bir müzik eseri dinletmek istendiğinde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Müzik eseri sahibinden-icracı sanatçıdan-</a:t>
            </a:r>
            <a:r>
              <a:rPr lang="tr-TR" dirty="0" err="1" smtClean="0">
                <a:solidFill>
                  <a:srgbClr val="002060"/>
                </a:solidFill>
              </a:rPr>
              <a:t>fonogram</a:t>
            </a:r>
            <a:r>
              <a:rPr lang="tr-TR" dirty="0" smtClean="0">
                <a:solidFill>
                  <a:srgbClr val="002060"/>
                </a:solidFill>
              </a:rPr>
              <a:t> yapımcısından izin alınması gerekmektedir.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İcracı sanatçı: tespit veya alenileşmeden sonra 70 yıl, manevi haklar: en az mali hak süresi dolana kadar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Fonogram</a:t>
            </a:r>
            <a:r>
              <a:rPr lang="tr-TR" dirty="0" smtClean="0">
                <a:solidFill>
                  <a:srgbClr val="002060"/>
                </a:solidFill>
              </a:rPr>
              <a:t> yapımcısı: tespitten sonra 70 yıl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Film yapımcısı: tespitten sonra 70 yıl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RTV: yayından sonra 70 yıl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6281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Toplu Hak Yönetimi Meslek Birlikleri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Meslek birlikleri üyelerinden aldıkları yetki ile onların haklarını takip eder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Dava ve takip hakkı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Bakanlık tarafından denetlenmektedir.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Örneğin: MSG, MÜYAP, MÜYORBİR, RATEM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5662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Sabrınız için teşekkürler:)</a:t>
            </a:r>
            <a:endParaRPr lang="en-US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3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Bağlantılı Haklar FSEK m.80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İcracı sanatçılar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Fonogram</a:t>
            </a:r>
            <a:r>
              <a:rPr lang="tr-TR" dirty="0" smtClean="0">
                <a:solidFill>
                  <a:srgbClr val="002060"/>
                </a:solidFill>
              </a:rPr>
              <a:t> Yapımcıları		      </a:t>
            </a:r>
            <a:r>
              <a:rPr lang="tr-TR" b="1" dirty="0" smtClean="0">
                <a:solidFill>
                  <a:srgbClr val="002060"/>
                </a:solidFill>
              </a:rPr>
              <a:t>komşu haklar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Radyo-</a:t>
            </a:r>
            <a:r>
              <a:rPr lang="tr-TR" dirty="0" err="1">
                <a:solidFill>
                  <a:srgbClr val="002060"/>
                </a:solidFill>
              </a:rPr>
              <a:t>Tv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</a:rPr>
              <a:t>kuruluşları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Film Yapımcıları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6" name="Sağ Ayraç 5"/>
          <p:cNvSpPr/>
          <p:nvPr/>
        </p:nvSpPr>
        <p:spPr>
          <a:xfrm>
            <a:off x="3275856" y="1628800"/>
            <a:ext cx="2304256" cy="2448272"/>
          </a:xfrm>
          <a:prstGeom prst="rightBrace">
            <a:avLst/>
          </a:prstGeom>
          <a:noFill/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5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Bağlantılı </a:t>
            </a:r>
            <a:r>
              <a:rPr lang="tr-TR" dirty="0" smtClean="0">
                <a:solidFill>
                  <a:srgbClr val="FF0000"/>
                </a:solidFill>
              </a:rPr>
              <a:t>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İcracı sanatçı: </a:t>
            </a:r>
            <a:r>
              <a:rPr lang="tr-TR" dirty="0">
                <a:solidFill>
                  <a:srgbClr val="002060"/>
                </a:solidFill>
              </a:rPr>
              <a:t>Eser sahibinin manevi ve mali haklarına zarar vermemek kaydıyla ve eser sahibinin izniyle </a:t>
            </a:r>
            <a:r>
              <a:rPr lang="tr-TR" b="1" u="sng" dirty="0">
                <a:solidFill>
                  <a:srgbClr val="002060"/>
                </a:solidFill>
              </a:rPr>
              <a:t>bir </a:t>
            </a:r>
            <a:r>
              <a:rPr lang="tr-TR" b="1" u="sng" dirty="0" smtClean="0">
                <a:solidFill>
                  <a:srgbClr val="002060"/>
                </a:solidFill>
              </a:rPr>
              <a:t>eseri, özgün </a:t>
            </a:r>
            <a:r>
              <a:rPr lang="tr-TR" b="1" u="sng" dirty="0">
                <a:solidFill>
                  <a:srgbClr val="002060"/>
                </a:solidFill>
              </a:rPr>
              <a:t>bir biçimde </a:t>
            </a:r>
            <a:r>
              <a:rPr lang="tr-TR" dirty="0">
                <a:solidFill>
                  <a:srgbClr val="002060"/>
                </a:solidFill>
              </a:rPr>
              <a:t>yorumlayan, tanıtan, anlatan, söyleyen, çalan ve çeşitli biçimlerde icra eden </a:t>
            </a:r>
            <a:r>
              <a:rPr lang="tr-TR" dirty="0" smtClean="0">
                <a:solidFill>
                  <a:srgbClr val="002060"/>
                </a:solidFill>
              </a:rPr>
              <a:t>sanatçı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Ör. Şarkıcı, dansçı, tiyatro oyuncusu, sinema oyuncusu, aynı zamanda icraya sanatsal katkılarıyla yön ve şekil veren şef ve yönetmen (ateş, s.214)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Eserin kamuya sunumunda </a:t>
            </a:r>
            <a:r>
              <a:rPr lang="tr-TR" b="1" dirty="0" smtClean="0">
                <a:solidFill>
                  <a:srgbClr val="002060"/>
                </a:solidFill>
              </a:rPr>
              <a:t>doğrudan sanatsal bir katkı sunulması </a:t>
            </a:r>
            <a:r>
              <a:rPr lang="tr-TR" dirty="0" smtClean="0">
                <a:solidFill>
                  <a:srgbClr val="002060"/>
                </a:solidFill>
              </a:rPr>
              <a:t>gerekmektedir.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Ör: kameraman, suflör, makyaj, ses teknisyeni kural olarak icracı sanatçı olarak kabul edilmemektedir.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İcra yoluyla yeni bir eser yaratılmamaktadır (işleme değildir), </a:t>
            </a:r>
            <a:r>
              <a:rPr lang="tr-TR" b="1" dirty="0" smtClean="0">
                <a:solidFill>
                  <a:srgbClr val="002060"/>
                </a:solidFill>
              </a:rPr>
              <a:t>eser nakledilmektedir</a:t>
            </a:r>
            <a:r>
              <a:rPr lang="tr-TR" dirty="0" smtClean="0">
                <a:solidFill>
                  <a:srgbClr val="002060"/>
                </a:solidFill>
              </a:rPr>
              <a:t>. (</a:t>
            </a:r>
            <a:r>
              <a:rPr lang="tr-TR" dirty="0" err="1" smtClean="0">
                <a:solidFill>
                  <a:srgbClr val="002060"/>
                </a:solidFill>
              </a:rPr>
              <a:t>Merdivan</a:t>
            </a:r>
            <a:r>
              <a:rPr lang="tr-TR" dirty="0" smtClean="0">
                <a:solidFill>
                  <a:srgbClr val="002060"/>
                </a:solidFill>
              </a:rPr>
              <a:t>, s.2478)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573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İcracı Sanatçılar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Korumadan yararlanabilmek için </a:t>
            </a:r>
            <a:r>
              <a:rPr lang="tr-TR" b="1" dirty="0" smtClean="0">
                <a:solidFill>
                  <a:srgbClr val="002060"/>
                </a:solidFill>
              </a:rPr>
              <a:t>bir eserin </a:t>
            </a:r>
            <a:r>
              <a:rPr lang="tr-TR" dirty="0" smtClean="0">
                <a:solidFill>
                  <a:srgbClr val="002060"/>
                </a:solidFill>
              </a:rPr>
              <a:t>icra edilmesi gerekmektedir.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Örneğin spikerin anlatımı ne kadar özgün bir olursa olsun, bir </a:t>
            </a:r>
            <a:r>
              <a:rPr lang="tr-TR" b="1" dirty="0" smtClean="0">
                <a:solidFill>
                  <a:srgbClr val="002060"/>
                </a:solidFill>
              </a:rPr>
              <a:t>eser</a:t>
            </a:r>
            <a:r>
              <a:rPr lang="tr-TR" dirty="0" smtClean="0">
                <a:solidFill>
                  <a:srgbClr val="002060"/>
                </a:solidFill>
              </a:rPr>
              <a:t> icra edilmediği müddetçe korumadan yararlanamaz.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Önemli olan bir eserin icra edilmesidir, eserin </a:t>
            </a:r>
            <a:r>
              <a:rPr lang="tr-TR" b="1" dirty="0" smtClean="0">
                <a:solidFill>
                  <a:srgbClr val="002060"/>
                </a:solidFill>
              </a:rPr>
              <a:t>koruma süresinin dolmuş olması koruma bakımından </a:t>
            </a:r>
            <a:r>
              <a:rPr lang="tr-TR" dirty="0" smtClean="0">
                <a:solidFill>
                  <a:srgbClr val="002060"/>
                </a:solidFill>
              </a:rPr>
              <a:t>önemli değildir. 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Koruma </a:t>
            </a:r>
            <a:r>
              <a:rPr lang="tr-TR" b="1" dirty="0">
                <a:solidFill>
                  <a:srgbClr val="002060"/>
                </a:solidFill>
              </a:rPr>
              <a:t>koşulu: </a:t>
            </a:r>
            <a:r>
              <a:rPr lang="tr-TR" dirty="0">
                <a:solidFill>
                  <a:srgbClr val="002060"/>
                </a:solidFill>
              </a:rPr>
              <a:t>özgünlük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Alelade veya sıradan icralar korunmaz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Minimum da olsa bir yaratıcılık gerektirir, sadece gerçek kişiler icracı sanatçı olabilir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Koruma konusu</a:t>
            </a:r>
            <a:r>
              <a:rPr lang="tr-TR" dirty="0">
                <a:solidFill>
                  <a:srgbClr val="002060"/>
                </a:solidFill>
              </a:rPr>
              <a:t>: icra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995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İcracı Sanatçılar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>
                <a:solidFill>
                  <a:srgbClr val="002060"/>
                </a:solidFill>
              </a:rPr>
              <a:t>Haklar: </a:t>
            </a:r>
            <a:r>
              <a:rPr lang="tr-TR" dirty="0">
                <a:solidFill>
                  <a:srgbClr val="002060"/>
                </a:solidFill>
              </a:rPr>
              <a:t>hem mali hem manevi haklar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Bağlantılı hak sahiplerinden sadece icracı sanatçıların manevi hakkı vardır, mali haklarını devretmiş olsalar dahi,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r>
              <a:rPr lang="tr-TR" dirty="0">
                <a:solidFill>
                  <a:srgbClr val="002060"/>
                </a:solidFill>
              </a:rPr>
              <a:t>icralarının </a:t>
            </a:r>
            <a:r>
              <a:rPr lang="tr-TR" b="1" dirty="0">
                <a:solidFill>
                  <a:srgbClr val="002060"/>
                </a:solidFill>
              </a:rPr>
              <a:t>sahibi olarak tanıtılmalarını 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r>
              <a:rPr lang="tr-TR" dirty="0">
                <a:solidFill>
                  <a:srgbClr val="002060"/>
                </a:solidFill>
              </a:rPr>
              <a:t>icralarının kendi itibarlarını zedeleyebilecek şekilde </a:t>
            </a:r>
            <a:r>
              <a:rPr lang="tr-TR" b="1" dirty="0">
                <a:solidFill>
                  <a:srgbClr val="002060"/>
                </a:solidFill>
              </a:rPr>
              <a:t>tahrif edilmesi ve bozulmasının önlenmesini talep etme 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2060"/>
                </a:solidFill>
              </a:rPr>
              <a:t>Ör: bir başkası şarkıyı onun özgün icrasını tahrif edece şekilde yorumlarsa manevi hak ihlali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002060"/>
                </a:solidFill>
              </a:rPr>
              <a:t>İstisna: </a:t>
            </a:r>
            <a:r>
              <a:rPr lang="tr-TR" dirty="0" smtClean="0">
                <a:solidFill>
                  <a:srgbClr val="002060"/>
                </a:solidFill>
              </a:rPr>
              <a:t>uygulama şartlarının gerektirdiği durumlar</a:t>
            </a:r>
          </a:p>
        </p:txBody>
      </p:sp>
    </p:spTree>
    <p:extLst>
      <p:ext uri="{BB962C8B-B14F-4D97-AF65-F5344CB8AC3E}">
        <p14:creationId xmlns:p14="http://schemas.microsoft.com/office/powerpoint/2010/main" val="2553356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İcracı Sanatçılar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>
                <a:solidFill>
                  <a:srgbClr val="002060"/>
                </a:solidFill>
              </a:rPr>
              <a:t>Mali haklar </a:t>
            </a:r>
            <a:endParaRPr lang="tr-TR" b="1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Önkoşul: eser sahibinin izniyle </a:t>
            </a:r>
            <a:endParaRPr lang="tr-TR" dirty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tespit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kayıt altına alma-ilk tespit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Konserde de (topluluk önünde)  olabilir, stüdyoda da olabilir</a:t>
            </a:r>
            <a:endParaRPr lang="tr-TR" dirty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dirty="0">
                <a:solidFill>
                  <a:srgbClr val="002060"/>
                </a:solidFill>
              </a:rPr>
              <a:t>Tespit </a:t>
            </a:r>
            <a:r>
              <a:rPr lang="tr-TR" dirty="0" smtClean="0">
                <a:solidFill>
                  <a:srgbClr val="002060"/>
                </a:solidFill>
              </a:rPr>
              <a:t>olunan icranın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Çoğaltılma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tespitten ayrı bir hak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İkinci bir nüsha elde edilmesi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yayma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satılması</a:t>
            </a:r>
            <a:r>
              <a:rPr lang="tr-TR" dirty="0">
                <a:solidFill>
                  <a:srgbClr val="002060"/>
                </a:solidFill>
              </a:rPr>
              <a:t>, dağıtılması, kiralanması, ödünç </a:t>
            </a:r>
            <a:r>
              <a:rPr lang="tr-TR" dirty="0" smtClean="0">
                <a:solidFill>
                  <a:srgbClr val="002060"/>
                </a:solidFill>
              </a:rPr>
              <a:t>verilmesi</a:t>
            </a:r>
            <a:r>
              <a:rPr lang="tr-TR" dirty="0">
                <a:solidFill>
                  <a:srgbClr val="002060"/>
                </a:solidFill>
              </a:rPr>
              <a:t>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yurt içinde henüz satışa çıkmamış veya başka yollarla dağıtılmamış tespit edilmiş icralarının, aslı veya çoğaltılmış nüshalarının satış yoluyla veya diğer yollarla dağıtılması hususunda izin verme veya yasaklama hakkına-</a:t>
            </a:r>
            <a:r>
              <a:rPr lang="tr-TR" b="1" dirty="0" smtClean="0">
                <a:solidFill>
                  <a:srgbClr val="002060"/>
                </a:solidFill>
              </a:rPr>
              <a:t>umuma arz hakkına benzer bir hak/ilk satış hakkı/tükenme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Temsil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işaret</a:t>
            </a:r>
            <a:r>
              <a:rPr lang="tr-TR" b="1" dirty="0">
                <a:solidFill>
                  <a:srgbClr val="002060"/>
                </a:solidFill>
              </a:rPr>
              <a:t>, ses, görüntü nakline yarayan araçlarla umuma </a:t>
            </a:r>
            <a:r>
              <a:rPr lang="tr-TR" b="1" dirty="0" smtClean="0">
                <a:solidFill>
                  <a:srgbClr val="002060"/>
                </a:solidFill>
              </a:rPr>
              <a:t>iletilmesi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Umuma iletim, </a:t>
            </a:r>
            <a:r>
              <a:rPr lang="tr-TR" dirty="0">
                <a:solidFill>
                  <a:srgbClr val="002060"/>
                </a:solidFill>
              </a:rPr>
              <a:t>yeniden </a:t>
            </a:r>
            <a:r>
              <a:rPr lang="tr-TR" dirty="0" smtClean="0">
                <a:solidFill>
                  <a:srgbClr val="002060"/>
                </a:solidFill>
              </a:rPr>
              <a:t>iletilmesi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telli veya telsiz araçlarla satışı veya diğer biçimlerde umuma dağıtımına veya </a:t>
            </a:r>
            <a:r>
              <a:rPr lang="tr-TR" dirty="0" smtClean="0">
                <a:solidFill>
                  <a:srgbClr val="002060"/>
                </a:solidFill>
              </a:rPr>
              <a:t>sunulmasına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gerçek kişilerin seçtikleri yer ve zamanda tespitlerine ulaşılmasını sağlamak suretiyle umuma iletimine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/>
              <a:t> </a:t>
            </a:r>
            <a:endParaRPr lang="tr-TR" b="1" dirty="0" smtClean="0"/>
          </a:p>
          <a:p>
            <a:pPr>
              <a:buClr>
                <a:srgbClr val="FF0000"/>
              </a:buClr>
            </a:pPr>
            <a:endParaRPr lang="tr-TR" b="1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3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İcracı Sanatçılar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İcracı sanatçılar haklarını uygun bir bedel karşılığında yapımcıya devredebilir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Orkestralarda-şeften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Koro-şeften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Tiyatro oyunlarında-yönetmen izin alınması gerekir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Müteşebbisin girişimi ile gerçekleştirilen icralar: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Müteşebbisten de izin alınması gerekmektedir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58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Bağlantılı Haklar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err="1">
                <a:solidFill>
                  <a:srgbClr val="002060"/>
                </a:solidFill>
              </a:rPr>
              <a:t>Fonogram</a:t>
            </a:r>
            <a:r>
              <a:rPr lang="tr-TR" b="1" dirty="0">
                <a:solidFill>
                  <a:srgbClr val="002060"/>
                </a:solidFill>
              </a:rPr>
              <a:t> Yapımcısı</a:t>
            </a:r>
            <a:r>
              <a:rPr lang="tr-TR" dirty="0">
                <a:solidFill>
                  <a:srgbClr val="002060"/>
                </a:solidFill>
              </a:rPr>
              <a:t>: bir icra ürünü olan veya </a:t>
            </a:r>
            <a:r>
              <a:rPr lang="tr-TR" b="1" dirty="0">
                <a:solidFill>
                  <a:srgbClr val="002060"/>
                </a:solidFill>
              </a:rPr>
              <a:t>sair sesleri </a:t>
            </a:r>
            <a:r>
              <a:rPr lang="tr-TR" dirty="0">
                <a:solidFill>
                  <a:srgbClr val="002060"/>
                </a:solidFill>
              </a:rPr>
              <a:t>ilk defa tespit eden </a:t>
            </a:r>
            <a:r>
              <a:rPr lang="tr-TR" dirty="0" err="1">
                <a:solidFill>
                  <a:srgbClr val="002060"/>
                </a:solidFill>
              </a:rPr>
              <a:t>fonogram</a:t>
            </a:r>
            <a:r>
              <a:rPr lang="tr-TR" dirty="0">
                <a:solidFill>
                  <a:srgbClr val="002060"/>
                </a:solidFill>
              </a:rPr>
              <a:t> yapımcıları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Korumadan yararlanabilmek için seslerin eser niteliği taşımasına gerek bulunmamaktadır. 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Koruma konusu: </a:t>
            </a:r>
            <a:r>
              <a:rPr lang="tr-TR" dirty="0">
                <a:solidFill>
                  <a:srgbClr val="002060"/>
                </a:solidFill>
              </a:rPr>
              <a:t>tespit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Haklar:</a:t>
            </a:r>
            <a:r>
              <a:rPr lang="tr-TR" dirty="0" smtClean="0">
                <a:solidFill>
                  <a:srgbClr val="002060"/>
                </a:solidFill>
              </a:rPr>
              <a:t> sadece mali haklar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Tespitin çoğaltılması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Yayımı (kiralama ve ödünç verme)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İşaret, ses ve görüntü nakline yarayan araçlarla umuma iletim ve yeniden iletimi 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Dijital ortamlarda umuma erişim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Telli veya telsiz araçlarla umuma dağıtım ve sunum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gerçek </a:t>
            </a:r>
            <a:r>
              <a:rPr lang="tr-TR" dirty="0">
                <a:solidFill>
                  <a:srgbClr val="002060"/>
                </a:solidFill>
              </a:rPr>
              <a:t>kişilerin seçtikleri yer ve zamanda tespitlerine ulaşılmasını sağlamak suretiyle umuma iletimine</a:t>
            </a:r>
          </a:p>
        </p:txBody>
      </p:sp>
    </p:spTree>
    <p:extLst>
      <p:ext uri="{BB962C8B-B14F-4D97-AF65-F5344CB8AC3E}">
        <p14:creationId xmlns:p14="http://schemas.microsoft.com/office/powerpoint/2010/main" val="1839550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Bağlantılı </a:t>
            </a:r>
            <a:r>
              <a:rPr lang="tr-TR" dirty="0" smtClean="0">
                <a:solidFill>
                  <a:srgbClr val="FF0000"/>
                </a:solidFill>
              </a:rPr>
              <a:t>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RADYO-TELEVİZYON KURULUŞU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Konusu: </a:t>
            </a:r>
            <a:r>
              <a:rPr lang="tr-TR" dirty="0" smtClean="0">
                <a:solidFill>
                  <a:srgbClr val="002060"/>
                </a:solidFill>
              </a:rPr>
              <a:t>yayın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Haklar: </a:t>
            </a:r>
            <a:r>
              <a:rPr lang="tr-TR" dirty="0" smtClean="0">
                <a:solidFill>
                  <a:srgbClr val="002060"/>
                </a:solidFill>
              </a:rPr>
              <a:t>mali haklar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Tespit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Eş zamanlı iletim, gecikmeli iletim, yeniden iletim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Uydu veya kablo ile dağıtım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Tespiti çoğaltmak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Tespiti dağıtmak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Umuma açık mahallerde iletmek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Dijital ortamlarda umuma </a:t>
            </a:r>
            <a:r>
              <a:rPr lang="tr-TR" dirty="0" err="1" smtClean="0">
                <a:solidFill>
                  <a:srgbClr val="002060"/>
                </a:solidFill>
              </a:rPr>
              <a:t>lietim</a:t>
            </a:r>
            <a:endParaRPr lang="tr-TR" dirty="0" smtClean="0">
              <a:solidFill>
                <a:srgbClr val="002060"/>
              </a:solidFill>
            </a:endParaRP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Yayın sinyallerini umuma iletim</a:t>
            </a:r>
          </a:p>
          <a:p>
            <a:pPr marL="571500" indent="-45720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Şifreli yayınları çözmek 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>
              <a:solidFill>
                <a:srgbClr val="00206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3113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6468</TotalTime>
  <Words>684</Words>
  <Application>Microsoft Office PowerPoint</Application>
  <PresentationFormat>Ekran Gösterisi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Cumba</vt:lpstr>
      <vt:lpstr>Bağlantılı haklar-Toplu hak yönetimi</vt:lpstr>
      <vt:lpstr>Bağlantılı Haklar FSEK m.80</vt:lpstr>
      <vt:lpstr>Bağlantılı Haklar</vt:lpstr>
      <vt:lpstr>İcracı Sanatçılar </vt:lpstr>
      <vt:lpstr>İcracı Sanatçılar </vt:lpstr>
      <vt:lpstr>İcracı Sanatçılar</vt:lpstr>
      <vt:lpstr>İcracı Sanatçılar</vt:lpstr>
      <vt:lpstr>Bağlantılı Haklar</vt:lpstr>
      <vt:lpstr>Bağlantılı Haklar</vt:lpstr>
      <vt:lpstr>Bağlantılı Haklar</vt:lpstr>
      <vt:lpstr>Bağlantılı hakların Özellikleri</vt:lpstr>
      <vt:lpstr>Toplu Hak Yönetimi Meslek Birlikleri</vt:lpstr>
      <vt:lpstr>Sabrınız için teşekkürler:)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 Haklar</dc:title>
  <dc:creator>zehra</dc:creator>
  <cp:lastModifiedBy>zehra</cp:lastModifiedBy>
  <cp:revision>57</cp:revision>
  <dcterms:created xsi:type="dcterms:W3CDTF">2020-11-07T08:15:11Z</dcterms:created>
  <dcterms:modified xsi:type="dcterms:W3CDTF">2021-01-28T18:31:23Z</dcterms:modified>
</cp:coreProperties>
</file>