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24"/>
  </p:notesMasterIdLst>
  <p:handoutMasterIdLst>
    <p:handoutMasterId r:id="rId25"/>
  </p:handoutMasterIdLst>
  <p:sldIdLst>
    <p:sldId id="256" r:id="rId3"/>
    <p:sldId id="307" r:id="rId4"/>
    <p:sldId id="338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279" r:id="rId21"/>
    <p:sldId id="280" r:id="rId22"/>
    <p:sldId id="281" r:id="rId23"/>
  </p:sldIdLst>
  <p:sldSz cx="9144000" cy="5143500" type="screen16x9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454"/>
    <p:restoredTop sz="90496"/>
  </p:normalViewPr>
  <p:slideViewPr>
    <p:cSldViewPr>
      <p:cViewPr>
        <p:scale>
          <a:sx n="155" d="100"/>
          <a:sy n="155" d="100"/>
        </p:scale>
        <p:origin x="1496" y="10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1D1C7187-52DB-480B-B579-7031AA33D1D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E4CB48E-7AB3-4342-951B-8AFA89D94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6217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D501AE4-6705-0645-84C1-3ED81A4EC9EC}" type="datetimeFigureOut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5300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0BE2213-DCF4-ED42-A32C-6880A148A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17722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hape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241984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1027113"/>
            <a:ext cx="6573838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796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1027113"/>
            <a:ext cx="6573838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870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1027113"/>
            <a:ext cx="6573838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877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1027113"/>
            <a:ext cx="6573838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432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1027113"/>
            <a:ext cx="6573838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35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1027113"/>
            <a:ext cx="6573838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805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1027113"/>
            <a:ext cx="6573838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098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1027113"/>
            <a:ext cx="6573838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7897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9875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9876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1383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899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0900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3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7662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23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24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581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877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1027113"/>
            <a:ext cx="6573838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336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442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1027113"/>
            <a:ext cx="6573838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55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1027113"/>
            <a:ext cx="6573838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945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1027113"/>
            <a:ext cx="6573838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80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1027113"/>
            <a:ext cx="6573838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EBCB-D3C6-9841-A6BA-C2AF2B071DBA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E9070-2B08-0343-892F-33B574FA7D1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9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57FA-C664-6B4D-BF11-FBD1B70B7A1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3B814-FF0D-B145-BD95-F44AF0D7A57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3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28AC-0F26-2546-BEF3-796DD65C9AC0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EBB94-F1BE-4847-8D1B-0A0487D99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52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81C25-283A-F74C-9B4C-DD326CBC6736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049A9-71A1-A84E-B6E3-41D878903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345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4EF5-3BC8-E64B-9F88-B4A4553913A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A9A08-FBAC-E943-9A8D-B0CAE2403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277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315A-4988-B545-8B7F-65B8FB212A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DF2A8-6AD1-FD47-9625-019CAED13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043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715A-2480-7041-95D4-1DEA6F5A1B1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B1F68-B41C-B145-A521-AFB156C05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116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8810-3A75-6D4D-A653-3C9122AE7E6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727DC-8152-074E-B806-CFBE3D013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45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6DAF-C1A9-7947-A0FA-BD552F813A2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A5EEA-71F5-AF44-9AB5-E29FF6912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478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F85B0-AB21-C246-B460-BACDA1F303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9462D-7540-1A4D-8B0F-98475187D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033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C3ABB-6000-0747-A216-9C976CA529A5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CD183-1B3B-394B-8E86-2924135C3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2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05979"/>
            <a:ext cx="7571184" cy="85725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6B3F5-BB09-6B4A-9510-F2559A915688}" type="datetime1">
              <a:rPr lang="en-US" smtClean="0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YEM KÜLTÜRÜNÜN İLKELERİ DERSİ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A4B8-98E7-A341-8DD4-7EE91DA868E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0"/>
            <a:ext cx="504056" cy="45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65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A909-6F33-2045-9B19-11C06BCF4F5E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0470-575A-964D-A7D8-0B2E355AC69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1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F3D5-45FD-0148-A6D9-B4A0037F710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9BEB2-19A9-2B4A-ACF6-F745D9E4AAA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6298E-6FB0-9143-BF28-D8D9AF94B037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2BF9A-EFB2-C441-916B-5E815EE0EA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9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BDBB-7FE3-6F42-9072-1C8F3E60CB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0AE29-3FC5-BB48-BDB7-50229ADED8E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1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2DE2-56C2-FC4A-859F-85601C0B573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7CFE-F71E-ED40-B51B-95199E7D8D6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7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2837-31B7-C948-AF4E-C129EED9167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B1182-C12A-794B-A53F-8EEF6323220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6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1D48-ED16-B94A-91D0-CF189151AEF9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824B4-05D9-7F4F-98CE-15DF82BECCC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0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6B6B3F5-BB09-6B4A-9510-F2559A9156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B07A4B8-98E7-A341-8DD4-7EE91DA868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7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/>
          </p:cNvSpPr>
          <p:nvPr>
            <p:ph type="title"/>
          </p:nvPr>
        </p:nvSpPr>
        <p:spPr bwMode="auto">
          <a:xfrm>
            <a:off x="685800" y="205979"/>
            <a:ext cx="8001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DF110D3-A983-CD49-ACA0-664EB2431A6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A3578D7-5193-FA4A-AC0B-2A4936C6896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2"/>
          <p:cNvSpPr>
            <a:spLocks noGrp="1"/>
          </p:cNvSpPr>
          <p:nvPr>
            <p:ph type="ctrTitle"/>
          </p:nvPr>
        </p:nvSpPr>
        <p:spPr>
          <a:xfrm>
            <a:off x="1654969" y="1597641"/>
            <a:ext cx="5834063" cy="1101684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YEM KÜLTÜRÜNÜN İLKELERİ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3" name="Picture 3"/>
          <p:cNvSpPr>
            <a:spLocks noGrp="1"/>
          </p:cNvSpPr>
          <p:nvPr>
            <p:ph type="subTitle" idx="1"/>
          </p:nvPr>
        </p:nvSpPr>
        <p:spPr>
          <a:xfrm>
            <a:off x="2171700" y="2914429"/>
            <a:ext cx="4800600" cy="1314671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defTabSz="685800" eaLnBrk="1" fontAlgn="auto" hangingPunct="1">
              <a:spcAft>
                <a:spcPts val="0"/>
              </a:spcAft>
              <a:defRPr/>
            </a:pPr>
            <a:r>
              <a:rPr lang="tr-TR" sz="2700" b="1" dirty="0" err="1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Prof.Dr</a:t>
            </a:r>
            <a:r>
              <a:rPr lang="tr-TR" sz="2700" b="1" dirty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Cengiz Sancak</a:t>
            </a:r>
            <a:endParaRPr lang="en-US" sz="2700" b="1" dirty="0">
              <a:ln w="11430"/>
              <a:gradFill>
                <a:gsLst>
                  <a:gs pos="0">
                    <a:schemeClr val="accent6">
                      <a:tint val="70000"/>
                      <a:shade val="100000"/>
                      <a:satMod val="130000"/>
                    </a:schemeClr>
                  </a:gs>
                  <a:gs pos="2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50000">
                    <a:schemeClr val="accent6">
                      <a:tint val="100000"/>
                      <a:shade val="99000"/>
                      <a:satMod val="100000"/>
                    </a:schemeClr>
                  </a:gs>
                  <a:gs pos="7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100000">
                    <a:schemeClr val="accent6">
                      <a:tint val="70000"/>
                      <a:shade val="100000"/>
                      <a:satMod val="13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539552" y="987574"/>
            <a:ext cx="8136904" cy="307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just" eaLnBrk="1"/>
            <a:r>
              <a:rPr lang="tr-TR" altLang="en-US" sz="2177" dirty="0">
                <a:solidFill>
                  <a:srgbClr val="000000"/>
                </a:solidFill>
              </a:rPr>
              <a:t>Yapısal olmayanlar ise bitkilerde taşınmaya uygun olup metabolizma olaylarında kullanılırlar. </a:t>
            </a:r>
          </a:p>
          <a:p>
            <a:pPr algn="just" eaLnBrk="1"/>
            <a:endParaRPr lang="tr-TR" altLang="en-US" sz="2177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2177" dirty="0">
                <a:solidFill>
                  <a:srgbClr val="000000"/>
                </a:solidFill>
              </a:rPr>
              <a:t>Yapısal olmayan karbonhidratlara </a:t>
            </a:r>
            <a:r>
              <a:rPr lang="tr-TR" altLang="en-US" sz="2177" dirty="0">
                <a:solidFill>
                  <a:srgbClr val="FF00FF"/>
                </a:solidFill>
              </a:rPr>
              <a:t>“toplam elverişli karbonhidratlar” </a:t>
            </a:r>
            <a:r>
              <a:rPr lang="tr-TR" altLang="en-US" sz="2177" dirty="0">
                <a:solidFill>
                  <a:srgbClr val="000000"/>
                </a:solidFill>
              </a:rPr>
              <a:t>da denmektedir. </a:t>
            </a:r>
          </a:p>
          <a:p>
            <a:pPr algn="just" eaLnBrk="1"/>
            <a:endParaRPr lang="tr-TR" altLang="en-US" sz="2177" dirty="0">
              <a:solidFill>
                <a:srgbClr val="000000"/>
              </a:solidFill>
            </a:endParaRPr>
          </a:p>
          <a:p>
            <a:pPr algn="just" eaLnBrk="1"/>
            <a:endParaRPr lang="tr-TR" altLang="en-US" sz="2177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2177" dirty="0">
                <a:solidFill>
                  <a:srgbClr val="000000"/>
                </a:solidFill>
              </a:rPr>
              <a:t>Yedek karbonhidratlar büyümenin yavaşladığı ve yaprak alanının fazla olduğu zaman artar. </a:t>
            </a:r>
          </a:p>
        </p:txBody>
      </p:sp>
    </p:spTree>
    <p:extLst>
      <p:ext uri="{BB962C8B-B14F-4D97-AF65-F5344CB8AC3E}">
        <p14:creationId xmlns:p14="http://schemas.microsoft.com/office/powerpoint/2010/main" val="16556863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683568" y="627533"/>
            <a:ext cx="8136904" cy="403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tr-TR" altLang="en-US" dirty="0">
                <a:solidFill>
                  <a:srgbClr val="000000"/>
                </a:solidFill>
              </a:rPr>
              <a:t>  </a:t>
            </a:r>
            <a:r>
              <a:rPr lang="tr-TR" altLang="en-US" sz="1905" dirty="0">
                <a:solidFill>
                  <a:srgbClr val="000000"/>
                </a:solidFill>
              </a:rPr>
              <a:t> </a:t>
            </a:r>
          </a:p>
          <a:p>
            <a:pPr eaLnBrk="1"/>
            <a:r>
              <a:rPr lang="tr-TR" altLang="en-US" sz="1905" dirty="0">
                <a:solidFill>
                  <a:srgbClr val="000000"/>
                </a:solidFill>
              </a:rPr>
              <a:t>Bitki bünyesindeki </a:t>
            </a:r>
            <a:r>
              <a:rPr lang="tr-TR" altLang="en-US" sz="1905" dirty="0" err="1">
                <a:solidFill>
                  <a:srgbClr val="000000"/>
                </a:solidFill>
              </a:rPr>
              <a:t>azotsuz</a:t>
            </a:r>
            <a:r>
              <a:rPr lang="tr-TR" altLang="en-US" sz="1905" dirty="0">
                <a:solidFill>
                  <a:srgbClr val="000000"/>
                </a:solidFill>
              </a:rPr>
              <a:t> öz maddelerin en önemlisi yapısal olmayan karbonhidratlar</a:t>
            </a:r>
          </a:p>
          <a:p>
            <a:pPr eaLnBrk="1"/>
            <a:r>
              <a:rPr lang="tr-TR" altLang="en-US" sz="1905" dirty="0">
                <a:solidFill>
                  <a:srgbClr val="000000"/>
                </a:solidFill>
              </a:rPr>
              <a:t>İkiye ayrılır. </a:t>
            </a:r>
          </a:p>
          <a:p>
            <a:pPr eaLnBrk="1"/>
            <a:endParaRPr lang="tr-TR" altLang="en-US" sz="1905" dirty="0">
              <a:solidFill>
                <a:srgbClr val="000000"/>
              </a:solidFill>
            </a:endParaRPr>
          </a:p>
          <a:p>
            <a:pPr eaLnBrk="1"/>
            <a:r>
              <a:rPr lang="tr-TR" altLang="en-US" sz="1905" dirty="0">
                <a:solidFill>
                  <a:srgbClr val="FF00FF"/>
                </a:solidFill>
              </a:rPr>
              <a:t>--- indirgenen şekerler Glikoz, früktoz ve </a:t>
            </a:r>
            <a:r>
              <a:rPr lang="tr-TR" altLang="en-US" sz="1905" dirty="0" err="1">
                <a:solidFill>
                  <a:srgbClr val="FF00FF"/>
                </a:solidFill>
              </a:rPr>
              <a:t>sukroz</a:t>
            </a:r>
            <a:r>
              <a:rPr lang="tr-TR" altLang="en-US" sz="1905" dirty="0">
                <a:solidFill>
                  <a:srgbClr val="FF00FF"/>
                </a:solidFill>
              </a:rPr>
              <a:t>(</a:t>
            </a:r>
            <a:r>
              <a:rPr lang="tr-TR" altLang="en-US" sz="1905" dirty="0" err="1">
                <a:solidFill>
                  <a:srgbClr val="FF00FF"/>
                </a:solidFill>
              </a:rPr>
              <a:t>sakkaroz</a:t>
            </a:r>
            <a:endParaRPr lang="tr-TR" altLang="en-US" sz="1905" dirty="0">
              <a:solidFill>
                <a:srgbClr val="FF00FF"/>
              </a:solidFill>
            </a:endParaRPr>
          </a:p>
          <a:p>
            <a:pPr eaLnBrk="1"/>
            <a:r>
              <a:rPr lang="tr-TR" altLang="en-US" sz="1905" dirty="0">
                <a:solidFill>
                  <a:srgbClr val="FF00FF"/>
                </a:solidFill>
              </a:rPr>
              <a:t>--- indirgenmeyen şekerler Nişasta, dekstroz, </a:t>
            </a:r>
            <a:r>
              <a:rPr lang="tr-TR" altLang="en-US" sz="1905" dirty="0" err="1">
                <a:solidFill>
                  <a:srgbClr val="FF00FF"/>
                </a:solidFill>
              </a:rPr>
              <a:t>inulin</a:t>
            </a:r>
            <a:r>
              <a:rPr lang="tr-TR" altLang="en-US" sz="1905" dirty="0">
                <a:solidFill>
                  <a:srgbClr val="FF00FF"/>
                </a:solidFill>
              </a:rPr>
              <a:t> ve </a:t>
            </a:r>
            <a:r>
              <a:rPr lang="tr-TR" altLang="en-US" sz="1905" dirty="0" err="1">
                <a:solidFill>
                  <a:srgbClr val="FF00FF"/>
                </a:solidFill>
              </a:rPr>
              <a:t>früktozanlardır</a:t>
            </a:r>
            <a:r>
              <a:rPr lang="tr-TR" altLang="en-US" sz="1905" dirty="0">
                <a:solidFill>
                  <a:srgbClr val="FF00FF"/>
                </a:solidFill>
              </a:rPr>
              <a:t>. </a:t>
            </a:r>
          </a:p>
          <a:p>
            <a:pPr eaLnBrk="1"/>
            <a:endParaRPr lang="tr-TR" altLang="en-US" sz="1905" dirty="0">
              <a:solidFill>
                <a:srgbClr val="000000"/>
              </a:solidFill>
            </a:endParaRPr>
          </a:p>
          <a:p>
            <a:pPr eaLnBrk="1"/>
            <a:r>
              <a:rPr lang="tr-TR" altLang="en-US" sz="1905" dirty="0">
                <a:solidFill>
                  <a:srgbClr val="000000"/>
                </a:solidFill>
              </a:rPr>
              <a:t>Yapısal olmayan karbonhidratların çeşit ve oranları</a:t>
            </a:r>
          </a:p>
          <a:p>
            <a:pPr eaLnBrk="1"/>
            <a:r>
              <a:rPr lang="tr-TR" altLang="en-US" sz="1905" dirty="0">
                <a:solidFill>
                  <a:srgbClr val="000000"/>
                </a:solidFill>
              </a:rPr>
              <a:t>-- türden türe</a:t>
            </a:r>
          </a:p>
          <a:p>
            <a:pPr eaLnBrk="1"/>
            <a:r>
              <a:rPr lang="tr-TR" altLang="en-US" sz="1905" dirty="0">
                <a:solidFill>
                  <a:srgbClr val="000000"/>
                </a:solidFill>
              </a:rPr>
              <a:t>-- gece ile gündüz ve</a:t>
            </a:r>
          </a:p>
          <a:p>
            <a:pPr eaLnBrk="1"/>
            <a:r>
              <a:rPr lang="tr-TR" altLang="en-US" sz="1905" dirty="0">
                <a:solidFill>
                  <a:srgbClr val="000000"/>
                </a:solidFill>
              </a:rPr>
              <a:t>-- mevsime göre değişmektedir. </a:t>
            </a:r>
          </a:p>
          <a:p>
            <a:pPr eaLnBrk="1"/>
            <a:endParaRPr lang="tr-TR" altLang="en-US" sz="1905" dirty="0">
              <a:solidFill>
                <a:srgbClr val="000000"/>
              </a:solidFill>
            </a:endParaRPr>
          </a:p>
          <a:p>
            <a:pPr eaLnBrk="1"/>
            <a:endParaRPr lang="tr-TR" altLang="en-US" sz="1905" dirty="0">
              <a:solidFill>
                <a:srgbClr val="0000FF"/>
              </a:solidFill>
            </a:endParaRPr>
          </a:p>
          <a:p>
            <a:pPr eaLnBrk="1"/>
            <a:endParaRPr lang="tr-TR" altLang="en-US" sz="1905" dirty="0">
              <a:solidFill>
                <a:srgbClr val="000000"/>
              </a:solidFill>
            </a:endParaRPr>
          </a:p>
          <a:p>
            <a:pPr eaLnBrk="1"/>
            <a:r>
              <a:rPr lang="tr-TR" altLang="en-US" dirty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8587488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611560" y="843558"/>
            <a:ext cx="7920880" cy="404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just" eaLnBrk="1"/>
            <a:r>
              <a:rPr lang="tr-TR" altLang="en-US" sz="2177" dirty="0">
                <a:solidFill>
                  <a:srgbClr val="663300"/>
                </a:solidFill>
              </a:rPr>
              <a:t>Bitkiler </a:t>
            </a:r>
            <a:r>
              <a:rPr lang="tr-TR" altLang="en-US" sz="2177" dirty="0" err="1">
                <a:solidFill>
                  <a:srgbClr val="663300"/>
                </a:solidFill>
              </a:rPr>
              <a:t>vejetatif</a:t>
            </a:r>
            <a:r>
              <a:rPr lang="tr-TR" altLang="en-US" sz="2177" dirty="0">
                <a:solidFill>
                  <a:srgbClr val="663300"/>
                </a:solidFill>
              </a:rPr>
              <a:t> kısımlarında depoladıkları yapısal olmayan karbonhidratların çeşidine göre iki grupta toplanırlar.</a:t>
            </a:r>
          </a:p>
          <a:p>
            <a:pPr algn="just" eaLnBrk="1"/>
            <a:endParaRPr lang="tr-TR" altLang="en-US" sz="2177" dirty="0">
              <a:solidFill>
                <a:srgbClr val="663300"/>
              </a:solidFill>
            </a:endParaRPr>
          </a:p>
          <a:p>
            <a:pPr algn="just" eaLnBrk="1"/>
            <a:r>
              <a:rPr lang="tr-TR" altLang="en-US" sz="2177" dirty="0">
                <a:solidFill>
                  <a:srgbClr val="FF0000"/>
                </a:solidFill>
              </a:rPr>
              <a:t>1. Nişasta depolayanlar: baklagiller, tropikal ve </a:t>
            </a:r>
            <a:r>
              <a:rPr lang="tr-TR" altLang="en-US" sz="2177" dirty="0" err="1">
                <a:solidFill>
                  <a:srgbClr val="FF0000"/>
                </a:solidFill>
              </a:rPr>
              <a:t>subtropikal</a:t>
            </a:r>
            <a:r>
              <a:rPr lang="tr-TR" altLang="en-US" sz="2177" dirty="0">
                <a:solidFill>
                  <a:srgbClr val="FF0000"/>
                </a:solidFill>
              </a:rPr>
              <a:t> sıcak mevsim bitkileri, ağaçlarda genelde nişasta depolarlar.</a:t>
            </a:r>
          </a:p>
          <a:p>
            <a:pPr algn="just" eaLnBrk="1"/>
            <a:endParaRPr lang="tr-TR" altLang="en-US" sz="2177" dirty="0">
              <a:solidFill>
                <a:srgbClr val="FF0000"/>
              </a:solidFill>
            </a:endParaRPr>
          </a:p>
          <a:p>
            <a:pPr algn="just" eaLnBrk="1"/>
            <a:r>
              <a:rPr lang="tr-TR" altLang="en-US" sz="2177" dirty="0">
                <a:solidFill>
                  <a:srgbClr val="0000FF"/>
                </a:solidFill>
              </a:rPr>
              <a:t>2. </a:t>
            </a:r>
            <a:r>
              <a:rPr lang="tr-TR" altLang="en-US" sz="2177" dirty="0" err="1">
                <a:solidFill>
                  <a:srgbClr val="0000FF"/>
                </a:solidFill>
              </a:rPr>
              <a:t>Früktozan</a:t>
            </a:r>
            <a:r>
              <a:rPr lang="tr-TR" altLang="en-US" sz="2177" dirty="0">
                <a:solidFill>
                  <a:srgbClr val="0000FF"/>
                </a:solidFill>
              </a:rPr>
              <a:t> depolayanlar: geçit yörelerin serin mevsim bitkileri bu grupta </a:t>
            </a:r>
            <a:r>
              <a:rPr lang="tr-TR" altLang="en-US" sz="2177" dirty="0" err="1">
                <a:solidFill>
                  <a:srgbClr val="0000FF"/>
                </a:solidFill>
              </a:rPr>
              <a:t>yeralırlar</a:t>
            </a:r>
            <a:r>
              <a:rPr lang="tr-TR" altLang="en-US" sz="2177" dirty="0">
                <a:solidFill>
                  <a:srgbClr val="0000FF"/>
                </a:solidFill>
              </a:rPr>
              <a:t>. Özellikle serin iklim buğdaygillerinin çoğu </a:t>
            </a:r>
            <a:r>
              <a:rPr lang="tr-TR" altLang="en-US" sz="2177" dirty="0" err="1">
                <a:solidFill>
                  <a:srgbClr val="0000FF"/>
                </a:solidFill>
              </a:rPr>
              <a:t>früktozan</a:t>
            </a:r>
            <a:r>
              <a:rPr lang="tr-TR" altLang="en-US" sz="2177" dirty="0">
                <a:solidFill>
                  <a:srgbClr val="0000FF"/>
                </a:solidFill>
              </a:rPr>
              <a:t> depolarlar.</a:t>
            </a:r>
          </a:p>
          <a:p>
            <a:pPr eaLnBrk="1"/>
            <a:endParaRPr lang="tr-TR" altLang="en-US" sz="1633" dirty="0">
              <a:solidFill>
                <a:srgbClr val="000000"/>
              </a:solidFill>
            </a:endParaRPr>
          </a:p>
          <a:p>
            <a:pPr eaLnBrk="1"/>
            <a:r>
              <a:rPr lang="tr-TR" altLang="en-US" dirty="0">
                <a:solidFill>
                  <a:srgbClr val="000000"/>
                </a:solidFill>
              </a:rPr>
              <a:t>   </a:t>
            </a:r>
          </a:p>
          <a:p>
            <a:pPr eaLnBrk="1"/>
            <a:endParaRPr lang="tr-T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439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387827" y="122054"/>
            <a:ext cx="6490401" cy="500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tr-TR" altLang="en-US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755576" y="843558"/>
            <a:ext cx="8136903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tr-TR" altLang="en-US" dirty="0">
                <a:solidFill>
                  <a:srgbClr val="000000"/>
                </a:solidFill>
              </a:rPr>
              <a:t>    </a:t>
            </a:r>
            <a:r>
              <a:rPr lang="tr-TR" altLang="en-US" sz="1633" dirty="0">
                <a:solidFill>
                  <a:srgbClr val="000000"/>
                </a:solidFill>
              </a:rPr>
              <a:t> </a:t>
            </a:r>
            <a:r>
              <a:rPr lang="tr-TR" altLang="en-US" sz="1905" dirty="0">
                <a:solidFill>
                  <a:srgbClr val="000000"/>
                </a:solidFill>
              </a:rPr>
              <a:t>Bazı buğdaygiller bu iki gruba da girmezler.</a:t>
            </a:r>
          </a:p>
          <a:p>
            <a:pPr eaLnBrk="1"/>
            <a:endParaRPr lang="tr-TR" altLang="en-US" sz="1905" dirty="0">
              <a:solidFill>
                <a:srgbClr val="000000"/>
              </a:solidFill>
            </a:endParaRPr>
          </a:p>
          <a:p>
            <a:pPr eaLnBrk="1"/>
            <a:r>
              <a:rPr lang="tr-TR" altLang="en-US" sz="1905" dirty="0">
                <a:solidFill>
                  <a:srgbClr val="000000"/>
                </a:solidFill>
              </a:rPr>
              <a:t>Örneğin;</a:t>
            </a:r>
          </a:p>
          <a:p>
            <a:pPr eaLnBrk="1"/>
            <a:r>
              <a:rPr lang="tr-TR" altLang="en-US" sz="1905" dirty="0">
                <a:solidFill>
                  <a:srgbClr val="000000"/>
                </a:solidFill>
              </a:rPr>
              <a:t>Yulaf</a:t>
            </a:r>
          </a:p>
          <a:p>
            <a:pPr eaLnBrk="1"/>
            <a:r>
              <a:rPr lang="tr-TR" altLang="en-US" sz="1905" dirty="0">
                <a:solidFill>
                  <a:srgbClr val="000000"/>
                </a:solidFill>
              </a:rPr>
              <a:t>Kılçıksız brom</a:t>
            </a:r>
          </a:p>
          <a:p>
            <a:pPr eaLnBrk="1"/>
            <a:r>
              <a:rPr lang="tr-TR" altLang="en-US" sz="1905" dirty="0">
                <a:solidFill>
                  <a:srgbClr val="000000"/>
                </a:solidFill>
              </a:rPr>
              <a:t>Darı (</a:t>
            </a:r>
            <a:r>
              <a:rPr lang="tr-TR" altLang="en-US" sz="1905" dirty="0" err="1">
                <a:solidFill>
                  <a:srgbClr val="000000"/>
                </a:solidFill>
              </a:rPr>
              <a:t>sorghum</a:t>
            </a:r>
            <a:r>
              <a:rPr lang="tr-TR" altLang="en-US" sz="1905" dirty="0">
                <a:solidFill>
                  <a:srgbClr val="000000"/>
                </a:solidFill>
              </a:rPr>
              <a:t>)</a:t>
            </a:r>
          </a:p>
          <a:p>
            <a:pPr eaLnBrk="1"/>
            <a:r>
              <a:rPr lang="tr-TR" altLang="en-US" sz="1905" dirty="0">
                <a:solidFill>
                  <a:srgbClr val="000000"/>
                </a:solidFill>
              </a:rPr>
              <a:t>Mısır</a:t>
            </a:r>
          </a:p>
          <a:p>
            <a:pPr eaLnBrk="1"/>
            <a:r>
              <a:rPr lang="tr-TR" altLang="en-US" sz="1905" dirty="0">
                <a:solidFill>
                  <a:srgbClr val="000000"/>
                </a:solidFill>
              </a:rPr>
              <a:t>Bu bitkiler depo maddesi olarak </a:t>
            </a:r>
            <a:r>
              <a:rPr lang="tr-TR" altLang="en-US" sz="1905" dirty="0" err="1">
                <a:solidFill>
                  <a:srgbClr val="FF0000"/>
                </a:solidFill>
              </a:rPr>
              <a:t>sukroz</a:t>
            </a:r>
            <a:r>
              <a:rPr lang="tr-TR" altLang="en-US" sz="1905" dirty="0">
                <a:solidFill>
                  <a:srgbClr val="FF0000"/>
                </a:solidFill>
              </a:rPr>
              <a:t> (</a:t>
            </a:r>
            <a:r>
              <a:rPr lang="tr-TR" altLang="en-US" sz="1905" dirty="0" err="1">
                <a:solidFill>
                  <a:srgbClr val="FF0000"/>
                </a:solidFill>
              </a:rPr>
              <a:t>sakkaroz</a:t>
            </a:r>
            <a:r>
              <a:rPr lang="tr-TR" altLang="en-US" sz="1905" dirty="0">
                <a:solidFill>
                  <a:srgbClr val="FF0000"/>
                </a:solidFill>
              </a:rPr>
              <a:t>) </a:t>
            </a:r>
            <a:r>
              <a:rPr lang="tr-TR" altLang="en-US" sz="1905" dirty="0">
                <a:solidFill>
                  <a:srgbClr val="000000"/>
                </a:solidFill>
              </a:rPr>
              <a:t>biriktirmektedirler.</a:t>
            </a:r>
          </a:p>
          <a:p>
            <a:pPr eaLnBrk="1"/>
            <a:endParaRPr lang="tr-TR" altLang="en-US" sz="1905" dirty="0">
              <a:solidFill>
                <a:srgbClr val="000000"/>
              </a:solidFill>
            </a:endParaRPr>
          </a:p>
          <a:p>
            <a:pPr eaLnBrk="1"/>
            <a:r>
              <a:rPr lang="tr-TR" altLang="en-US" sz="1905" dirty="0" err="1">
                <a:solidFill>
                  <a:srgbClr val="000000"/>
                </a:solidFill>
              </a:rPr>
              <a:t>Papatyagiller</a:t>
            </a:r>
            <a:r>
              <a:rPr lang="tr-TR" altLang="en-US" sz="1905" dirty="0">
                <a:solidFill>
                  <a:srgbClr val="000000"/>
                </a:solidFill>
              </a:rPr>
              <a:t> (</a:t>
            </a:r>
            <a:r>
              <a:rPr lang="tr-TR" altLang="en-US" sz="1905" dirty="0" err="1">
                <a:solidFill>
                  <a:srgbClr val="000000"/>
                </a:solidFill>
              </a:rPr>
              <a:t>Asteraceae</a:t>
            </a:r>
            <a:r>
              <a:rPr lang="tr-TR" altLang="en-US" sz="1905" dirty="0">
                <a:solidFill>
                  <a:srgbClr val="000000"/>
                </a:solidFill>
              </a:rPr>
              <a:t>)  familyasına ait </a:t>
            </a:r>
          </a:p>
          <a:p>
            <a:pPr eaLnBrk="1"/>
            <a:r>
              <a:rPr lang="tr-TR" altLang="en-US" sz="1905" dirty="0">
                <a:solidFill>
                  <a:srgbClr val="000000"/>
                </a:solidFill>
              </a:rPr>
              <a:t>Yer elması</a:t>
            </a:r>
          </a:p>
          <a:p>
            <a:pPr eaLnBrk="1"/>
            <a:r>
              <a:rPr lang="tr-TR" altLang="en-US" sz="1905" dirty="0">
                <a:solidFill>
                  <a:srgbClr val="000000"/>
                </a:solidFill>
              </a:rPr>
              <a:t>Hindiba (</a:t>
            </a:r>
            <a:r>
              <a:rPr lang="tr-TR" altLang="en-US" sz="1905" dirty="0" err="1">
                <a:solidFill>
                  <a:srgbClr val="000000"/>
                </a:solidFill>
              </a:rPr>
              <a:t>Cichoryum</a:t>
            </a:r>
            <a:r>
              <a:rPr lang="tr-TR" altLang="en-US" sz="1905" dirty="0">
                <a:solidFill>
                  <a:srgbClr val="000000"/>
                </a:solidFill>
              </a:rPr>
              <a:t> </a:t>
            </a:r>
            <a:r>
              <a:rPr lang="tr-TR" altLang="en-US" sz="1905" dirty="0" err="1">
                <a:solidFill>
                  <a:srgbClr val="000000"/>
                </a:solidFill>
              </a:rPr>
              <a:t>inthybus</a:t>
            </a:r>
            <a:r>
              <a:rPr lang="tr-TR" altLang="en-US" sz="1905" dirty="0">
                <a:solidFill>
                  <a:srgbClr val="000000"/>
                </a:solidFill>
              </a:rPr>
              <a:t>)</a:t>
            </a:r>
          </a:p>
          <a:p>
            <a:pPr eaLnBrk="1"/>
            <a:r>
              <a:rPr lang="tr-TR" altLang="en-US" sz="1905" dirty="0">
                <a:solidFill>
                  <a:srgbClr val="000000"/>
                </a:solidFill>
              </a:rPr>
              <a:t>Sarı </a:t>
            </a:r>
            <a:r>
              <a:rPr lang="tr-TR" altLang="en-US" sz="1905" dirty="0" err="1">
                <a:solidFill>
                  <a:srgbClr val="000000"/>
                </a:solidFill>
              </a:rPr>
              <a:t>arslandişi</a:t>
            </a:r>
            <a:r>
              <a:rPr lang="tr-TR" altLang="en-US" sz="1905" dirty="0">
                <a:solidFill>
                  <a:srgbClr val="000000"/>
                </a:solidFill>
              </a:rPr>
              <a:t> (</a:t>
            </a:r>
            <a:r>
              <a:rPr lang="tr-TR" altLang="en-US" sz="1905" dirty="0" err="1">
                <a:solidFill>
                  <a:srgbClr val="000000"/>
                </a:solidFill>
              </a:rPr>
              <a:t>Taraxacum</a:t>
            </a:r>
            <a:r>
              <a:rPr lang="tr-TR" altLang="en-US" sz="1905" dirty="0">
                <a:solidFill>
                  <a:srgbClr val="000000"/>
                </a:solidFill>
              </a:rPr>
              <a:t> </a:t>
            </a:r>
            <a:r>
              <a:rPr lang="tr-TR" altLang="en-US" sz="1905" dirty="0" err="1">
                <a:solidFill>
                  <a:srgbClr val="000000"/>
                </a:solidFill>
              </a:rPr>
              <a:t>officinale</a:t>
            </a:r>
            <a:r>
              <a:rPr lang="tr-TR" altLang="en-US" sz="1905" dirty="0">
                <a:solidFill>
                  <a:srgbClr val="000000"/>
                </a:solidFill>
              </a:rPr>
              <a:t>)  gibi türler</a:t>
            </a:r>
            <a:r>
              <a:rPr lang="tr-TR" altLang="en-US" sz="1905" dirty="0">
                <a:solidFill>
                  <a:srgbClr val="FF0000"/>
                </a:solidFill>
              </a:rPr>
              <a:t> </a:t>
            </a:r>
            <a:r>
              <a:rPr lang="tr-TR" altLang="en-US" sz="1905" dirty="0" err="1">
                <a:solidFill>
                  <a:srgbClr val="FF0000"/>
                </a:solidFill>
              </a:rPr>
              <a:t>inulin</a:t>
            </a:r>
            <a:r>
              <a:rPr lang="tr-TR" altLang="en-US" sz="1905" dirty="0">
                <a:solidFill>
                  <a:srgbClr val="000000"/>
                </a:solidFill>
              </a:rPr>
              <a:t> depolanır.          </a:t>
            </a:r>
          </a:p>
          <a:p>
            <a:pPr eaLnBrk="1"/>
            <a:endParaRPr lang="tr-TR" altLang="en-US" sz="1905" dirty="0">
              <a:solidFill>
                <a:srgbClr val="000000"/>
              </a:solidFill>
            </a:endParaRPr>
          </a:p>
          <a:p>
            <a:pPr eaLnBrk="1"/>
            <a:endParaRPr lang="tr-TR" altLang="en-US" sz="1633" dirty="0">
              <a:solidFill>
                <a:srgbClr val="000000"/>
              </a:solidFill>
            </a:endParaRPr>
          </a:p>
          <a:p>
            <a:pPr eaLnBrk="1"/>
            <a:endParaRPr lang="tr-TR" altLang="en-US" sz="1633" dirty="0">
              <a:solidFill>
                <a:srgbClr val="000000"/>
              </a:solidFill>
            </a:endParaRPr>
          </a:p>
          <a:p>
            <a:pPr eaLnBrk="1"/>
            <a:endParaRPr lang="tr-TR" altLang="en-US" sz="1633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289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467544" y="1346902"/>
            <a:ext cx="8208912" cy="2562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tr-TR" altLang="en-US" sz="2177" dirty="0">
                <a:solidFill>
                  <a:schemeClr val="tx1"/>
                </a:solidFill>
              </a:rPr>
              <a:t>Buğdaygillerde depolanan yedek besin maddesi ile soğuğa </a:t>
            </a:r>
            <a:r>
              <a:rPr lang="tr-TR" altLang="en-US" sz="2177" dirty="0" err="1">
                <a:solidFill>
                  <a:schemeClr val="tx1"/>
                </a:solidFill>
              </a:rPr>
              <a:t>dayanıklık</a:t>
            </a:r>
            <a:r>
              <a:rPr lang="tr-TR" altLang="en-US" sz="2177" dirty="0">
                <a:solidFill>
                  <a:schemeClr val="tx1"/>
                </a:solidFill>
              </a:rPr>
              <a:t> arasında sıkı bir ilişki vardır. </a:t>
            </a:r>
          </a:p>
          <a:p>
            <a:pPr eaLnBrk="1"/>
            <a:endParaRPr lang="tr-TR" altLang="en-US" sz="2177" dirty="0">
              <a:solidFill>
                <a:schemeClr val="tx1"/>
              </a:solidFill>
            </a:endParaRPr>
          </a:p>
          <a:p>
            <a:pPr eaLnBrk="1"/>
            <a:r>
              <a:rPr lang="tr-TR" altLang="en-US" sz="2177" dirty="0" err="1">
                <a:solidFill>
                  <a:schemeClr val="tx1"/>
                </a:solidFill>
              </a:rPr>
              <a:t>Fruktoz</a:t>
            </a:r>
            <a:r>
              <a:rPr lang="tr-TR" altLang="en-US" sz="2177" dirty="0">
                <a:solidFill>
                  <a:schemeClr val="tx1"/>
                </a:solidFill>
              </a:rPr>
              <a:t> depolayan buğdaygiller soğuğa daha dayanıklıdırlar. </a:t>
            </a:r>
          </a:p>
        </p:txBody>
      </p:sp>
    </p:spTree>
    <p:extLst>
      <p:ext uri="{BB962C8B-B14F-4D97-AF65-F5344CB8AC3E}">
        <p14:creationId xmlns:p14="http://schemas.microsoft.com/office/powerpoint/2010/main" val="287956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22304" y="490372"/>
            <a:ext cx="558418" cy="2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tr-TR" altLang="en-US">
                <a:solidFill>
                  <a:srgbClr val="000000"/>
                </a:solidFill>
              </a:rPr>
              <a:t>          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539552" y="1059582"/>
            <a:ext cx="8064895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just" eaLnBrk="1"/>
            <a:r>
              <a:rPr lang="tr-TR" altLang="en-US" dirty="0">
                <a:solidFill>
                  <a:srgbClr val="000000"/>
                </a:solidFill>
              </a:rPr>
              <a:t>   </a:t>
            </a:r>
            <a:r>
              <a:rPr lang="tr-TR" altLang="en-US" sz="1905" dirty="0">
                <a:solidFill>
                  <a:srgbClr val="FF0000"/>
                </a:solidFill>
              </a:rPr>
              <a:t> Çok yıllık bitkilerde yeniden sürümde yapısal olmayan karbonhidratların önemi çoktur. Fakat bunlara ilaveten</a:t>
            </a:r>
          </a:p>
          <a:p>
            <a:pPr algn="just" eaLnBrk="1"/>
            <a:endParaRPr lang="tr-TR" altLang="en-US" sz="1905" dirty="0">
              <a:solidFill>
                <a:srgbClr val="FF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FF0000"/>
                </a:solidFill>
              </a:rPr>
              <a:t>Yeniden metabolizma olaylarında kullanılabilen azotun da önemli rolü olduğu ortaya konmuştur.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Bitkilerde yeniden büyümede kullanılan depo azotlu </a:t>
            </a:r>
            <a:r>
              <a:rPr lang="tr-TR" altLang="en-US" sz="1905" dirty="0" smtClean="0">
                <a:solidFill>
                  <a:srgbClr val="000000"/>
                </a:solidFill>
              </a:rPr>
              <a:t>bileşiklerin; </a:t>
            </a:r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Özel </a:t>
            </a:r>
            <a:r>
              <a:rPr lang="tr-TR" altLang="en-US" sz="1905" dirty="0" smtClean="0">
                <a:solidFill>
                  <a:srgbClr val="000000"/>
                </a:solidFill>
              </a:rPr>
              <a:t>proteinler,</a:t>
            </a:r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 err="1">
                <a:solidFill>
                  <a:srgbClr val="000000"/>
                </a:solidFill>
              </a:rPr>
              <a:t>Vejetatif</a:t>
            </a:r>
            <a:r>
              <a:rPr lang="tr-TR" altLang="en-US" sz="1905" dirty="0">
                <a:solidFill>
                  <a:srgbClr val="000000"/>
                </a:solidFill>
              </a:rPr>
              <a:t> depo </a:t>
            </a:r>
            <a:r>
              <a:rPr lang="tr-TR" altLang="en-US" sz="1905" dirty="0" smtClean="0">
                <a:solidFill>
                  <a:srgbClr val="000000"/>
                </a:solidFill>
              </a:rPr>
              <a:t>proteinleri,</a:t>
            </a:r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Amino ait ve nitrat formlu azotlu bileşikler olduğu ifade edilmektedir.</a:t>
            </a:r>
          </a:p>
          <a:p>
            <a:pPr algn="just" eaLnBrk="1"/>
            <a:endParaRPr lang="tr-TR" altLang="en-US" sz="1769" dirty="0">
              <a:solidFill>
                <a:srgbClr val="000000"/>
              </a:solidFill>
            </a:endParaRPr>
          </a:p>
          <a:p>
            <a:pPr algn="just" eaLnBrk="1"/>
            <a:endParaRPr lang="tr-TR" altLang="en-US" sz="1769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839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683568" y="1275606"/>
            <a:ext cx="792088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just" eaLnBrk="1"/>
            <a:r>
              <a:rPr lang="tr-TR" altLang="en-US" sz="1905">
                <a:solidFill>
                  <a:srgbClr val="000000"/>
                </a:solidFill>
              </a:rPr>
              <a:t>Bitkilerin büyüme ve gelişmelerinde yedek besin maddeleri önemli görevler üstlenir. 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Yedek besin maddelerinin yeterli veya yetersiz olmaları halinde         ortaya çıkacak olumlu </a:t>
            </a:r>
            <a:r>
              <a:rPr lang="tr-TR" altLang="en-US" sz="1905" dirty="0" err="1">
                <a:solidFill>
                  <a:srgbClr val="000000"/>
                </a:solidFill>
              </a:rPr>
              <a:t>veye</a:t>
            </a:r>
            <a:r>
              <a:rPr lang="tr-TR" altLang="en-US" sz="1905" dirty="0">
                <a:solidFill>
                  <a:srgbClr val="000000"/>
                </a:solidFill>
              </a:rPr>
              <a:t> olumsuz durumlar şöyle sıralanabilir. </a:t>
            </a:r>
          </a:p>
        </p:txBody>
      </p:sp>
    </p:spTree>
    <p:extLst>
      <p:ext uri="{BB962C8B-B14F-4D97-AF65-F5344CB8AC3E}">
        <p14:creationId xmlns:p14="http://schemas.microsoft.com/office/powerpoint/2010/main" val="1158088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467544" y="843557"/>
            <a:ext cx="7992888" cy="3564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just" eaLnBrk="1"/>
            <a:r>
              <a:rPr lang="tr-TR" altLang="en-US" dirty="0">
                <a:solidFill>
                  <a:srgbClr val="000000"/>
                </a:solidFill>
              </a:rPr>
              <a:t>  </a:t>
            </a:r>
            <a:r>
              <a:rPr lang="tr-TR" altLang="en-US" sz="1769" dirty="0">
                <a:solidFill>
                  <a:srgbClr val="000000"/>
                </a:solidFill>
              </a:rPr>
              <a:t> </a:t>
            </a:r>
            <a:r>
              <a:rPr lang="tr-TR" altLang="en-US" sz="1905" dirty="0">
                <a:solidFill>
                  <a:srgbClr val="FF00FF"/>
                </a:solidFill>
              </a:rPr>
              <a:t>Fazla yedek besin maddesi depolamanın olumlu yönleri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1- </a:t>
            </a:r>
            <a:r>
              <a:rPr lang="tr-TR" altLang="en-US" sz="1905" dirty="0" smtClean="0">
                <a:solidFill>
                  <a:srgbClr val="000000"/>
                </a:solidFill>
              </a:rPr>
              <a:t>Bitkiler </a:t>
            </a:r>
            <a:r>
              <a:rPr lang="tr-TR" altLang="en-US" sz="1905" dirty="0">
                <a:solidFill>
                  <a:srgbClr val="000000"/>
                </a:solidFill>
              </a:rPr>
              <a:t>fizyolojik olarak güçlü olurlar.</a:t>
            </a: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2- </a:t>
            </a:r>
            <a:r>
              <a:rPr lang="tr-TR" altLang="en-US" sz="1905" dirty="0" smtClean="0">
                <a:solidFill>
                  <a:srgbClr val="000000"/>
                </a:solidFill>
              </a:rPr>
              <a:t>Dinlenme </a:t>
            </a:r>
            <a:r>
              <a:rPr lang="tr-TR" altLang="en-US" sz="1905" dirty="0">
                <a:solidFill>
                  <a:srgbClr val="000000"/>
                </a:solidFill>
              </a:rPr>
              <a:t>süresince bitki işlevlerini (solunum gibi) kolaylıkla yerine getirebilir.</a:t>
            </a: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3- </a:t>
            </a:r>
            <a:r>
              <a:rPr lang="tr-TR" altLang="en-US" sz="1905" dirty="0" smtClean="0">
                <a:solidFill>
                  <a:srgbClr val="000000"/>
                </a:solidFill>
              </a:rPr>
              <a:t>Aşırı </a:t>
            </a:r>
            <a:r>
              <a:rPr lang="tr-TR" altLang="en-US" sz="1905" dirty="0">
                <a:solidFill>
                  <a:srgbClr val="000000"/>
                </a:solidFill>
              </a:rPr>
              <a:t>koparılma ve dinlenmeden sonra erken ve hızlı büyüme sağlanır.</a:t>
            </a: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4- </a:t>
            </a:r>
            <a:r>
              <a:rPr lang="tr-TR" altLang="en-US" sz="1905" dirty="0" smtClean="0">
                <a:solidFill>
                  <a:srgbClr val="000000"/>
                </a:solidFill>
              </a:rPr>
              <a:t>Kök </a:t>
            </a:r>
            <a:r>
              <a:rPr lang="tr-TR" altLang="en-US" sz="1905" dirty="0">
                <a:solidFill>
                  <a:srgbClr val="000000"/>
                </a:solidFill>
              </a:rPr>
              <a:t>ve köksap gelişmesi teşvik edilir.</a:t>
            </a: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5- </a:t>
            </a:r>
            <a:r>
              <a:rPr lang="tr-TR" altLang="en-US" sz="1905" dirty="0" smtClean="0">
                <a:solidFill>
                  <a:srgbClr val="000000"/>
                </a:solidFill>
              </a:rPr>
              <a:t>Hem </a:t>
            </a:r>
            <a:r>
              <a:rPr lang="tr-TR" altLang="en-US" sz="1905" dirty="0">
                <a:solidFill>
                  <a:srgbClr val="000000"/>
                </a:solidFill>
              </a:rPr>
              <a:t>eşeyli </a:t>
            </a:r>
            <a:r>
              <a:rPr lang="tr-TR" altLang="en-US" sz="1905" dirty="0" err="1">
                <a:solidFill>
                  <a:srgbClr val="000000"/>
                </a:solidFill>
              </a:rPr>
              <a:t>hemde</a:t>
            </a:r>
            <a:r>
              <a:rPr lang="tr-TR" altLang="en-US" sz="1905" dirty="0">
                <a:solidFill>
                  <a:srgbClr val="000000"/>
                </a:solidFill>
              </a:rPr>
              <a:t> eşeysiz doku üretimi artar.</a:t>
            </a: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6- </a:t>
            </a:r>
            <a:r>
              <a:rPr lang="tr-TR" altLang="en-US" sz="1905" dirty="0" smtClean="0">
                <a:solidFill>
                  <a:srgbClr val="000000"/>
                </a:solidFill>
              </a:rPr>
              <a:t>Aşırı </a:t>
            </a:r>
            <a:r>
              <a:rPr lang="tr-TR" altLang="en-US" sz="1905" dirty="0">
                <a:solidFill>
                  <a:srgbClr val="000000"/>
                </a:solidFill>
              </a:rPr>
              <a:t>kurak, soğuk ve sıcağa olan dayanıklılık artar.</a:t>
            </a: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7- </a:t>
            </a:r>
            <a:r>
              <a:rPr lang="tr-TR" altLang="en-US" sz="1905" dirty="0" smtClean="0">
                <a:solidFill>
                  <a:srgbClr val="000000"/>
                </a:solidFill>
              </a:rPr>
              <a:t>Bitkiler </a:t>
            </a:r>
            <a:r>
              <a:rPr lang="tr-TR" altLang="en-US" sz="1905" dirty="0">
                <a:solidFill>
                  <a:srgbClr val="000000"/>
                </a:solidFill>
              </a:rPr>
              <a:t>hastalık ve zararlılara karşı daha dirençli olur.</a:t>
            </a: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8- </a:t>
            </a:r>
            <a:r>
              <a:rPr lang="tr-TR" altLang="en-US" sz="1905" dirty="0" err="1">
                <a:solidFill>
                  <a:srgbClr val="000000"/>
                </a:solidFill>
              </a:rPr>
              <a:t>B</a:t>
            </a:r>
            <a:r>
              <a:rPr lang="tr-TR" altLang="en-US" sz="1905" dirty="0" err="1" smtClean="0">
                <a:solidFill>
                  <a:srgbClr val="000000"/>
                </a:solidFill>
              </a:rPr>
              <a:t>aklagil</a:t>
            </a:r>
            <a:r>
              <a:rPr lang="tr-TR" altLang="en-US" sz="1905" dirty="0" smtClean="0">
                <a:solidFill>
                  <a:srgbClr val="000000"/>
                </a:solidFill>
              </a:rPr>
              <a:t> </a:t>
            </a:r>
            <a:r>
              <a:rPr lang="tr-TR" altLang="en-US" sz="1905" dirty="0">
                <a:solidFill>
                  <a:srgbClr val="000000"/>
                </a:solidFill>
              </a:rPr>
              <a:t>köklerinde azot yumrucuklarının oluşumu kolaylaşır. </a:t>
            </a:r>
          </a:p>
        </p:txBody>
      </p:sp>
    </p:spTree>
    <p:extLst>
      <p:ext uri="{BB962C8B-B14F-4D97-AF65-F5344CB8AC3E}">
        <p14:creationId xmlns:p14="http://schemas.microsoft.com/office/powerpoint/2010/main" val="677654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539552" y="771550"/>
            <a:ext cx="7704856" cy="3593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tr-TR" altLang="en-US" dirty="0">
                <a:solidFill>
                  <a:srgbClr val="000000"/>
                </a:solidFill>
              </a:rPr>
              <a:t>  </a:t>
            </a:r>
            <a:r>
              <a:rPr lang="tr-TR" altLang="en-US" sz="2177" dirty="0">
                <a:solidFill>
                  <a:srgbClr val="FF00FF"/>
                </a:solidFill>
              </a:rPr>
              <a:t> Yeterli Yedek Besin Maddesi Depolanmaması Durumunda </a:t>
            </a:r>
          </a:p>
          <a:p>
            <a:pPr eaLnBrk="1"/>
            <a:endParaRPr lang="tr-TR" altLang="en-US" sz="2177" dirty="0">
              <a:solidFill>
                <a:srgbClr val="000000"/>
              </a:solidFill>
            </a:endParaRPr>
          </a:p>
          <a:p>
            <a:pPr eaLnBrk="1"/>
            <a:r>
              <a:rPr lang="tr-TR" altLang="en-US" sz="2177" dirty="0">
                <a:solidFill>
                  <a:srgbClr val="000000"/>
                </a:solidFill>
              </a:rPr>
              <a:t>1- </a:t>
            </a:r>
            <a:r>
              <a:rPr lang="tr-TR" altLang="en-US" sz="2177" dirty="0" smtClean="0">
                <a:solidFill>
                  <a:srgbClr val="000000"/>
                </a:solidFill>
              </a:rPr>
              <a:t>Kök </a:t>
            </a:r>
            <a:r>
              <a:rPr lang="tr-TR" altLang="en-US" sz="2177" dirty="0">
                <a:solidFill>
                  <a:srgbClr val="000000"/>
                </a:solidFill>
              </a:rPr>
              <a:t>ve köksap gelişimi zayıflar.</a:t>
            </a:r>
          </a:p>
          <a:p>
            <a:pPr eaLnBrk="1"/>
            <a:r>
              <a:rPr lang="tr-TR" altLang="en-US" sz="2177" dirty="0">
                <a:solidFill>
                  <a:srgbClr val="000000"/>
                </a:solidFill>
              </a:rPr>
              <a:t>2- </a:t>
            </a:r>
            <a:r>
              <a:rPr lang="tr-TR" altLang="en-US" sz="2177" dirty="0" smtClean="0">
                <a:solidFill>
                  <a:srgbClr val="000000"/>
                </a:solidFill>
              </a:rPr>
              <a:t>Daha </a:t>
            </a:r>
            <a:r>
              <a:rPr lang="tr-TR" altLang="en-US" sz="2177" dirty="0">
                <a:solidFill>
                  <a:srgbClr val="000000"/>
                </a:solidFill>
              </a:rPr>
              <a:t>az sürgün tomurcuğu meydana gelir.</a:t>
            </a:r>
          </a:p>
          <a:p>
            <a:pPr eaLnBrk="1"/>
            <a:r>
              <a:rPr lang="tr-TR" altLang="en-US" sz="2177" dirty="0">
                <a:solidFill>
                  <a:srgbClr val="000000"/>
                </a:solidFill>
              </a:rPr>
              <a:t>3- </a:t>
            </a:r>
            <a:r>
              <a:rPr lang="tr-TR" altLang="en-US" sz="2177" dirty="0" smtClean="0">
                <a:solidFill>
                  <a:srgbClr val="000000"/>
                </a:solidFill>
              </a:rPr>
              <a:t>Yem </a:t>
            </a:r>
            <a:r>
              <a:rPr lang="tr-TR" altLang="en-US" sz="2177" dirty="0">
                <a:solidFill>
                  <a:srgbClr val="000000"/>
                </a:solidFill>
              </a:rPr>
              <a:t>üretimi azalır.</a:t>
            </a:r>
          </a:p>
          <a:p>
            <a:pPr eaLnBrk="1"/>
            <a:r>
              <a:rPr lang="tr-TR" altLang="en-US" sz="2177" dirty="0">
                <a:solidFill>
                  <a:srgbClr val="000000"/>
                </a:solidFill>
              </a:rPr>
              <a:t>4- Baklagiller daha az azot bağlarlar,</a:t>
            </a:r>
          </a:p>
          <a:p>
            <a:pPr eaLnBrk="1"/>
            <a:r>
              <a:rPr lang="tr-TR" altLang="en-US" sz="2177">
                <a:solidFill>
                  <a:srgbClr val="000000"/>
                </a:solidFill>
              </a:rPr>
              <a:t>5- </a:t>
            </a:r>
            <a:r>
              <a:rPr lang="tr-TR" altLang="en-US" sz="2177" smtClean="0">
                <a:solidFill>
                  <a:srgbClr val="000000"/>
                </a:solidFill>
              </a:rPr>
              <a:t>Bitkiler </a:t>
            </a:r>
            <a:r>
              <a:rPr lang="tr-TR" altLang="en-US" sz="2177" dirty="0">
                <a:solidFill>
                  <a:srgbClr val="000000"/>
                </a:solidFill>
              </a:rPr>
              <a:t>elverişsiz iklim ve aşırı kullanım durumunda daha erken ölürler.</a:t>
            </a:r>
          </a:p>
          <a:p>
            <a:pPr eaLnBrk="1"/>
            <a:endParaRPr lang="tr-TR" altLang="en-US" sz="2177" dirty="0">
              <a:solidFill>
                <a:srgbClr val="000000"/>
              </a:solidFill>
            </a:endParaRPr>
          </a:p>
          <a:p>
            <a:pPr eaLnBrk="1"/>
            <a:endParaRPr lang="tr-TR" altLang="en-US" dirty="0">
              <a:solidFill>
                <a:srgbClr val="000000"/>
              </a:solidFill>
            </a:endParaRPr>
          </a:p>
          <a:p>
            <a:pPr eaLnBrk="1"/>
            <a:r>
              <a:rPr lang="tr-TR" altLang="en-US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65733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hape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3" name="Picture 2"/>
          <p:cNvSpPr txBox="1"/>
          <p:nvPr/>
        </p:nvSpPr>
        <p:spPr>
          <a:xfrm>
            <a:off x="1627903" y="750529"/>
            <a:ext cx="5838507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  <a:latin typeface="+mn-lt"/>
              </a:rPr>
              <a:t>Bitkinin büyüme knetiği: </a:t>
            </a:r>
            <a:r>
              <a:rPr lang="tr-TR" dirty="0">
                <a:latin typeface="+mn-lt"/>
              </a:rPr>
              <a:t>Bitkilerin belirli bir gelişme devresinde göstermiş oldukları büyüme hızıdır. </a:t>
            </a:r>
            <a:endParaRPr lang="tr-TR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26627" name="Table 14"/>
          <p:cNvGraphicFramePr>
            <a:graphicFrameLocks noGrp="1"/>
          </p:cNvGraphicFramePr>
          <p:nvPr/>
        </p:nvGraphicFramePr>
        <p:xfrm>
          <a:off x="2160985" y="2170510"/>
          <a:ext cx="4572000" cy="14097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43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8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10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12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14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16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18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20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Shape 37"/>
          <p:cNvSpPr>
            <a:spLocks noChangeArrowheads="1"/>
          </p:cNvSpPr>
          <p:nvPr/>
        </p:nvSpPr>
        <p:spPr bwMode="auto">
          <a:xfrm>
            <a:off x="2375297" y="2357437"/>
            <a:ext cx="4286250" cy="882254"/>
          </a:xfrm>
          <a:custGeom>
            <a:avLst/>
            <a:gdLst>
              <a:gd name="T0" fmla="*/ 0 w 5311471"/>
              <a:gd name="T1" fmla="*/ 0 h 1176793"/>
              <a:gd name="T2" fmla="*/ 5311471 w 5311471"/>
              <a:gd name="T3" fmla="*/ 1176793 h 1176793"/>
            </a:gdLst>
            <a:ahLst/>
            <a:cxnLst/>
            <a:rect l="T0" t="T1" r="T2" b="T3"/>
            <a:pathLst>
              <a:path w="5311471" h="1176793">
                <a:moveTo>
                  <a:pt x="0" y="1176793"/>
                </a:moveTo>
                <a:lnTo>
                  <a:pt x="3872285" y="143124"/>
                </a:lnTo>
                <a:lnTo>
                  <a:pt x="4253948" y="39757"/>
                </a:lnTo>
                <a:lnTo>
                  <a:pt x="4556097" y="0"/>
                </a:lnTo>
                <a:lnTo>
                  <a:pt x="4945711" y="0"/>
                </a:lnTo>
                <a:lnTo>
                  <a:pt x="5311471" y="0"/>
                </a:lnTo>
              </a:path>
            </a:pathLst>
          </a:custGeom>
          <a:noFill/>
          <a:ln w="34925" cap="rnd">
            <a:solidFill>
              <a:srgbClr val="8064A2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latin typeface="Calibri" charset="0"/>
            </a:endParaRPr>
          </a:p>
        </p:txBody>
      </p:sp>
      <p:sp>
        <p:nvSpPr>
          <p:cNvPr id="26696" name="TextBox 40"/>
          <p:cNvSpPr txBox="1">
            <a:spLocks noChangeArrowheads="1"/>
          </p:cNvSpPr>
          <p:nvPr/>
        </p:nvSpPr>
        <p:spPr bwMode="auto">
          <a:xfrm>
            <a:off x="3286125" y="3482579"/>
            <a:ext cx="2918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en-US">
                <a:latin typeface="Calibri" charset="0"/>
              </a:rPr>
              <a:t>Ekimden sonra zaman (hafta)</a:t>
            </a:r>
          </a:p>
        </p:txBody>
      </p:sp>
      <p:sp>
        <p:nvSpPr>
          <p:cNvPr id="26697" name="TextBox 41"/>
          <p:cNvSpPr txBox="1">
            <a:spLocks noChangeArrowheads="1"/>
          </p:cNvSpPr>
          <p:nvPr/>
        </p:nvSpPr>
        <p:spPr bwMode="auto">
          <a:xfrm>
            <a:off x="1678173" y="2830064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en-US">
                <a:latin typeface="Calibri" charset="0"/>
              </a:rPr>
              <a:t>250</a:t>
            </a:r>
          </a:p>
        </p:txBody>
      </p:sp>
      <p:sp>
        <p:nvSpPr>
          <p:cNvPr id="26698" name="TextBox 38"/>
          <p:cNvSpPr txBox="1">
            <a:spLocks noChangeArrowheads="1"/>
          </p:cNvSpPr>
          <p:nvPr/>
        </p:nvSpPr>
        <p:spPr bwMode="auto">
          <a:xfrm>
            <a:off x="1673763" y="2558363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en-US">
                <a:latin typeface="Calibri" charset="0"/>
              </a:rPr>
              <a:t>500</a:t>
            </a:r>
          </a:p>
        </p:txBody>
      </p:sp>
      <p:sp>
        <p:nvSpPr>
          <p:cNvPr id="26699" name="TextBox 39"/>
          <p:cNvSpPr txBox="1">
            <a:spLocks noChangeArrowheads="1"/>
          </p:cNvSpPr>
          <p:nvPr/>
        </p:nvSpPr>
        <p:spPr bwMode="auto">
          <a:xfrm>
            <a:off x="1635891" y="2306427"/>
            <a:ext cx="535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en-US">
                <a:latin typeface="Calibri" charset="0"/>
              </a:rPr>
              <a:t>750</a:t>
            </a:r>
          </a:p>
        </p:txBody>
      </p:sp>
      <p:sp>
        <p:nvSpPr>
          <p:cNvPr id="26700" name="TextBox 42"/>
          <p:cNvSpPr txBox="1">
            <a:spLocks noChangeArrowheads="1"/>
          </p:cNvSpPr>
          <p:nvPr/>
        </p:nvSpPr>
        <p:spPr bwMode="auto">
          <a:xfrm>
            <a:off x="1556744" y="2018295"/>
            <a:ext cx="6527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en-US">
                <a:latin typeface="Calibri" charset="0"/>
              </a:rPr>
              <a:t>1000</a:t>
            </a:r>
          </a:p>
        </p:txBody>
      </p:sp>
      <p:sp>
        <p:nvSpPr>
          <p:cNvPr id="44" name="Picture 76"/>
          <p:cNvSpPr txBox="1"/>
          <p:nvPr/>
        </p:nvSpPr>
        <p:spPr>
          <a:xfrm>
            <a:off x="1252101" y="2048568"/>
            <a:ext cx="369332" cy="1254382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dirty="0">
                <a:latin typeface="+mn-lt"/>
              </a:rPr>
              <a:t>Kuru Ağırlık g/bitki</a:t>
            </a:r>
          </a:p>
        </p:txBody>
      </p:sp>
      <p:sp>
        <p:nvSpPr>
          <p:cNvPr id="26702" name="TextBox 44"/>
          <p:cNvSpPr txBox="1">
            <a:spLocks noChangeArrowheads="1"/>
          </p:cNvSpPr>
          <p:nvPr/>
        </p:nvSpPr>
        <p:spPr bwMode="auto">
          <a:xfrm>
            <a:off x="1929184" y="4055098"/>
            <a:ext cx="57734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en-US">
                <a:latin typeface="Calibri" charset="0"/>
              </a:rPr>
              <a:t>Şekil: Tohumdan gelişen bir bitkinin büyüme </a:t>
            </a:r>
            <a:r>
              <a:rPr lang="tr-TR" altLang="en-US" dirty="0" err="1">
                <a:latin typeface="Calibri" charset="0"/>
              </a:rPr>
              <a:t>knetiği</a:t>
            </a:r>
            <a:r>
              <a:rPr lang="tr-TR" altLang="en-US" dirty="0">
                <a:latin typeface="Calibri" charset="0"/>
              </a:rPr>
              <a:t> (</a:t>
            </a:r>
            <a:r>
              <a:rPr lang="tr-TR" altLang="en-US" dirty="0" err="1">
                <a:latin typeface="Calibri" charset="0"/>
              </a:rPr>
              <a:t>Viosin</a:t>
            </a:r>
            <a:r>
              <a:rPr lang="tr-TR" altLang="en-US" dirty="0">
                <a:latin typeface="Calibri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2034" y="1231582"/>
            <a:ext cx="6172200" cy="2204739"/>
          </a:xfrm>
        </p:spPr>
        <p:txBody>
          <a:bodyPr/>
          <a:lstStyle/>
          <a:p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Yapraklı</a:t>
            </a:r>
            <a:r>
              <a:rPr lang="en-US" dirty="0" smtClean="0"/>
              <a:t> </a:t>
            </a:r>
            <a:r>
              <a:rPr lang="en-US" dirty="0" err="1" smtClean="0"/>
              <a:t>Ot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Çalılarda</a:t>
            </a:r>
            <a:r>
              <a:rPr lang="en-US" dirty="0" smtClean="0"/>
              <a:t> </a:t>
            </a:r>
            <a:r>
              <a:rPr lang="en-US" dirty="0" err="1" smtClean="0"/>
              <a:t>Büyüme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  <p:sp>
        <p:nvSpPr>
          <p:cNvPr id="5" name="Shape 3"/>
          <p:cNvSpPr>
            <a:spLocks noGrp="1"/>
          </p:cNvSpPr>
          <p:nvPr>
            <p:ph type="ftr" sz="quarter" idx="11"/>
          </p:nvPr>
        </p:nvSpPr>
        <p:spPr bwMode="auto">
          <a:xfrm>
            <a:off x="3143250" y="4768454"/>
            <a:ext cx="28956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16179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>
            <a:off x="2321719" y="3750469"/>
            <a:ext cx="4875610" cy="1191"/>
          </a:xfrm>
          <a:prstGeom prst="straightConnector1">
            <a:avLst/>
          </a:prstGeom>
          <a:noFill/>
          <a:ln w="34925" cap="rnd">
            <a:solidFill>
              <a:srgbClr val="4BACC6"/>
            </a:solidFill>
            <a:round/>
            <a:headEnd/>
            <a:tailEnd type="arrow" w="med" len="med"/>
          </a:ln>
          <a:effectLst>
            <a:outerShdw blurRad="63500" dist="2694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rot="-5400000">
            <a:off x="954882" y="2383632"/>
            <a:ext cx="2732484" cy="1190"/>
          </a:xfrm>
          <a:prstGeom prst="straightConnector1">
            <a:avLst/>
          </a:prstGeom>
          <a:noFill/>
          <a:ln w="34925" cap="rnd">
            <a:solidFill>
              <a:srgbClr val="4BACC6"/>
            </a:solidFill>
            <a:round/>
            <a:headEnd/>
            <a:tailEnd type="arrow" w="med" len="med"/>
          </a:ln>
          <a:effectLst>
            <a:outerShdw blurRad="63500" dist="2694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/>
          <p:cNvCxnSpPr/>
          <p:nvPr/>
        </p:nvCxnSpPr>
        <p:spPr>
          <a:xfrm>
            <a:off x="2321719" y="3000375"/>
            <a:ext cx="4232672" cy="1191"/>
          </a:xfrm>
          <a:prstGeom prst="line">
            <a:avLst/>
          </a:prstGeom>
          <a:ln w="19050" cap="rnd" cmpd="sng" algn="ctr">
            <a:solidFill>
              <a:schemeClr val="accent1">
                <a:shade val="95000"/>
                <a:satMod val="10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86125" y="2143125"/>
            <a:ext cx="3268266" cy="1191"/>
          </a:xfrm>
          <a:prstGeom prst="line">
            <a:avLst/>
          </a:prstGeom>
          <a:ln w="19050" cap="rnd" cmpd="sng" algn="ctr">
            <a:solidFill>
              <a:schemeClr val="accent1">
                <a:shade val="95000"/>
                <a:satMod val="10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hape 15"/>
          <p:cNvSpPr/>
          <p:nvPr/>
        </p:nvSpPr>
        <p:spPr>
          <a:xfrm>
            <a:off x="2341960" y="2134791"/>
            <a:ext cx="1210865" cy="1597819"/>
          </a:xfrm>
          <a:custGeom>
            <a:avLst/>
            <a:gdLst/>
            <a:ahLst/>
            <a:cxnLst/>
            <a:rect l="0" t="0" r="0" b="0"/>
            <a:pathLst>
              <a:path w="1614115" h="2130950">
                <a:moveTo>
                  <a:pt x="0" y="2130950"/>
                </a:moveTo>
                <a:lnTo>
                  <a:pt x="803082" y="1208598"/>
                </a:lnTo>
                <a:lnTo>
                  <a:pt x="1049572" y="954156"/>
                </a:lnTo>
                <a:lnTo>
                  <a:pt x="1240404" y="580445"/>
                </a:lnTo>
                <a:lnTo>
                  <a:pt x="1383527" y="310101"/>
                </a:lnTo>
                <a:lnTo>
                  <a:pt x="1542553" y="55659"/>
                </a:lnTo>
                <a:lnTo>
                  <a:pt x="1614115" y="0"/>
                </a:lnTo>
                <a:lnTo>
                  <a:pt x="1598212" y="15903"/>
                </a:lnTo>
              </a:path>
            </a:pathLst>
          </a:custGeom>
          <a:ln w="19050" cap="rnd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071218" y="2518768"/>
            <a:ext cx="964406" cy="1191"/>
          </a:xfrm>
          <a:prstGeom prst="line">
            <a:avLst/>
          </a:prstGeom>
          <a:ln w="19050" cap="rnd" cmpd="sng" algn="ctr">
            <a:solidFill>
              <a:schemeClr val="accent1">
                <a:shade val="95000"/>
                <a:satMod val="10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hape 18"/>
          <p:cNvSpPr/>
          <p:nvPr/>
        </p:nvSpPr>
        <p:spPr>
          <a:xfrm>
            <a:off x="3546873" y="2134791"/>
            <a:ext cx="648890" cy="870347"/>
          </a:xfrm>
          <a:custGeom>
            <a:avLst/>
            <a:gdLst/>
            <a:ahLst/>
            <a:cxnLst/>
            <a:rect l="0" t="0" r="0" b="0"/>
            <a:pathLst>
              <a:path w="866692" h="1160890">
                <a:moveTo>
                  <a:pt x="0" y="1160890"/>
                </a:moveTo>
                <a:lnTo>
                  <a:pt x="365760" y="787179"/>
                </a:lnTo>
                <a:lnTo>
                  <a:pt x="548640" y="485030"/>
                </a:lnTo>
                <a:lnTo>
                  <a:pt x="691763" y="198783"/>
                </a:lnTo>
                <a:lnTo>
                  <a:pt x="771276" y="95416"/>
                </a:lnTo>
                <a:lnTo>
                  <a:pt x="866692" y="0"/>
                </a:lnTo>
              </a:path>
            </a:pathLst>
          </a:custGeom>
          <a:ln w="19050" cap="rnd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3728443" y="2558058"/>
            <a:ext cx="964406" cy="1191"/>
          </a:xfrm>
          <a:prstGeom prst="line">
            <a:avLst/>
          </a:prstGeom>
          <a:ln w="19050" cap="rnd" cmpd="sng" algn="ctr">
            <a:solidFill>
              <a:schemeClr val="accent1">
                <a:shade val="95000"/>
                <a:satMod val="10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hape 20"/>
          <p:cNvSpPr/>
          <p:nvPr/>
        </p:nvSpPr>
        <p:spPr>
          <a:xfrm>
            <a:off x="4196954" y="2143126"/>
            <a:ext cx="650081" cy="870347"/>
          </a:xfrm>
          <a:custGeom>
            <a:avLst/>
            <a:gdLst/>
            <a:ahLst/>
            <a:cxnLst/>
            <a:rect l="0" t="0" r="0" b="0"/>
            <a:pathLst>
              <a:path w="866692" h="1160890">
                <a:moveTo>
                  <a:pt x="0" y="1160890"/>
                </a:moveTo>
                <a:lnTo>
                  <a:pt x="365760" y="787179"/>
                </a:lnTo>
                <a:lnTo>
                  <a:pt x="548640" y="485030"/>
                </a:lnTo>
                <a:lnTo>
                  <a:pt x="691763" y="198783"/>
                </a:lnTo>
                <a:lnTo>
                  <a:pt x="771276" y="95416"/>
                </a:lnTo>
                <a:lnTo>
                  <a:pt x="866692" y="0"/>
                </a:lnTo>
              </a:path>
            </a:pathLst>
          </a:custGeom>
          <a:ln w="19050" cap="rnd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4371380" y="2572346"/>
            <a:ext cx="964406" cy="1191"/>
          </a:xfrm>
          <a:prstGeom prst="line">
            <a:avLst/>
          </a:prstGeom>
          <a:ln w="19050" cap="rnd" cmpd="sng" algn="ctr">
            <a:solidFill>
              <a:schemeClr val="accent1">
                <a:shade val="95000"/>
                <a:satMod val="10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hape 22"/>
          <p:cNvSpPr/>
          <p:nvPr/>
        </p:nvSpPr>
        <p:spPr>
          <a:xfrm>
            <a:off x="4839892" y="2143126"/>
            <a:ext cx="650081" cy="870347"/>
          </a:xfrm>
          <a:custGeom>
            <a:avLst/>
            <a:gdLst/>
            <a:ahLst/>
            <a:cxnLst/>
            <a:rect l="0" t="0" r="0" b="0"/>
            <a:pathLst>
              <a:path w="866692" h="1160890">
                <a:moveTo>
                  <a:pt x="0" y="1160890"/>
                </a:moveTo>
                <a:lnTo>
                  <a:pt x="365760" y="787179"/>
                </a:lnTo>
                <a:lnTo>
                  <a:pt x="548640" y="485030"/>
                </a:lnTo>
                <a:lnTo>
                  <a:pt x="691763" y="198783"/>
                </a:lnTo>
                <a:lnTo>
                  <a:pt x="771276" y="95416"/>
                </a:lnTo>
                <a:lnTo>
                  <a:pt x="866692" y="0"/>
                </a:lnTo>
              </a:path>
            </a:pathLst>
          </a:custGeom>
          <a:ln w="19050" cap="rnd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5014318" y="2543771"/>
            <a:ext cx="964406" cy="1191"/>
          </a:xfrm>
          <a:prstGeom prst="line">
            <a:avLst/>
          </a:prstGeom>
          <a:ln w="19050" cap="rnd" cmpd="sng" algn="ctr">
            <a:solidFill>
              <a:schemeClr val="accent1">
                <a:shade val="95000"/>
                <a:satMod val="10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hape 24"/>
          <p:cNvSpPr/>
          <p:nvPr/>
        </p:nvSpPr>
        <p:spPr>
          <a:xfrm>
            <a:off x="5482829" y="2130028"/>
            <a:ext cx="650081" cy="870347"/>
          </a:xfrm>
          <a:custGeom>
            <a:avLst/>
            <a:gdLst/>
            <a:ahLst/>
            <a:cxnLst/>
            <a:rect l="0" t="0" r="0" b="0"/>
            <a:pathLst>
              <a:path w="866692" h="1160890">
                <a:moveTo>
                  <a:pt x="0" y="1160890"/>
                </a:moveTo>
                <a:lnTo>
                  <a:pt x="365760" y="787179"/>
                </a:lnTo>
                <a:lnTo>
                  <a:pt x="548640" y="485030"/>
                </a:lnTo>
                <a:lnTo>
                  <a:pt x="691763" y="198783"/>
                </a:lnTo>
                <a:lnTo>
                  <a:pt x="771276" y="95416"/>
                </a:lnTo>
                <a:lnTo>
                  <a:pt x="866692" y="0"/>
                </a:lnTo>
              </a:path>
            </a:pathLst>
          </a:custGeom>
          <a:ln w="19050" cap="rnd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7664" name="TextBox 25"/>
          <p:cNvSpPr txBox="1">
            <a:spLocks noChangeArrowheads="1"/>
          </p:cNvSpPr>
          <p:nvPr/>
        </p:nvSpPr>
        <p:spPr bwMode="auto">
          <a:xfrm>
            <a:off x="6607969" y="3804048"/>
            <a:ext cx="8185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en-US">
                <a:latin typeface="Calibri" charset="0"/>
              </a:rPr>
              <a:t>Zaman</a:t>
            </a:r>
          </a:p>
        </p:txBody>
      </p:sp>
      <p:sp>
        <p:nvSpPr>
          <p:cNvPr id="27" name="Picture 16"/>
          <p:cNvSpPr txBox="1"/>
          <p:nvPr/>
        </p:nvSpPr>
        <p:spPr>
          <a:xfrm>
            <a:off x="1925958" y="1983903"/>
            <a:ext cx="461665" cy="864980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+mn-lt"/>
              </a:rPr>
              <a:t>Büyüme</a:t>
            </a:r>
          </a:p>
        </p:txBody>
      </p:sp>
      <p:sp>
        <p:nvSpPr>
          <p:cNvPr id="27666" name="TextBox 27"/>
          <p:cNvSpPr txBox="1">
            <a:spLocks noChangeArrowheads="1"/>
          </p:cNvSpPr>
          <p:nvPr/>
        </p:nvSpPr>
        <p:spPr bwMode="auto">
          <a:xfrm>
            <a:off x="2536032" y="4232673"/>
            <a:ext cx="58443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en-US" dirty="0">
                <a:latin typeface="Calibri" charset="0"/>
              </a:rPr>
              <a:t>Şekil: Normal olarak biçilen bir </a:t>
            </a:r>
            <a:r>
              <a:rPr lang="tr-TR" altLang="en-US" dirty="0" err="1">
                <a:latin typeface="Calibri" charset="0"/>
              </a:rPr>
              <a:t>yembitkisinin</a:t>
            </a:r>
            <a:r>
              <a:rPr lang="tr-TR" altLang="en-US" dirty="0">
                <a:latin typeface="Calibri" charset="0"/>
              </a:rPr>
              <a:t> büyüme </a:t>
            </a:r>
            <a:r>
              <a:rPr lang="tr-TR" altLang="en-US" dirty="0" err="1">
                <a:latin typeface="Calibri" charset="0"/>
              </a:rPr>
              <a:t>knetiği</a:t>
            </a:r>
            <a:endParaRPr lang="tr-TR" alt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3975" y="205979"/>
            <a:ext cx="6171290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sz="2700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Yapısal olmayan karbonhidratlar - Önemi</a:t>
            </a:r>
          </a:p>
        </p:txBody>
      </p:sp>
      <p:sp>
        <p:nvSpPr>
          <p:cNvPr id="28675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88" indent="-471488" defTabSz="685800" eaLnBrk="1" hangingPunct="1">
              <a:buFont typeface="Calibri" charset="0"/>
              <a:buAutoNum type="arabicPeriod"/>
            </a:pPr>
            <a:r>
              <a:rPr lang="tr-TR" altLang="en-US" sz="2175" dirty="0" err="1"/>
              <a:t>Yembitkilerinin</a:t>
            </a:r>
            <a:r>
              <a:rPr lang="tr-TR" altLang="en-US" sz="2175" dirty="0"/>
              <a:t> biçme çağına etkilidirler.</a:t>
            </a:r>
          </a:p>
          <a:p>
            <a:pPr marL="471488" indent="-471488" defTabSz="685800" eaLnBrk="1" hangingPunct="1">
              <a:buFont typeface="Calibri" charset="0"/>
              <a:buAutoNum type="arabicPeriod"/>
            </a:pPr>
            <a:r>
              <a:rPr lang="tr-TR" altLang="en-US" sz="2175" dirty="0" err="1"/>
              <a:t>Yembitkilerinin</a:t>
            </a:r>
            <a:r>
              <a:rPr lang="tr-TR" altLang="en-US" sz="2175" dirty="0"/>
              <a:t> biçme sıklığına etkilidirler.</a:t>
            </a:r>
          </a:p>
          <a:p>
            <a:pPr marL="471488" indent="-471488" defTabSz="685800" eaLnBrk="1" hangingPunct="1">
              <a:buFont typeface="Calibri" charset="0"/>
              <a:buAutoNum type="arabicPeriod"/>
            </a:pPr>
            <a:r>
              <a:rPr lang="tr-TR" altLang="en-US" sz="2175" dirty="0"/>
              <a:t>Biçmeye başlama ve son verme tarihlerine </a:t>
            </a:r>
            <a:r>
              <a:rPr lang="tr-TR" altLang="en-US" sz="2175" dirty="0" err="1" smtClean="0"/>
              <a:t>etkilirler</a:t>
            </a:r>
            <a:r>
              <a:rPr lang="tr-TR" altLang="en-US" sz="2175" dirty="0"/>
              <a:t>.</a:t>
            </a:r>
          </a:p>
          <a:p>
            <a:pPr marL="471488" indent="-471488" defTabSz="685800" eaLnBrk="1" hangingPunct="1">
              <a:buFont typeface="Calibri" charset="0"/>
              <a:buAutoNum type="arabicPeriod"/>
            </a:pPr>
            <a:r>
              <a:rPr lang="tr-TR" altLang="en-US" sz="2175" dirty="0" err="1"/>
              <a:t>Yembitkilerinin</a:t>
            </a:r>
            <a:r>
              <a:rPr lang="tr-TR" altLang="en-US" sz="2175" dirty="0"/>
              <a:t> kullanılma amacına etkilidirler.</a:t>
            </a:r>
          </a:p>
          <a:p>
            <a:pPr marL="471488" indent="-471488" defTabSz="685800" eaLnBrk="1" hangingPunct="1">
              <a:buFont typeface="Calibri" charset="0"/>
              <a:buAutoNum type="arabicPeriod"/>
            </a:pPr>
            <a:r>
              <a:rPr lang="tr-TR" altLang="en-US" sz="2175" dirty="0" err="1"/>
              <a:t>Yembitkilerinin</a:t>
            </a:r>
            <a:r>
              <a:rPr lang="tr-TR" altLang="en-US" sz="2175" dirty="0"/>
              <a:t> kış soğuklarından ve yaz kuraklarından korunmasında etkilidirler.</a:t>
            </a:r>
          </a:p>
          <a:p>
            <a:pPr marL="471488" indent="-471488" defTabSz="685800" eaLnBrk="1" hangingPunct="1">
              <a:buFont typeface="Calibri" charset="0"/>
              <a:buAutoNum type="arabicPeriod"/>
            </a:pPr>
            <a:r>
              <a:rPr lang="tr-TR" altLang="en-US" sz="2175" dirty="0" err="1"/>
              <a:t>Yembitkilerinin</a:t>
            </a:r>
            <a:r>
              <a:rPr lang="tr-TR" altLang="en-US" sz="2175" dirty="0"/>
              <a:t> ömrüne etkilidirler.</a:t>
            </a:r>
          </a:p>
        </p:txBody>
      </p:sp>
      <p:sp>
        <p:nvSpPr>
          <p:cNvPr id="2867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539552" y="627534"/>
            <a:ext cx="7992888" cy="3938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just" eaLnBrk="1"/>
            <a:r>
              <a:rPr lang="tr-TR" altLang="en-US" b="1" dirty="0">
                <a:solidFill>
                  <a:srgbClr val="000000"/>
                </a:solidFill>
              </a:rPr>
              <a:t> Geniş Yapraklı Ot ve Çalılarda Büyüme</a:t>
            </a:r>
          </a:p>
          <a:p>
            <a:pPr algn="just" eaLnBrk="1"/>
            <a:endParaRPr lang="tr-TR" altLang="en-US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dirty="0">
                <a:solidFill>
                  <a:srgbClr val="000000"/>
                </a:solidFill>
              </a:rPr>
              <a:t>Geniş yapraklı ot ve çalılarda büyümenin olduğu bölünür doku sap ve dalların ucundadır. </a:t>
            </a:r>
          </a:p>
          <a:p>
            <a:pPr algn="just" eaLnBrk="1"/>
            <a:endParaRPr lang="tr-TR" altLang="en-US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dirty="0">
                <a:solidFill>
                  <a:srgbClr val="000000"/>
                </a:solidFill>
              </a:rPr>
              <a:t>Uç kısımların koparılması oradaki büyümeyi durdurur.</a:t>
            </a:r>
          </a:p>
          <a:p>
            <a:pPr algn="just" eaLnBrk="1"/>
            <a:endParaRPr lang="tr-TR" altLang="en-US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dirty="0">
                <a:solidFill>
                  <a:srgbClr val="000000"/>
                </a:solidFill>
              </a:rPr>
              <a:t>Bundan sonraki büyüme sadece koparılan noktanın aşağısındaki dallar üzerindeki yan (yedek) tomurcukların faaliyeti ile (çoğunlukla çalılarda)</a:t>
            </a:r>
          </a:p>
          <a:p>
            <a:pPr algn="just" eaLnBrk="1"/>
            <a:r>
              <a:rPr lang="tr-TR" altLang="en-US" dirty="0" smtClean="0">
                <a:solidFill>
                  <a:srgbClr val="000000"/>
                </a:solidFill>
              </a:rPr>
              <a:t>veya bitkinin </a:t>
            </a:r>
            <a:r>
              <a:rPr lang="tr-TR" altLang="en-US" dirty="0">
                <a:solidFill>
                  <a:srgbClr val="000000"/>
                </a:solidFill>
              </a:rPr>
              <a:t>tabanındaki uyuyan tomurcuklardan (genellikle geniş yapraklı otlarda) meydana gelir. </a:t>
            </a:r>
          </a:p>
          <a:p>
            <a:pPr algn="just" eaLnBrk="1"/>
            <a:endParaRPr lang="tr-TR" altLang="en-US" dirty="0">
              <a:solidFill>
                <a:srgbClr val="000000"/>
              </a:solidFill>
            </a:endParaRPr>
          </a:p>
          <a:p>
            <a:pPr eaLnBrk="1"/>
            <a:endParaRPr lang="tr-TR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609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509879" y="122054"/>
            <a:ext cx="6490402" cy="85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tr-TR" altLang="en-US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611560" y="843557"/>
            <a:ext cx="7920880" cy="4060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just" eaLnBrk="1"/>
            <a:r>
              <a:rPr lang="tr-TR" altLang="en-US" dirty="0">
                <a:solidFill>
                  <a:srgbClr val="000000"/>
                </a:solidFill>
              </a:rPr>
              <a:t>  </a:t>
            </a:r>
            <a:r>
              <a:rPr lang="tr-TR" altLang="en-US" sz="1769" dirty="0">
                <a:solidFill>
                  <a:srgbClr val="000000"/>
                </a:solidFill>
              </a:rPr>
              <a:t> </a:t>
            </a:r>
            <a:r>
              <a:rPr lang="tr-TR" altLang="en-US" sz="1905" dirty="0">
                <a:solidFill>
                  <a:srgbClr val="FF0000"/>
                </a:solidFill>
              </a:rPr>
              <a:t>Yedek Besin Maddeleri (TNC),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Bitkiler fotosentezle ürettikleri besin maddelerinin bir kısmını kendi yaşamsal ihtiyaçlarını (solunum ve büyüme) devam ettirebilmek için kullanırlar. 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Bu amaçla kullanılanlardan geri kalanı sonradan kullanmak üzere depolanır. 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Bitki organlarında depolanan bu ürünlere “</a:t>
            </a:r>
            <a:r>
              <a:rPr lang="tr-TR" altLang="en-US" sz="1905" dirty="0">
                <a:solidFill>
                  <a:srgbClr val="FF0000"/>
                </a:solidFill>
              </a:rPr>
              <a:t>yedek besin maddesi”</a:t>
            </a:r>
            <a:r>
              <a:rPr lang="tr-TR" altLang="en-US" sz="1905" dirty="0">
                <a:solidFill>
                  <a:srgbClr val="000000"/>
                </a:solidFill>
              </a:rPr>
              <a:t> denmektedir. </a:t>
            </a:r>
          </a:p>
          <a:p>
            <a:pPr algn="just" eaLnBrk="1"/>
            <a:endParaRPr lang="tr-TR" altLang="en-US" sz="1769" dirty="0">
              <a:solidFill>
                <a:srgbClr val="000000"/>
              </a:solidFill>
            </a:endParaRPr>
          </a:p>
          <a:p>
            <a:pPr algn="just" eaLnBrk="1"/>
            <a:endParaRPr lang="tr-TR" altLang="en-US" sz="1769" dirty="0">
              <a:solidFill>
                <a:srgbClr val="000000"/>
              </a:solidFill>
            </a:endParaRPr>
          </a:p>
          <a:p>
            <a:pPr algn="just" eaLnBrk="1"/>
            <a:endParaRPr lang="tr-TR" altLang="en-US" sz="1769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769" dirty="0">
                <a:solidFill>
                  <a:srgbClr val="000000"/>
                </a:solidFill>
              </a:rPr>
              <a:t>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78420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755576" y="1059582"/>
            <a:ext cx="7776864" cy="227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just" eaLnBrk="1"/>
            <a:r>
              <a:rPr lang="tr-TR" altLang="en-US" sz="2177">
                <a:solidFill>
                  <a:srgbClr val="000000"/>
                </a:solidFill>
              </a:rPr>
              <a:t>Bu maddeler çayır mera bitkilerinin gelişimi ve yeniden sürümü için son derece önemlidir. </a:t>
            </a:r>
          </a:p>
          <a:p>
            <a:pPr algn="just" eaLnBrk="1"/>
            <a:endParaRPr lang="tr-TR" altLang="en-US" sz="2177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2177" dirty="0">
                <a:solidFill>
                  <a:srgbClr val="000000"/>
                </a:solidFill>
              </a:rPr>
              <a:t>Ayrıca bu maddeler ağır kullanım durumunda veya aşırı çevre faktörlerinin varlığında bitkilerin hayatın sigortasıdır.</a:t>
            </a:r>
            <a:r>
              <a:rPr lang="tr-TR" altLang="en-US" sz="1769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310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467544" y="843558"/>
            <a:ext cx="8280920" cy="40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just" eaLnBrk="1"/>
            <a:r>
              <a:rPr lang="tr-TR" altLang="en-US" dirty="0">
                <a:solidFill>
                  <a:srgbClr val="000000"/>
                </a:solidFill>
              </a:rPr>
              <a:t> </a:t>
            </a:r>
            <a:r>
              <a:rPr lang="tr-TR" altLang="en-US" sz="1905" dirty="0">
                <a:solidFill>
                  <a:srgbClr val="000000"/>
                </a:solidFill>
              </a:rPr>
              <a:t>Bitki ürettiği organik maddelerin bir kısmını yeniden sürmede kullanır. 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Esas yedek besin maddesi olarak bilinen bu ürünler özellikle karbonhidratlar ve yağlardır. 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Bazı bitkilerde proteinli (azotlu) bileşiklerde yedek besin maddesi olarak </a:t>
            </a:r>
            <a:r>
              <a:rPr lang="tr-TR" altLang="en-US" sz="1905" dirty="0" err="1">
                <a:solidFill>
                  <a:srgbClr val="000000"/>
                </a:solidFill>
              </a:rPr>
              <a:t>yeralır</a:t>
            </a:r>
            <a:r>
              <a:rPr lang="tr-TR" altLang="en-US" sz="1905" dirty="0">
                <a:solidFill>
                  <a:srgbClr val="000000"/>
                </a:solidFill>
              </a:rPr>
              <a:t>. 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Bitki metabolizmasında karbon ve azotun hem </a:t>
            </a:r>
            <a:r>
              <a:rPr lang="tr-TR" altLang="en-US" sz="1905" dirty="0" smtClean="0">
                <a:solidFill>
                  <a:srgbClr val="000000"/>
                </a:solidFill>
              </a:rPr>
              <a:t>yapısal </a:t>
            </a:r>
            <a:r>
              <a:rPr lang="tr-TR" altLang="en-US" sz="1905" dirty="0">
                <a:solidFill>
                  <a:srgbClr val="000000"/>
                </a:solidFill>
              </a:rPr>
              <a:t>hem de düzenleyici </a:t>
            </a:r>
            <a:r>
              <a:rPr lang="tr-TR" altLang="en-US" sz="1905" dirty="0" err="1">
                <a:solidFill>
                  <a:srgbClr val="000000"/>
                </a:solidFill>
              </a:rPr>
              <a:t>rolu</a:t>
            </a:r>
            <a:r>
              <a:rPr lang="tr-TR" altLang="en-US" sz="1905" dirty="0">
                <a:solidFill>
                  <a:srgbClr val="000000"/>
                </a:solidFill>
              </a:rPr>
              <a:t> vardır. 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Bitkide karbonlu bileşikler yapısal ve yapısal olmayan karbonhidratlar olarak ikiye ayrılırlar. </a:t>
            </a:r>
          </a:p>
          <a:p>
            <a:pPr algn="just" eaLnBrk="1"/>
            <a:endParaRPr lang="tr-TR" altLang="en-US" sz="1633" dirty="0">
              <a:solidFill>
                <a:srgbClr val="000000"/>
              </a:solidFill>
            </a:endParaRPr>
          </a:p>
          <a:p>
            <a:pPr algn="just" eaLnBrk="1"/>
            <a:endParaRPr lang="tr-TR" altLang="en-US" sz="1633" dirty="0">
              <a:solidFill>
                <a:srgbClr val="000000"/>
              </a:solidFill>
            </a:endParaRPr>
          </a:p>
          <a:p>
            <a:pPr eaLnBrk="1"/>
            <a:endParaRPr lang="tr-TR" altLang="en-US" dirty="0">
              <a:solidFill>
                <a:srgbClr val="000000"/>
              </a:solidFill>
            </a:endParaRPr>
          </a:p>
          <a:p>
            <a:pPr eaLnBrk="1"/>
            <a:endParaRPr lang="tr-TR" altLang="en-US" dirty="0">
              <a:solidFill>
                <a:srgbClr val="000000"/>
              </a:solidFill>
            </a:endParaRPr>
          </a:p>
          <a:p>
            <a:pPr eaLnBrk="1"/>
            <a:r>
              <a:rPr lang="tr-TR" altLang="en-US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387827" y="122054"/>
            <a:ext cx="6490401" cy="61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tr-TR" altLang="en-US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04454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395536" y="987574"/>
            <a:ext cx="8424936" cy="313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algn="just" eaLnBrk="1"/>
            <a:r>
              <a:rPr lang="tr-TR" altLang="en-US" sz="1905" dirty="0" err="1">
                <a:solidFill>
                  <a:srgbClr val="000000"/>
                </a:solidFill>
              </a:rPr>
              <a:t>Selülozlu</a:t>
            </a:r>
            <a:r>
              <a:rPr lang="tr-TR" altLang="en-US" sz="1905" dirty="0">
                <a:solidFill>
                  <a:srgbClr val="000000"/>
                </a:solidFill>
              </a:rPr>
              <a:t> yapısal karbonhidratlar metabolizma olaylarında kullanılmazken, yapısal olmayan karbonhidratlar enerji nakli ve depolama olaylarının temel elemanıdır.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FF0000"/>
                </a:solidFill>
              </a:rPr>
              <a:t>Yedek besin maddesi olarak kullanılan azotlu bileşikler ise enzim ve </a:t>
            </a:r>
            <a:r>
              <a:rPr lang="tr-TR" altLang="en-US" sz="1905" dirty="0" smtClean="0">
                <a:solidFill>
                  <a:srgbClr val="FF0000"/>
                </a:solidFill>
              </a:rPr>
              <a:t>hormonların </a:t>
            </a:r>
            <a:r>
              <a:rPr lang="tr-TR" altLang="en-US" sz="1905" dirty="0">
                <a:solidFill>
                  <a:srgbClr val="FF0000"/>
                </a:solidFill>
              </a:rPr>
              <a:t>temel yapı taşıdırlar ve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 metabolizma tepkimelerinde katalizörlük yapma, elektron ve hormon taşınmasını düzenleme görevlerini yerine getirirler.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243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467544" y="846097"/>
            <a:ext cx="8496944" cy="316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r>
              <a:rPr lang="tr-TR" altLang="en-US" dirty="0">
                <a:solidFill>
                  <a:srgbClr val="000000"/>
                </a:solidFill>
              </a:rPr>
              <a:t> </a:t>
            </a:r>
            <a:r>
              <a:rPr lang="tr-TR" altLang="en-US" sz="2177" dirty="0">
                <a:solidFill>
                  <a:srgbClr val="FF00FF"/>
                </a:solidFill>
              </a:rPr>
              <a:t>Bünyedeki </a:t>
            </a:r>
            <a:r>
              <a:rPr lang="tr-TR" altLang="en-US" sz="2177" dirty="0" err="1">
                <a:solidFill>
                  <a:srgbClr val="FF00FF"/>
                </a:solidFill>
              </a:rPr>
              <a:t>azotsuz</a:t>
            </a:r>
            <a:r>
              <a:rPr lang="tr-TR" altLang="en-US" sz="2177" dirty="0">
                <a:solidFill>
                  <a:srgbClr val="FF00FF"/>
                </a:solidFill>
              </a:rPr>
              <a:t> öz maddelerden en önemlileri yapısal olmayan karbonhidratlar, yani indirgenen ve indirgenmeyen şekerlerdir. </a:t>
            </a:r>
          </a:p>
          <a:p>
            <a:pPr eaLnBrk="1"/>
            <a:endParaRPr lang="tr-TR" altLang="en-US" sz="2177" dirty="0">
              <a:solidFill>
                <a:srgbClr val="000000"/>
              </a:solidFill>
            </a:endParaRPr>
          </a:p>
          <a:p>
            <a:pPr eaLnBrk="1"/>
            <a:r>
              <a:rPr lang="tr-TR" altLang="en-US" sz="2177" dirty="0">
                <a:solidFill>
                  <a:srgbClr val="000000"/>
                </a:solidFill>
              </a:rPr>
              <a:t>Yedek besin maddeleri genellikle sıcak iklim yem bitkilerinde  nişasta, </a:t>
            </a:r>
          </a:p>
          <a:p>
            <a:pPr eaLnBrk="1"/>
            <a:endParaRPr lang="tr-TR" altLang="en-US" sz="2177" dirty="0">
              <a:solidFill>
                <a:srgbClr val="000000"/>
              </a:solidFill>
            </a:endParaRPr>
          </a:p>
          <a:p>
            <a:pPr eaLnBrk="1"/>
            <a:r>
              <a:rPr lang="tr-TR" altLang="en-US" sz="2177" dirty="0">
                <a:solidFill>
                  <a:srgbClr val="000000"/>
                </a:solidFill>
              </a:rPr>
              <a:t>serin iklim yem bitkilerinde </a:t>
            </a:r>
            <a:r>
              <a:rPr lang="tr-TR" altLang="en-US" sz="2177" dirty="0" err="1">
                <a:solidFill>
                  <a:srgbClr val="000000"/>
                </a:solidFill>
              </a:rPr>
              <a:t>früktozanlar</a:t>
            </a:r>
            <a:r>
              <a:rPr lang="tr-TR" altLang="en-US" sz="2177" dirty="0">
                <a:solidFill>
                  <a:srgbClr val="000000"/>
                </a:solidFill>
              </a:rPr>
              <a:t> seklinde depo edilmektedir.</a:t>
            </a:r>
          </a:p>
        </p:txBody>
      </p:sp>
    </p:spTree>
    <p:extLst>
      <p:ext uri="{BB962C8B-B14F-4D97-AF65-F5344CB8AC3E}">
        <p14:creationId xmlns:p14="http://schemas.microsoft.com/office/powerpoint/2010/main" val="14443879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611560" y="771549"/>
            <a:ext cx="8136903" cy="38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1235" tIns="30617" rIns="61235" bIns="3061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eaLnBrk="1"/>
            <a:endParaRPr lang="tr-TR" altLang="en-US" dirty="0">
              <a:solidFill>
                <a:srgbClr val="000000"/>
              </a:solidFill>
            </a:endParaRPr>
          </a:p>
          <a:p>
            <a:pPr eaLnBrk="1"/>
            <a:endParaRPr lang="tr-TR" altLang="en-US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Bitki karbonhidratları yapısal olanlar ve yapısal olmayanlar olarak iki gruba ayrılabilir. 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Yapısal karbonhidratlar sağlam hücre çeperinin yapısını oluşturur ve metabolizma olaylarında kullanılmazlar.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r>
              <a:rPr lang="tr-TR" altLang="en-US" sz="1905" dirty="0">
                <a:solidFill>
                  <a:srgbClr val="000000"/>
                </a:solidFill>
              </a:rPr>
              <a:t>Her ne kadar bitkinin metabolizma faaliyetlerinde kullanılmasa da yapısal karbonhidratlar merada otlayan otçul hayvanların önemli beslenme unsurlarını teşkil ederler. </a:t>
            </a:r>
          </a:p>
          <a:p>
            <a:pPr algn="just" eaLnBrk="1"/>
            <a:endParaRPr lang="tr-TR" altLang="en-US" sz="1905" dirty="0">
              <a:solidFill>
                <a:srgbClr val="000000"/>
              </a:solidFill>
            </a:endParaRPr>
          </a:p>
          <a:p>
            <a:pPr algn="just" eaLnBrk="1"/>
            <a:endParaRPr lang="tr-TR" altLang="en-US" sz="1769" dirty="0">
              <a:solidFill>
                <a:srgbClr val="000000"/>
              </a:solidFill>
            </a:endParaRPr>
          </a:p>
          <a:p>
            <a:pPr algn="just" eaLnBrk="1"/>
            <a:endParaRPr lang="tr-TR" altLang="en-US" sz="1769" dirty="0">
              <a:solidFill>
                <a:srgbClr val="000000"/>
              </a:solidFill>
            </a:endParaRPr>
          </a:p>
          <a:p>
            <a:pPr algn="just" eaLnBrk="1"/>
            <a:endParaRPr lang="tr-TR" altLang="en-US" sz="1769" dirty="0">
              <a:solidFill>
                <a:srgbClr val="000000"/>
              </a:solidFill>
            </a:endParaRPr>
          </a:p>
          <a:p>
            <a:pPr eaLnBrk="1"/>
            <a:endParaRPr lang="tr-TR" altLang="en-US" dirty="0">
              <a:solidFill>
                <a:srgbClr val="000000"/>
              </a:solidFill>
            </a:endParaRPr>
          </a:p>
          <a:p>
            <a:pPr eaLnBrk="1"/>
            <a:endParaRPr lang="tr-TR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584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907</Words>
  <Application>Microsoft Macintosh PowerPoint</Application>
  <PresentationFormat>On-screen Show (16:9)</PresentationFormat>
  <Paragraphs>178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DejaVu Sans</vt:lpstr>
      <vt:lpstr>Times New Roman</vt:lpstr>
      <vt:lpstr>Arial</vt:lpstr>
      <vt:lpstr>Office Theme</vt:lpstr>
      <vt:lpstr>Custom Design</vt:lpstr>
      <vt:lpstr>YEM KÜLTÜRÜNÜN İLKELERİ</vt:lpstr>
      <vt:lpstr>Geniş Yapraklı Ot ve Çalılarda Büyüme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Yapısal olmayan karbonhidratlar - Önemi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KÜLTÜRÜNÜN İLKELERİ</dc:title>
  <dc:creator>Microsoft Office User</dc:creator>
  <cp:lastModifiedBy>Cengiz Sancak</cp:lastModifiedBy>
  <cp:revision>34</cp:revision>
  <dcterms:created xsi:type="dcterms:W3CDTF">2015-10-19T14:04:59Z</dcterms:created>
  <dcterms:modified xsi:type="dcterms:W3CDTF">2017-11-24T13:46:13Z</dcterms:modified>
</cp:coreProperties>
</file>