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24"/>
  </p:notesMasterIdLst>
  <p:handoutMasterIdLst>
    <p:handoutMasterId r:id="rId25"/>
  </p:handoutMasterIdLst>
  <p:sldIdLst>
    <p:sldId id="256" r:id="rId3"/>
    <p:sldId id="307" r:id="rId4"/>
    <p:sldId id="338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279" r:id="rId21"/>
    <p:sldId id="280" r:id="rId22"/>
    <p:sldId id="281" r:id="rId23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796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8705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987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4320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535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58052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098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7897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9875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1383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0899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0900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31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7662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24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581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877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3365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105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442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655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9450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80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1027113"/>
            <a:ext cx="6573838" cy="3698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1169988" y="5086350"/>
            <a:ext cx="5224462" cy="40147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tr-TR" alt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5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539552" y="987574"/>
            <a:ext cx="8136904" cy="3078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sz="2177" dirty="0">
                <a:solidFill>
                  <a:srgbClr val="000000"/>
                </a:solidFill>
              </a:rPr>
              <a:t>Yapısal olmayanlar ise bitkilerde taşınmaya uygun olup metabolizma olaylarında kullanılırlar. </a:t>
            </a:r>
          </a:p>
          <a:p>
            <a:pPr algn="just" eaLnBrk="1"/>
            <a:endParaRPr lang="tr-TR" altLang="en-US" sz="2177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2177" dirty="0">
                <a:solidFill>
                  <a:srgbClr val="000000"/>
                </a:solidFill>
              </a:rPr>
              <a:t>Yapısal olmayan karbonhidratlara </a:t>
            </a:r>
            <a:r>
              <a:rPr lang="tr-TR" altLang="en-US" sz="2177" dirty="0">
                <a:solidFill>
                  <a:srgbClr val="FF00FF"/>
                </a:solidFill>
              </a:rPr>
              <a:t>“toplam elverişli karbonhidratlar” </a:t>
            </a:r>
            <a:r>
              <a:rPr lang="tr-TR" altLang="en-US" sz="2177" dirty="0">
                <a:solidFill>
                  <a:srgbClr val="000000"/>
                </a:solidFill>
              </a:rPr>
              <a:t>da denmektedir. </a:t>
            </a:r>
          </a:p>
          <a:p>
            <a:pPr algn="just" eaLnBrk="1"/>
            <a:endParaRPr lang="tr-TR" altLang="en-US" sz="2177" dirty="0">
              <a:solidFill>
                <a:srgbClr val="000000"/>
              </a:solidFill>
            </a:endParaRPr>
          </a:p>
          <a:p>
            <a:pPr algn="just" eaLnBrk="1"/>
            <a:endParaRPr lang="tr-TR" altLang="en-US" sz="2177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2177" dirty="0">
                <a:solidFill>
                  <a:srgbClr val="000000"/>
                </a:solidFill>
              </a:rPr>
              <a:t>Yedek karbonhidratlar büyümenin yavaşladığı ve yaprak alanının fazla olduğu zaman artar. </a:t>
            </a:r>
          </a:p>
        </p:txBody>
      </p:sp>
    </p:spTree>
    <p:extLst>
      <p:ext uri="{BB962C8B-B14F-4D97-AF65-F5344CB8AC3E}">
        <p14:creationId xmlns:p14="http://schemas.microsoft.com/office/powerpoint/2010/main" val="16556863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683568" y="627533"/>
            <a:ext cx="8136904" cy="403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 dirty="0">
                <a:solidFill>
                  <a:srgbClr val="000000"/>
                </a:solidFill>
              </a:rPr>
              <a:t>  </a:t>
            </a:r>
            <a:r>
              <a:rPr lang="tr-TR" altLang="en-US" sz="1905" dirty="0">
                <a:solidFill>
                  <a:srgbClr val="000000"/>
                </a:solidFill>
              </a:rPr>
              <a:t> 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Bitki bünyesindeki </a:t>
            </a:r>
            <a:r>
              <a:rPr lang="tr-TR" altLang="en-US" sz="1905" dirty="0" err="1">
                <a:solidFill>
                  <a:srgbClr val="000000"/>
                </a:solidFill>
              </a:rPr>
              <a:t>azotsuz</a:t>
            </a:r>
            <a:r>
              <a:rPr lang="tr-TR" altLang="en-US" sz="1905" dirty="0">
                <a:solidFill>
                  <a:srgbClr val="000000"/>
                </a:solidFill>
              </a:rPr>
              <a:t> öz maddelerin en önemlisi yapısal olmayan karbonhidratlar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İkiye ayrılır. </a:t>
            </a: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eaLnBrk="1"/>
            <a:r>
              <a:rPr lang="tr-TR" altLang="en-US" sz="1905" dirty="0">
                <a:solidFill>
                  <a:srgbClr val="FF00FF"/>
                </a:solidFill>
              </a:rPr>
              <a:t>--- indirgenen şekerler Glikoz, früktoz ve </a:t>
            </a:r>
            <a:r>
              <a:rPr lang="tr-TR" altLang="en-US" sz="1905" dirty="0" err="1">
                <a:solidFill>
                  <a:srgbClr val="FF00FF"/>
                </a:solidFill>
              </a:rPr>
              <a:t>sukroz</a:t>
            </a:r>
            <a:r>
              <a:rPr lang="tr-TR" altLang="en-US" sz="1905" dirty="0">
                <a:solidFill>
                  <a:srgbClr val="FF00FF"/>
                </a:solidFill>
              </a:rPr>
              <a:t>(</a:t>
            </a:r>
            <a:r>
              <a:rPr lang="tr-TR" altLang="en-US" sz="1905" dirty="0" err="1">
                <a:solidFill>
                  <a:srgbClr val="FF00FF"/>
                </a:solidFill>
              </a:rPr>
              <a:t>sakkaroz</a:t>
            </a:r>
            <a:endParaRPr lang="tr-TR" altLang="en-US" sz="1905" dirty="0">
              <a:solidFill>
                <a:srgbClr val="FF00FF"/>
              </a:solidFill>
            </a:endParaRPr>
          </a:p>
          <a:p>
            <a:pPr eaLnBrk="1"/>
            <a:r>
              <a:rPr lang="tr-TR" altLang="en-US" sz="1905" dirty="0">
                <a:solidFill>
                  <a:srgbClr val="FF00FF"/>
                </a:solidFill>
              </a:rPr>
              <a:t>--- indirgenmeyen şekerler Nişasta, dekstroz, </a:t>
            </a:r>
            <a:r>
              <a:rPr lang="tr-TR" altLang="en-US" sz="1905" dirty="0" err="1">
                <a:solidFill>
                  <a:srgbClr val="FF00FF"/>
                </a:solidFill>
              </a:rPr>
              <a:t>inulin</a:t>
            </a:r>
            <a:r>
              <a:rPr lang="tr-TR" altLang="en-US" sz="1905" dirty="0">
                <a:solidFill>
                  <a:srgbClr val="FF00FF"/>
                </a:solidFill>
              </a:rPr>
              <a:t> ve </a:t>
            </a:r>
            <a:r>
              <a:rPr lang="tr-TR" altLang="en-US" sz="1905" dirty="0" err="1">
                <a:solidFill>
                  <a:srgbClr val="FF00FF"/>
                </a:solidFill>
              </a:rPr>
              <a:t>früktozanlardır</a:t>
            </a:r>
            <a:r>
              <a:rPr lang="tr-TR" altLang="en-US" sz="1905" dirty="0">
                <a:solidFill>
                  <a:srgbClr val="FF00FF"/>
                </a:solidFill>
              </a:rPr>
              <a:t>. </a:t>
            </a: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Yapısal olmayan karbonhidratların çeşit ve oranları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-- türden türe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-- gece ile gündüz ve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-- mevsime göre değişmektedir. </a:t>
            </a: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eaLnBrk="1"/>
            <a:endParaRPr lang="tr-TR" altLang="en-US" sz="1905" dirty="0">
              <a:solidFill>
                <a:srgbClr val="0000FF"/>
              </a:solidFill>
            </a:endParaRP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eaLnBrk="1"/>
            <a:r>
              <a:rPr lang="tr-TR" altLang="en-US" dirty="0">
                <a:solidFill>
                  <a:srgbClr val="000000"/>
                </a:solidFill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85874887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611560" y="843558"/>
            <a:ext cx="7920880" cy="4047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sz="2177" dirty="0">
                <a:solidFill>
                  <a:srgbClr val="663300"/>
                </a:solidFill>
              </a:rPr>
              <a:t>Bitkiler </a:t>
            </a:r>
            <a:r>
              <a:rPr lang="tr-TR" altLang="en-US" sz="2177" dirty="0" err="1">
                <a:solidFill>
                  <a:srgbClr val="663300"/>
                </a:solidFill>
              </a:rPr>
              <a:t>vejetatif</a:t>
            </a:r>
            <a:r>
              <a:rPr lang="tr-TR" altLang="en-US" sz="2177" dirty="0">
                <a:solidFill>
                  <a:srgbClr val="663300"/>
                </a:solidFill>
              </a:rPr>
              <a:t> kısımlarında depoladıkları yapısal olmayan karbonhidratların çeşidine göre iki grupta toplanırlar.</a:t>
            </a:r>
          </a:p>
          <a:p>
            <a:pPr algn="just" eaLnBrk="1"/>
            <a:endParaRPr lang="tr-TR" altLang="en-US" sz="2177" dirty="0">
              <a:solidFill>
                <a:srgbClr val="663300"/>
              </a:solidFill>
            </a:endParaRPr>
          </a:p>
          <a:p>
            <a:pPr algn="just" eaLnBrk="1"/>
            <a:r>
              <a:rPr lang="tr-TR" altLang="en-US" sz="2177" dirty="0">
                <a:solidFill>
                  <a:srgbClr val="FF0000"/>
                </a:solidFill>
              </a:rPr>
              <a:t>1. Nişasta depolayanlar: baklagiller, tropikal ve </a:t>
            </a:r>
            <a:r>
              <a:rPr lang="tr-TR" altLang="en-US" sz="2177" dirty="0" err="1">
                <a:solidFill>
                  <a:srgbClr val="FF0000"/>
                </a:solidFill>
              </a:rPr>
              <a:t>subtropikal</a:t>
            </a:r>
            <a:r>
              <a:rPr lang="tr-TR" altLang="en-US" sz="2177" dirty="0">
                <a:solidFill>
                  <a:srgbClr val="FF0000"/>
                </a:solidFill>
              </a:rPr>
              <a:t> sıcak mevsim bitkileri, ağaçlarda genelde nişasta depolarlar.</a:t>
            </a:r>
          </a:p>
          <a:p>
            <a:pPr algn="just" eaLnBrk="1"/>
            <a:endParaRPr lang="tr-TR" altLang="en-US" sz="2177" dirty="0">
              <a:solidFill>
                <a:srgbClr val="FF0000"/>
              </a:solidFill>
            </a:endParaRPr>
          </a:p>
          <a:p>
            <a:pPr algn="just" eaLnBrk="1"/>
            <a:r>
              <a:rPr lang="tr-TR" altLang="en-US" sz="2177" dirty="0">
                <a:solidFill>
                  <a:srgbClr val="0000FF"/>
                </a:solidFill>
              </a:rPr>
              <a:t>2. </a:t>
            </a:r>
            <a:r>
              <a:rPr lang="tr-TR" altLang="en-US" sz="2177" dirty="0" err="1">
                <a:solidFill>
                  <a:srgbClr val="0000FF"/>
                </a:solidFill>
              </a:rPr>
              <a:t>Früktozan</a:t>
            </a:r>
            <a:r>
              <a:rPr lang="tr-TR" altLang="en-US" sz="2177" dirty="0">
                <a:solidFill>
                  <a:srgbClr val="0000FF"/>
                </a:solidFill>
              </a:rPr>
              <a:t> depolayanlar: geçit yörelerin serin mevsim bitkileri bu grupta </a:t>
            </a:r>
            <a:r>
              <a:rPr lang="tr-TR" altLang="en-US" sz="2177" dirty="0" err="1">
                <a:solidFill>
                  <a:srgbClr val="0000FF"/>
                </a:solidFill>
              </a:rPr>
              <a:t>yeralırlar</a:t>
            </a:r>
            <a:r>
              <a:rPr lang="tr-TR" altLang="en-US" sz="2177" dirty="0">
                <a:solidFill>
                  <a:srgbClr val="0000FF"/>
                </a:solidFill>
              </a:rPr>
              <a:t>. Özellikle serin iklim buğdaygillerinin çoğu </a:t>
            </a:r>
            <a:r>
              <a:rPr lang="tr-TR" altLang="en-US" sz="2177" dirty="0" err="1">
                <a:solidFill>
                  <a:srgbClr val="0000FF"/>
                </a:solidFill>
              </a:rPr>
              <a:t>früktozan</a:t>
            </a:r>
            <a:r>
              <a:rPr lang="tr-TR" altLang="en-US" sz="2177" dirty="0">
                <a:solidFill>
                  <a:srgbClr val="0000FF"/>
                </a:solidFill>
              </a:rPr>
              <a:t> depolarlar.</a:t>
            </a:r>
          </a:p>
          <a:p>
            <a:pPr eaLnBrk="1"/>
            <a:endParaRPr lang="tr-TR" altLang="en-US" sz="1633" dirty="0">
              <a:solidFill>
                <a:srgbClr val="000000"/>
              </a:solidFill>
            </a:endParaRPr>
          </a:p>
          <a:p>
            <a:pPr eaLnBrk="1"/>
            <a:r>
              <a:rPr lang="tr-TR" altLang="en-US" dirty="0">
                <a:solidFill>
                  <a:srgbClr val="000000"/>
                </a:solidFill>
              </a:rPr>
              <a:t>   </a:t>
            </a:r>
          </a:p>
          <a:p>
            <a:pPr eaLnBrk="1"/>
            <a:endParaRPr lang="tr-TR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4396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1387827" y="122054"/>
            <a:ext cx="6490401" cy="500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>
                <a:solidFill>
                  <a:srgbClr val="000000"/>
                </a:solidFill>
              </a:rPr>
              <a:t>   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755576" y="843558"/>
            <a:ext cx="8136903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 dirty="0">
                <a:solidFill>
                  <a:srgbClr val="000000"/>
                </a:solidFill>
              </a:rPr>
              <a:t>    </a:t>
            </a:r>
            <a:r>
              <a:rPr lang="tr-TR" altLang="en-US" sz="1633" dirty="0">
                <a:solidFill>
                  <a:srgbClr val="000000"/>
                </a:solidFill>
              </a:rPr>
              <a:t> </a:t>
            </a:r>
            <a:r>
              <a:rPr lang="tr-TR" altLang="en-US" sz="1905" dirty="0">
                <a:solidFill>
                  <a:srgbClr val="000000"/>
                </a:solidFill>
              </a:rPr>
              <a:t>Bazı buğdaygiller bu iki gruba da girmezler.</a:t>
            </a: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Örneğin;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Yulaf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Kılçıksız brom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Darı (</a:t>
            </a:r>
            <a:r>
              <a:rPr lang="tr-TR" altLang="en-US" sz="1905" dirty="0" err="1">
                <a:solidFill>
                  <a:srgbClr val="000000"/>
                </a:solidFill>
              </a:rPr>
              <a:t>sorghum</a:t>
            </a:r>
            <a:r>
              <a:rPr lang="tr-TR" altLang="en-US" sz="1905" dirty="0">
                <a:solidFill>
                  <a:srgbClr val="000000"/>
                </a:solidFill>
              </a:rPr>
              <a:t>)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Mısır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Bu bitkiler depo maddesi olarak </a:t>
            </a:r>
            <a:r>
              <a:rPr lang="tr-TR" altLang="en-US" sz="1905" dirty="0" err="1">
                <a:solidFill>
                  <a:srgbClr val="FF0000"/>
                </a:solidFill>
              </a:rPr>
              <a:t>sukroz</a:t>
            </a:r>
            <a:r>
              <a:rPr lang="tr-TR" altLang="en-US" sz="1905" dirty="0">
                <a:solidFill>
                  <a:srgbClr val="FF0000"/>
                </a:solidFill>
              </a:rPr>
              <a:t> (</a:t>
            </a:r>
            <a:r>
              <a:rPr lang="tr-TR" altLang="en-US" sz="1905" dirty="0" err="1">
                <a:solidFill>
                  <a:srgbClr val="FF0000"/>
                </a:solidFill>
              </a:rPr>
              <a:t>sakkaroz</a:t>
            </a:r>
            <a:r>
              <a:rPr lang="tr-TR" altLang="en-US" sz="1905" dirty="0">
                <a:solidFill>
                  <a:srgbClr val="FF0000"/>
                </a:solidFill>
              </a:rPr>
              <a:t>) </a:t>
            </a:r>
            <a:r>
              <a:rPr lang="tr-TR" altLang="en-US" sz="1905" dirty="0">
                <a:solidFill>
                  <a:srgbClr val="000000"/>
                </a:solidFill>
              </a:rPr>
              <a:t>biriktirmektedirler.</a:t>
            </a: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eaLnBrk="1"/>
            <a:r>
              <a:rPr lang="tr-TR" altLang="en-US" sz="1905" dirty="0" err="1">
                <a:solidFill>
                  <a:srgbClr val="000000"/>
                </a:solidFill>
              </a:rPr>
              <a:t>Papatyagiller</a:t>
            </a:r>
            <a:r>
              <a:rPr lang="tr-TR" altLang="en-US" sz="1905" dirty="0">
                <a:solidFill>
                  <a:srgbClr val="000000"/>
                </a:solidFill>
              </a:rPr>
              <a:t> (</a:t>
            </a:r>
            <a:r>
              <a:rPr lang="tr-TR" altLang="en-US" sz="1905" dirty="0" err="1">
                <a:solidFill>
                  <a:srgbClr val="000000"/>
                </a:solidFill>
              </a:rPr>
              <a:t>Asteraceae</a:t>
            </a:r>
            <a:r>
              <a:rPr lang="tr-TR" altLang="en-US" sz="1905" dirty="0">
                <a:solidFill>
                  <a:srgbClr val="000000"/>
                </a:solidFill>
              </a:rPr>
              <a:t>)  familyasına ait 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Yer elması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Hindiba (</a:t>
            </a:r>
            <a:r>
              <a:rPr lang="tr-TR" altLang="en-US" sz="1905" dirty="0" err="1">
                <a:solidFill>
                  <a:srgbClr val="000000"/>
                </a:solidFill>
              </a:rPr>
              <a:t>Cichoryum</a:t>
            </a:r>
            <a:r>
              <a:rPr lang="tr-TR" altLang="en-US" sz="1905" dirty="0">
                <a:solidFill>
                  <a:srgbClr val="000000"/>
                </a:solidFill>
              </a:rPr>
              <a:t> </a:t>
            </a:r>
            <a:r>
              <a:rPr lang="tr-TR" altLang="en-US" sz="1905" dirty="0" err="1">
                <a:solidFill>
                  <a:srgbClr val="000000"/>
                </a:solidFill>
              </a:rPr>
              <a:t>inthybus</a:t>
            </a:r>
            <a:r>
              <a:rPr lang="tr-TR" altLang="en-US" sz="1905" dirty="0">
                <a:solidFill>
                  <a:srgbClr val="000000"/>
                </a:solidFill>
              </a:rPr>
              <a:t>)</a:t>
            </a:r>
          </a:p>
          <a:p>
            <a:pPr eaLnBrk="1"/>
            <a:r>
              <a:rPr lang="tr-TR" altLang="en-US" sz="1905" dirty="0">
                <a:solidFill>
                  <a:srgbClr val="000000"/>
                </a:solidFill>
              </a:rPr>
              <a:t>Sarı </a:t>
            </a:r>
            <a:r>
              <a:rPr lang="tr-TR" altLang="en-US" sz="1905" dirty="0" err="1">
                <a:solidFill>
                  <a:srgbClr val="000000"/>
                </a:solidFill>
              </a:rPr>
              <a:t>arslandişi</a:t>
            </a:r>
            <a:r>
              <a:rPr lang="tr-TR" altLang="en-US" sz="1905" dirty="0">
                <a:solidFill>
                  <a:srgbClr val="000000"/>
                </a:solidFill>
              </a:rPr>
              <a:t> (</a:t>
            </a:r>
            <a:r>
              <a:rPr lang="tr-TR" altLang="en-US" sz="1905" dirty="0" err="1">
                <a:solidFill>
                  <a:srgbClr val="000000"/>
                </a:solidFill>
              </a:rPr>
              <a:t>Taraxacum</a:t>
            </a:r>
            <a:r>
              <a:rPr lang="tr-TR" altLang="en-US" sz="1905" dirty="0">
                <a:solidFill>
                  <a:srgbClr val="000000"/>
                </a:solidFill>
              </a:rPr>
              <a:t> </a:t>
            </a:r>
            <a:r>
              <a:rPr lang="tr-TR" altLang="en-US" sz="1905" dirty="0" err="1">
                <a:solidFill>
                  <a:srgbClr val="000000"/>
                </a:solidFill>
              </a:rPr>
              <a:t>officinale</a:t>
            </a:r>
            <a:r>
              <a:rPr lang="tr-TR" altLang="en-US" sz="1905" dirty="0">
                <a:solidFill>
                  <a:srgbClr val="000000"/>
                </a:solidFill>
              </a:rPr>
              <a:t>)  gibi türler</a:t>
            </a:r>
            <a:r>
              <a:rPr lang="tr-TR" altLang="en-US" sz="1905" dirty="0">
                <a:solidFill>
                  <a:srgbClr val="FF0000"/>
                </a:solidFill>
              </a:rPr>
              <a:t> </a:t>
            </a:r>
            <a:r>
              <a:rPr lang="tr-TR" altLang="en-US" sz="1905" dirty="0" err="1">
                <a:solidFill>
                  <a:srgbClr val="FF0000"/>
                </a:solidFill>
              </a:rPr>
              <a:t>inulin</a:t>
            </a:r>
            <a:r>
              <a:rPr lang="tr-TR" altLang="en-US" sz="1905" dirty="0">
                <a:solidFill>
                  <a:srgbClr val="000000"/>
                </a:solidFill>
              </a:rPr>
              <a:t> depolanır.          </a:t>
            </a:r>
          </a:p>
          <a:p>
            <a:pPr eaLnBrk="1"/>
            <a:endParaRPr lang="tr-TR" altLang="en-US" sz="1905" dirty="0">
              <a:solidFill>
                <a:srgbClr val="000000"/>
              </a:solidFill>
            </a:endParaRPr>
          </a:p>
          <a:p>
            <a:pPr eaLnBrk="1"/>
            <a:endParaRPr lang="tr-TR" altLang="en-US" sz="1633" dirty="0">
              <a:solidFill>
                <a:srgbClr val="000000"/>
              </a:solidFill>
            </a:endParaRPr>
          </a:p>
          <a:p>
            <a:pPr eaLnBrk="1"/>
            <a:endParaRPr lang="tr-TR" altLang="en-US" sz="1633" dirty="0">
              <a:solidFill>
                <a:srgbClr val="000000"/>
              </a:solidFill>
            </a:endParaRPr>
          </a:p>
          <a:p>
            <a:pPr eaLnBrk="1"/>
            <a:endParaRPr lang="tr-TR" altLang="en-US" sz="1633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2899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467544" y="1346902"/>
            <a:ext cx="8208912" cy="2562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 sz="2177" dirty="0">
                <a:solidFill>
                  <a:schemeClr val="tx1"/>
                </a:solidFill>
              </a:rPr>
              <a:t>Buğdaygillerde depolanan yedek besin maddesi ile soğuğa </a:t>
            </a:r>
            <a:r>
              <a:rPr lang="tr-TR" altLang="en-US" sz="2177" dirty="0" err="1">
                <a:solidFill>
                  <a:schemeClr val="tx1"/>
                </a:solidFill>
              </a:rPr>
              <a:t>dayanıklık</a:t>
            </a:r>
            <a:r>
              <a:rPr lang="tr-TR" altLang="en-US" sz="2177" dirty="0">
                <a:solidFill>
                  <a:schemeClr val="tx1"/>
                </a:solidFill>
              </a:rPr>
              <a:t> arasında sıkı bir ilişki vardır. </a:t>
            </a:r>
          </a:p>
          <a:p>
            <a:pPr eaLnBrk="1"/>
            <a:endParaRPr lang="tr-TR" altLang="en-US" sz="2177" dirty="0">
              <a:solidFill>
                <a:schemeClr val="tx1"/>
              </a:solidFill>
            </a:endParaRPr>
          </a:p>
          <a:p>
            <a:pPr eaLnBrk="1"/>
            <a:r>
              <a:rPr lang="tr-TR" altLang="en-US" sz="2177" dirty="0" err="1">
                <a:solidFill>
                  <a:schemeClr val="tx1"/>
                </a:solidFill>
              </a:rPr>
              <a:t>Fruktoz</a:t>
            </a:r>
            <a:r>
              <a:rPr lang="tr-TR" altLang="en-US" sz="2177" dirty="0">
                <a:solidFill>
                  <a:schemeClr val="tx1"/>
                </a:solidFill>
              </a:rPr>
              <a:t> depolayan buğdaygiller soğuğa daha dayanıklıdırlar. </a:t>
            </a:r>
          </a:p>
        </p:txBody>
      </p:sp>
    </p:spTree>
    <p:extLst>
      <p:ext uri="{BB962C8B-B14F-4D97-AF65-F5344CB8AC3E}">
        <p14:creationId xmlns:p14="http://schemas.microsoft.com/office/powerpoint/2010/main" val="2879562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2122304" y="490372"/>
            <a:ext cx="558418" cy="2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>
                <a:solidFill>
                  <a:srgbClr val="000000"/>
                </a:solidFill>
              </a:rPr>
              <a:t>          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539552" y="1059582"/>
            <a:ext cx="8064895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dirty="0">
                <a:solidFill>
                  <a:srgbClr val="000000"/>
                </a:solidFill>
              </a:rPr>
              <a:t>   </a:t>
            </a:r>
            <a:r>
              <a:rPr lang="tr-TR" altLang="en-US" sz="1905" dirty="0">
                <a:solidFill>
                  <a:srgbClr val="FF0000"/>
                </a:solidFill>
              </a:rPr>
              <a:t> Çok yıllık bitkilerde yeniden sürümde yapısal olmayan karbonhidratların önemi çoktur. Fakat bunlara ilaveten</a:t>
            </a:r>
          </a:p>
          <a:p>
            <a:pPr algn="just" eaLnBrk="1"/>
            <a:endParaRPr lang="tr-TR" altLang="en-US" sz="1905" dirty="0">
              <a:solidFill>
                <a:srgbClr val="FF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FF0000"/>
                </a:solidFill>
              </a:rPr>
              <a:t>Yeniden metabolizma olaylarında kullanılabilen azotun da önemli rolü olduğu ortaya konmuştur.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Bitkilerde yeniden büyümede kullanılan depo azotlu </a:t>
            </a:r>
            <a:r>
              <a:rPr lang="tr-TR" altLang="en-US" sz="1905" dirty="0" smtClean="0">
                <a:solidFill>
                  <a:srgbClr val="000000"/>
                </a:solidFill>
              </a:rPr>
              <a:t>bileşiklerin; </a:t>
            </a:r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Özel </a:t>
            </a:r>
            <a:r>
              <a:rPr lang="tr-TR" altLang="en-US" sz="1905" dirty="0" smtClean="0">
                <a:solidFill>
                  <a:srgbClr val="000000"/>
                </a:solidFill>
              </a:rPr>
              <a:t>proteinler,</a:t>
            </a:r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 err="1">
                <a:solidFill>
                  <a:srgbClr val="000000"/>
                </a:solidFill>
              </a:rPr>
              <a:t>Vejetatif</a:t>
            </a:r>
            <a:r>
              <a:rPr lang="tr-TR" altLang="en-US" sz="1905" dirty="0">
                <a:solidFill>
                  <a:srgbClr val="000000"/>
                </a:solidFill>
              </a:rPr>
              <a:t> depo </a:t>
            </a:r>
            <a:r>
              <a:rPr lang="tr-TR" altLang="en-US" sz="1905" dirty="0" smtClean="0">
                <a:solidFill>
                  <a:srgbClr val="000000"/>
                </a:solidFill>
              </a:rPr>
              <a:t>proteinleri,</a:t>
            </a:r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Amino ait ve nitrat formlu azotlu bileşikler olduğu ifade edilmektedir.</a:t>
            </a: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8397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683568" y="1275606"/>
            <a:ext cx="792088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sz="1905">
                <a:solidFill>
                  <a:srgbClr val="000000"/>
                </a:solidFill>
              </a:rPr>
              <a:t>Bitkilerin büyüme ve gelişmelerinde yedek besin maddeleri önemli görevler üstlenir.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Yedek besin maddelerinin yeterli veya yetersiz olmaları halinde         ortaya çıkacak olumlu </a:t>
            </a:r>
            <a:r>
              <a:rPr lang="tr-TR" altLang="en-US" sz="1905" dirty="0" err="1">
                <a:solidFill>
                  <a:srgbClr val="000000"/>
                </a:solidFill>
              </a:rPr>
              <a:t>veye</a:t>
            </a:r>
            <a:r>
              <a:rPr lang="tr-TR" altLang="en-US" sz="1905" dirty="0">
                <a:solidFill>
                  <a:srgbClr val="000000"/>
                </a:solidFill>
              </a:rPr>
              <a:t> olumsuz durumlar şöyle sıralanabilir. </a:t>
            </a:r>
          </a:p>
        </p:txBody>
      </p:sp>
    </p:spTree>
    <p:extLst>
      <p:ext uri="{BB962C8B-B14F-4D97-AF65-F5344CB8AC3E}">
        <p14:creationId xmlns:p14="http://schemas.microsoft.com/office/powerpoint/2010/main" val="115808852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467544" y="843557"/>
            <a:ext cx="7992888" cy="3564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dirty="0">
                <a:solidFill>
                  <a:srgbClr val="000000"/>
                </a:solidFill>
              </a:rPr>
              <a:t>  </a:t>
            </a:r>
            <a:r>
              <a:rPr lang="tr-TR" altLang="en-US" sz="1769" dirty="0">
                <a:solidFill>
                  <a:srgbClr val="000000"/>
                </a:solidFill>
              </a:rPr>
              <a:t> </a:t>
            </a:r>
            <a:r>
              <a:rPr lang="tr-TR" altLang="en-US" sz="1905" dirty="0">
                <a:solidFill>
                  <a:srgbClr val="FF00FF"/>
                </a:solidFill>
              </a:rPr>
              <a:t>Fazla yedek besin maddesi depolamanın olumlu yönleri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1- </a:t>
            </a:r>
            <a:r>
              <a:rPr lang="tr-TR" altLang="en-US" sz="1905" dirty="0" smtClean="0">
                <a:solidFill>
                  <a:srgbClr val="000000"/>
                </a:solidFill>
              </a:rPr>
              <a:t>Bitkiler </a:t>
            </a:r>
            <a:r>
              <a:rPr lang="tr-TR" altLang="en-US" sz="1905" dirty="0">
                <a:solidFill>
                  <a:srgbClr val="000000"/>
                </a:solidFill>
              </a:rPr>
              <a:t>fizyolojik olarak güçlü olurlar.</a:t>
            </a: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2- </a:t>
            </a:r>
            <a:r>
              <a:rPr lang="tr-TR" altLang="en-US" sz="1905" dirty="0" smtClean="0">
                <a:solidFill>
                  <a:srgbClr val="000000"/>
                </a:solidFill>
              </a:rPr>
              <a:t>Dinlenme </a:t>
            </a:r>
            <a:r>
              <a:rPr lang="tr-TR" altLang="en-US" sz="1905" dirty="0">
                <a:solidFill>
                  <a:srgbClr val="000000"/>
                </a:solidFill>
              </a:rPr>
              <a:t>süresince bitki işlevlerini (solunum gibi) kolaylıkla yerine getirebilir.</a:t>
            </a: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3- </a:t>
            </a:r>
            <a:r>
              <a:rPr lang="tr-TR" altLang="en-US" sz="1905" dirty="0" smtClean="0">
                <a:solidFill>
                  <a:srgbClr val="000000"/>
                </a:solidFill>
              </a:rPr>
              <a:t>Aşırı </a:t>
            </a:r>
            <a:r>
              <a:rPr lang="tr-TR" altLang="en-US" sz="1905" dirty="0">
                <a:solidFill>
                  <a:srgbClr val="000000"/>
                </a:solidFill>
              </a:rPr>
              <a:t>koparılma ve dinlenmeden sonra erken ve hızlı büyüme sağlanır.</a:t>
            </a: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4- </a:t>
            </a:r>
            <a:r>
              <a:rPr lang="tr-TR" altLang="en-US" sz="1905" dirty="0" smtClean="0">
                <a:solidFill>
                  <a:srgbClr val="000000"/>
                </a:solidFill>
              </a:rPr>
              <a:t>Kök </a:t>
            </a:r>
            <a:r>
              <a:rPr lang="tr-TR" altLang="en-US" sz="1905" dirty="0">
                <a:solidFill>
                  <a:srgbClr val="000000"/>
                </a:solidFill>
              </a:rPr>
              <a:t>ve köksap gelişmesi teşvik edilir.</a:t>
            </a: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5- </a:t>
            </a:r>
            <a:r>
              <a:rPr lang="tr-TR" altLang="en-US" sz="1905" dirty="0" smtClean="0">
                <a:solidFill>
                  <a:srgbClr val="000000"/>
                </a:solidFill>
              </a:rPr>
              <a:t>Hem </a:t>
            </a:r>
            <a:r>
              <a:rPr lang="tr-TR" altLang="en-US" sz="1905" dirty="0">
                <a:solidFill>
                  <a:srgbClr val="000000"/>
                </a:solidFill>
              </a:rPr>
              <a:t>eşeyli </a:t>
            </a:r>
            <a:r>
              <a:rPr lang="tr-TR" altLang="en-US" sz="1905" dirty="0" err="1">
                <a:solidFill>
                  <a:srgbClr val="000000"/>
                </a:solidFill>
              </a:rPr>
              <a:t>hemde</a:t>
            </a:r>
            <a:r>
              <a:rPr lang="tr-TR" altLang="en-US" sz="1905" dirty="0">
                <a:solidFill>
                  <a:srgbClr val="000000"/>
                </a:solidFill>
              </a:rPr>
              <a:t> eşeysiz doku üretimi artar.</a:t>
            </a: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6- </a:t>
            </a:r>
            <a:r>
              <a:rPr lang="tr-TR" altLang="en-US" sz="1905" dirty="0" smtClean="0">
                <a:solidFill>
                  <a:srgbClr val="000000"/>
                </a:solidFill>
              </a:rPr>
              <a:t>Aşırı </a:t>
            </a:r>
            <a:r>
              <a:rPr lang="tr-TR" altLang="en-US" sz="1905" dirty="0">
                <a:solidFill>
                  <a:srgbClr val="000000"/>
                </a:solidFill>
              </a:rPr>
              <a:t>kurak, soğuk ve sıcağa olan dayanıklılık artar.</a:t>
            </a: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7- </a:t>
            </a:r>
            <a:r>
              <a:rPr lang="tr-TR" altLang="en-US" sz="1905" dirty="0" smtClean="0">
                <a:solidFill>
                  <a:srgbClr val="000000"/>
                </a:solidFill>
              </a:rPr>
              <a:t>Bitkiler </a:t>
            </a:r>
            <a:r>
              <a:rPr lang="tr-TR" altLang="en-US" sz="1905" dirty="0">
                <a:solidFill>
                  <a:srgbClr val="000000"/>
                </a:solidFill>
              </a:rPr>
              <a:t>hastalık ve zararlılara karşı daha dirençli olur.</a:t>
            </a: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8- </a:t>
            </a:r>
            <a:r>
              <a:rPr lang="tr-TR" altLang="en-US" sz="1905" dirty="0" err="1">
                <a:solidFill>
                  <a:srgbClr val="000000"/>
                </a:solidFill>
              </a:rPr>
              <a:t>B</a:t>
            </a:r>
            <a:r>
              <a:rPr lang="tr-TR" altLang="en-US" sz="1905" dirty="0" err="1" smtClean="0">
                <a:solidFill>
                  <a:srgbClr val="000000"/>
                </a:solidFill>
              </a:rPr>
              <a:t>aklagil</a:t>
            </a:r>
            <a:r>
              <a:rPr lang="tr-TR" altLang="en-US" sz="1905" dirty="0" smtClean="0">
                <a:solidFill>
                  <a:srgbClr val="000000"/>
                </a:solidFill>
              </a:rPr>
              <a:t> </a:t>
            </a:r>
            <a:r>
              <a:rPr lang="tr-TR" altLang="en-US" sz="1905" dirty="0">
                <a:solidFill>
                  <a:srgbClr val="000000"/>
                </a:solidFill>
              </a:rPr>
              <a:t>köklerinde azot yumrucuklarının oluşumu kolaylaşır. </a:t>
            </a:r>
          </a:p>
        </p:txBody>
      </p:sp>
    </p:spTree>
    <p:extLst>
      <p:ext uri="{BB962C8B-B14F-4D97-AF65-F5344CB8AC3E}">
        <p14:creationId xmlns:p14="http://schemas.microsoft.com/office/powerpoint/2010/main" val="6776544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539552" y="771550"/>
            <a:ext cx="7704856" cy="3593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 dirty="0">
                <a:solidFill>
                  <a:srgbClr val="000000"/>
                </a:solidFill>
              </a:rPr>
              <a:t>  </a:t>
            </a:r>
            <a:r>
              <a:rPr lang="tr-TR" altLang="en-US" sz="2177" dirty="0">
                <a:solidFill>
                  <a:srgbClr val="FF00FF"/>
                </a:solidFill>
              </a:rPr>
              <a:t> Yeterli Yedek Besin Maddesi Depolanmaması Durumunda </a:t>
            </a:r>
          </a:p>
          <a:p>
            <a:pPr eaLnBrk="1"/>
            <a:endParaRPr lang="tr-TR" altLang="en-US" sz="2177" dirty="0">
              <a:solidFill>
                <a:srgbClr val="000000"/>
              </a:solidFill>
            </a:endParaRPr>
          </a:p>
          <a:p>
            <a:pPr eaLnBrk="1"/>
            <a:r>
              <a:rPr lang="tr-TR" altLang="en-US" sz="2177" dirty="0">
                <a:solidFill>
                  <a:srgbClr val="000000"/>
                </a:solidFill>
              </a:rPr>
              <a:t>1- </a:t>
            </a:r>
            <a:r>
              <a:rPr lang="tr-TR" altLang="en-US" sz="2177" dirty="0" smtClean="0">
                <a:solidFill>
                  <a:srgbClr val="000000"/>
                </a:solidFill>
              </a:rPr>
              <a:t>Kök </a:t>
            </a:r>
            <a:r>
              <a:rPr lang="tr-TR" altLang="en-US" sz="2177" dirty="0">
                <a:solidFill>
                  <a:srgbClr val="000000"/>
                </a:solidFill>
              </a:rPr>
              <a:t>ve köksap gelişimi zayıflar.</a:t>
            </a:r>
          </a:p>
          <a:p>
            <a:pPr eaLnBrk="1"/>
            <a:r>
              <a:rPr lang="tr-TR" altLang="en-US" sz="2177" dirty="0">
                <a:solidFill>
                  <a:srgbClr val="000000"/>
                </a:solidFill>
              </a:rPr>
              <a:t>2- </a:t>
            </a:r>
            <a:r>
              <a:rPr lang="tr-TR" altLang="en-US" sz="2177" dirty="0" smtClean="0">
                <a:solidFill>
                  <a:srgbClr val="000000"/>
                </a:solidFill>
              </a:rPr>
              <a:t>Daha </a:t>
            </a:r>
            <a:r>
              <a:rPr lang="tr-TR" altLang="en-US" sz="2177" dirty="0">
                <a:solidFill>
                  <a:srgbClr val="000000"/>
                </a:solidFill>
              </a:rPr>
              <a:t>az sürgün tomurcuğu meydana gelir.</a:t>
            </a:r>
          </a:p>
          <a:p>
            <a:pPr eaLnBrk="1"/>
            <a:r>
              <a:rPr lang="tr-TR" altLang="en-US" sz="2177" dirty="0">
                <a:solidFill>
                  <a:srgbClr val="000000"/>
                </a:solidFill>
              </a:rPr>
              <a:t>3- </a:t>
            </a:r>
            <a:r>
              <a:rPr lang="tr-TR" altLang="en-US" sz="2177" dirty="0" smtClean="0">
                <a:solidFill>
                  <a:srgbClr val="000000"/>
                </a:solidFill>
              </a:rPr>
              <a:t>Yem </a:t>
            </a:r>
            <a:r>
              <a:rPr lang="tr-TR" altLang="en-US" sz="2177" dirty="0">
                <a:solidFill>
                  <a:srgbClr val="000000"/>
                </a:solidFill>
              </a:rPr>
              <a:t>üretimi azalır.</a:t>
            </a:r>
          </a:p>
          <a:p>
            <a:pPr eaLnBrk="1"/>
            <a:r>
              <a:rPr lang="tr-TR" altLang="en-US" sz="2177" dirty="0">
                <a:solidFill>
                  <a:srgbClr val="000000"/>
                </a:solidFill>
              </a:rPr>
              <a:t>4- Baklagiller daha az azot bağlarlar,</a:t>
            </a:r>
          </a:p>
          <a:p>
            <a:pPr eaLnBrk="1"/>
            <a:r>
              <a:rPr lang="tr-TR" altLang="en-US" sz="2177">
                <a:solidFill>
                  <a:srgbClr val="000000"/>
                </a:solidFill>
              </a:rPr>
              <a:t>5- </a:t>
            </a:r>
            <a:r>
              <a:rPr lang="tr-TR" altLang="en-US" sz="2177" smtClean="0">
                <a:solidFill>
                  <a:srgbClr val="000000"/>
                </a:solidFill>
              </a:rPr>
              <a:t>Bitkiler </a:t>
            </a:r>
            <a:r>
              <a:rPr lang="tr-TR" altLang="en-US" sz="2177" dirty="0">
                <a:solidFill>
                  <a:srgbClr val="000000"/>
                </a:solidFill>
              </a:rPr>
              <a:t>elverişsiz iklim ve aşırı kullanım durumunda daha erken ölürler.</a:t>
            </a:r>
          </a:p>
          <a:p>
            <a:pPr eaLnBrk="1"/>
            <a:endParaRPr lang="tr-TR" altLang="en-US" sz="2177" dirty="0">
              <a:solidFill>
                <a:srgbClr val="000000"/>
              </a:solidFill>
            </a:endParaRPr>
          </a:p>
          <a:p>
            <a:pPr eaLnBrk="1"/>
            <a:endParaRPr lang="tr-TR" altLang="en-US" dirty="0">
              <a:solidFill>
                <a:srgbClr val="000000"/>
              </a:solidFill>
            </a:endParaRPr>
          </a:p>
          <a:p>
            <a:pPr eaLnBrk="1"/>
            <a:r>
              <a:rPr lang="tr-TR" alt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65733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hape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3" name="Picture 2"/>
          <p:cNvSpPr txBox="1"/>
          <p:nvPr/>
        </p:nvSpPr>
        <p:spPr>
          <a:xfrm>
            <a:off x="1627903" y="750529"/>
            <a:ext cx="5838507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  <a:latin typeface="+mn-lt"/>
              </a:rPr>
              <a:t>Bitkinin büyüme knetiği: </a:t>
            </a:r>
            <a:r>
              <a:rPr lang="tr-TR" dirty="0">
                <a:latin typeface="+mn-lt"/>
              </a:rPr>
              <a:t>Bitkilerin belirli bir gelişme devresinde göstermiş oldukları büyüme hızıdır. </a:t>
            </a:r>
            <a:endParaRPr lang="tr-TR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26627" name="Table 14"/>
          <p:cNvGraphicFramePr>
            <a:graphicFrameLocks noGrp="1"/>
          </p:cNvGraphicFramePr>
          <p:nvPr/>
        </p:nvGraphicFramePr>
        <p:xfrm>
          <a:off x="2160985" y="2170510"/>
          <a:ext cx="4572000" cy="1409700"/>
        </p:xfrm>
        <a:graphic>
          <a:graphicData uri="http://schemas.openxmlformats.org/drawingml/2006/table">
            <a:tbl>
              <a:tblPr/>
              <a:tblGrid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</a:endParaRP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2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4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6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8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10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12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14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16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18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</a:rPr>
                        <a:t>20</a:t>
                      </a: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" name="Shape 37"/>
          <p:cNvSpPr>
            <a:spLocks noChangeArrowheads="1"/>
          </p:cNvSpPr>
          <p:nvPr/>
        </p:nvSpPr>
        <p:spPr bwMode="auto">
          <a:xfrm>
            <a:off x="2375297" y="2357437"/>
            <a:ext cx="4286250" cy="882254"/>
          </a:xfrm>
          <a:custGeom>
            <a:avLst/>
            <a:gdLst>
              <a:gd name="T0" fmla="*/ 0 w 5311471"/>
              <a:gd name="T1" fmla="*/ 0 h 1176793"/>
              <a:gd name="T2" fmla="*/ 5311471 w 5311471"/>
              <a:gd name="T3" fmla="*/ 1176793 h 1176793"/>
            </a:gdLst>
            <a:ahLst/>
            <a:cxnLst/>
            <a:rect l="T0" t="T1" r="T2" b="T3"/>
            <a:pathLst>
              <a:path w="5311471" h="1176793">
                <a:moveTo>
                  <a:pt x="0" y="1176793"/>
                </a:moveTo>
                <a:lnTo>
                  <a:pt x="3872285" y="143124"/>
                </a:lnTo>
                <a:lnTo>
                  <a:pt x="4253948" y="39757"/>
                </a:lnTo>
                <a:lnTo>
                  <a:pt x="4556097" y="0"/>
                </a:lnTo>
                <a:lnTo>
                  <a:pt x="4945711" y="0"/>
                </a:lnTo>
                <a:lnTo>
                  <a:pt x="5311471" y="0"/>
                </a:lnTo>
              </a:path>
            </a:pathLst>
          </a:custGeom>
          <a:noFill/>
          <a:ln w="34925" cap="rnd">
            <a:solidFill>
              <a:srgbClr val="8064A2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altLang="en-US">
              <a:latin typeface="Calibri" charset="0"/>
            </a:endParaRPr>
          </a:p>
        </p:txBody>
      </p:sp>
      <p:sp>
        <p:nvSpPr>
          <p:cNvPr id="26696" name="TextBox 40"/>
          <p:cNvSpPr txBox="1">
            <a:spLocks noChangeArrowheads="1"/>
          </p:cNvSpPr>
          <p:nvPr/>
        </p:nvSpPr>
        <p:spPr bwMode="auto">
          <a:xfrm>
            <a:off x="3286125" y="3482579"/>
            <a:ext cx="29183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>
                <a:latin typeface="Calibri" charset="0"/>
              </a:rPr>
              <a:t>Ekimden sonra zaman (hafta)</a:t>
            </a:r>
          </a:p>
        </p:txBody>
      </p:sp>
      <p:sp>
        <p:nvSpPr>
          <p:cNvPr id="26697" name="TextBox 41"/>
          <p:cNvSpPr txBox="1">
            <a:spLocks noChangeArrowheads="1"/>
          </p:cNvSpPr>
          <p:nvPr/>
        </p:nvSpPr>
        <p:spPr bwMode="auto">
          <a:xfrm>
            <a:off x="1678173" y="2830064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>
                <a:latin typeface="Calibri" charset="0"/>
              </a:rPr>
              <a:t>250</a:t>
            </a:r>
          </a:p>
        </p:txBody>
      </p:sp>
      <p:sp>
        <p:nvSpPr>
          <p:cNvPr id="26698" name="TextBox 38"/>
          <p:cNvSpPr txBox="1">
            <a:spLocks noChangeArrowheads="1"/>
          </p:cNvSpPr>
          <p:nvPr/>
        </p:nvSpPr>
        <p:spPr bwMode="auto">
          <a:xfrm>
            <a:off x="1673763" y="2558363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>
                <a:latin typeface="Calibri" charset="0"/>
              </a:rPr>
              <a:t>500</a:t>
            </a:r>
          </a:p>
        </p:txBody>
      </p:sp>
      <p:sp>
        <p:nvSpPr>
          <p:cNvPr id="26699" name="TextBox 39"/>
          <p:cNvSpPr txBox="1">
            <a:spLocks noChangeArrowheads="1"/>
          </p:cNvSpPr>
          <p:nvPr/>
        </p:nvSpPr>
        <p:spPr bwMode="auto">
          <a:xfrm>
            <a:off x="1635891" y="2306427"/>
            <a:ext cx="5357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>
                <a:latin typeface="Calibri" charset="0"/>
              </a:rPr>
              <a:t>750</a:t>
            </a:r>
          </a:p>
        </p:txBody>
      </p:sp>
      <p:sp>
        <p:nvSpPr>
          <p:cNvPr id="26700" name="TextBox 42"/>
          <p:cNvSpPr txBox="1">
            <a:spLocks noChangeArrowheads="1"/>
          </p:cNvSpPr>
          <p:nvPr/>
        </p:nvSpPr>
        <p:spPr bwMode="auto">
          <a:xfrm>
            <a:off x="1556744" y="2018295"/>
            <a:ext cx="6527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>
                <a:latin typeface="Calibri" charset="0"/>
              </a:rPr>
              <a:t>1000</a:t>
            </a:r>
          </a:p>
        </p:txBody>
      </p:sp>
      <p:sp>
        <p:nvSpPr>
          <p:cNvPr id="44" name="Picture 76"/>
          <p:cNvSpPr txBox="1"/>
          <p:nvPr/>
        </p:nvSpPr>
        <p:spPr>
          <a:xfrm>
            <a:off x="1252101" y="2048568"/>
            <a:ext cx="369332" cy="1254382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1200" dirty="0">
                <a:latin typeface="+mn-lt"/>
              </a:rPr>
              <a:t>Kuru Ağırlık g/bitki</a:t>
            </a:r>
          </a:p>
        </p:txBody>
      </p:sp>
      <p:sp>
        <p:nvSpPr>
          <p:cNvPr id="26702" name="TextBox 44"/>
          <p:cNvSpPr txBox="1">
            <a:spLocks noChangeArrowheads="1"/>
          </p:cNvSpPr>
          <p:nvPr/>
        </p:nvSpPr>
        <p:spPr bwMode="auto">
          <a:xfrm>
            <a:off x="1929184" y="4055098"/>
            <a:ext cx="577344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>
                <a:latin typeface="Calibri" charset="0"/>
              </a:rPr>
              <a:t>Şekil: Tohumdan gelişen bir bitkinin büyüme </a:t>
            </a:r>
            <a:r>
              <a:rPr lang="tr-TR" altLang="en-US" dirty="0" err="1">
                <a:latin typeface="Calibri" charset="0"/>
              </a:rPr>
              <a:t>knetiği</a:t>
            </a:r>
            <a:r>
              <a:rPr lang="tr-TR" altLang="en-US" dirty="0">
                <a:latin typeface="Calibri" charset="0"/>
              </a:rPr>
              <a:t> (</a:t>
            </a:r>
            <a:r>
              <a:rPr lang="tr-TR" altLang="en-US" dirty="0" err="1">
                <a:latin typeface="Calibri" charset="0"/>
              </a:rPr>
              <a:t>Viosin</a:t>
            </a:r>
            <a:r>
              <a:rPr lang="tr-TR" altLang="en-US" dirty="0">
                <a:latin typeface="Calibri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Yapraklı</a:t>
            </a:r>
            <a:r>
              <a:rPr lang="en-US" dirty="0" smtClean="0"/>
              <a:t> </a:t>
            </a:r>
            <a:r>
              <a:rPr lang="en-US" dirty="0" err="1" smtClean="0"/>
              <a:t>Ot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Çalılarda</a:t>
            </a:r>
            <a:r>
              <a:rPr lang="en-US" dirty="0" smtClean="0"/>
              <a:t> </a:t>
            </a:r>
            <a:r>
              <a:rPr lang="en-US" dirty="0" err="1" smtClean="0"/>
              <a:t>Büyüme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hape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  <p:cxnSp>
        <p:nvCxnSpPr>
          <p:cNvPr id="4" name="Straight Arrow Connector 3"/>
          <p:cNvCxnSpPr>
            <a:cxnSpLocks noChangeShapeType="1"/>
          </p:cNvCxnSpPr>
          <p:nvPr/>
        </p:nvCxnSpPr>
        <p:spPr bwMode="auto">
          <a:xfrm>
            <a:off x="2321719" y="3750469"/>
            <a:ext cx="4875610" cy="1191"/>
          </a:xfrm>
          <a:prstGeom prst="straightConnector1">
            <a:avLst/>
          </a:prstGeom>
          <a:noFill/>
          <a:ln w="34925" cap="rnd">
            <a:solidFill>
              <a:srgbClr val="4BACC6"/>
            </a:solidFill>
            <a:round/>
            <a:headEnd/>
            <a:tailEnd type="arrow" w="med" len="med"/>
          </a:ln>
          <a:effectLst>
            <a:outerShdw blurRad="63500" dist="2694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 rot="-5400000">
            <a:off x="954882" y="2383632"/>
            <a:ext cx="2732484" cy="1190"/>
          </a:xfrm>
          <a:prstGeom prst="straightConnector1">
            <a:avLst/>
          </a:prstGeom>
          <a:noFill/>
          <a:ln w="34925" cap="rnd">
            <a:solidFill>
              <a:srgbClr val="4BACC6"/>
            </a:solidFill>
            <a:round/>
            <a:headEnd/>
            <a:tailEnd type="arrow" w="med" len="med"/>
          </a:ln>
          <a:effectLst>
            <a:outerShdw blurRad="63500" dist="2694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/>
          <p:cNvCxnSpPr/>
          <p:nvPr/>
        </p:nvCxnSpPr>
        <p:spPr>
          <a:xfrm>
            <a:off x="2321719" y="3000375"/>
            <a:ext cx="4232672" cy="1191"/>
          </a:xfrm>
          <a:prstGeom prst="line">
            <a:avLst/>
          </a:pr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86125" y="2143125"/>
            <a:ext cx="3268266" cy="1191"/>
          </a:xfrm>
          <a:prstGeom prst="line">
            <a:avLst/>
          </a:pr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hape 15"/>
          <p:cNvSpPr/>
          <p:nvPr/>
        </p:nvSpPr>
        <p:spPr>
          <a:xfrm>
            <a:off x="2341960" y="2134791"/>
            <a:ext cx="1210865" cy="1597819"/>
          </a:xfrm>
          <a:custGeom>
            <a:avLst/>
            <a:gdLst/>
            <a:ahLst/>
            <a:cxnLst/>
            <a:rect l="0" t="0" r="0" b="0"/>
            <a:pathLst>
              <a:path w="1614115" h="2130950">
                <a:moveTo>
                  <a:pt x="0" y="2130950"/>
                </a:moveTo>
                <a:lnTo>
                  <a:pt x="803082" y="1208598"/>
                </a:lnTo>
                <a:lnTo>
                  <a:pt x="1049572" y="954156"/>
                </a:lnTo>
                <a:lnTo>
                  <a:pt x="1240404" y="580445"/>
                </a:lnTo>
                <a:lnTo>
                  <a:pt x="1383527" y="310101"/>
                </a:lnTo>
                <a:lnTo>
                  <a:pt x="1542553" y="55659"/>
                </a:lnTo>
                <a:lnTo>
                  <a:pt x="1614115" y="0"/>
                </a:lnTo>
                <a:lnTo>
                  <a:pt x="1598212" y="15903"/>
                </a:lnTo>
              </a:path>
            </a:pathLst>
          </a:cu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3071218" y="2518768"/>
            <a:ext cx="964406" cy="1191"/>
          </a:xfrm>
          <a:prstGeom prst="line">
            <a:avLst/>
          </a:pr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hape 18"/>
          <p:cNvSpPr/>
          <p:nvPr/>
        </p:nvSpPr>
        <p:spPr>
          <a:xfrm>
            <a:off x="3546873" y="2134791"/>
            <a:ext cx="648890" cy="870347"/>
          </a:xfrm>
          <a:custGeom>
            <a:avLst/>
            <a:gdLst/>
            <a:ahLst/>
            <a:cxnLst/>
            <a:rect l="0" t="0" r="0" b="0"/>
            <a:pathLst>
              <a:path w="866692" h="1160890">
                <a:moveTo>
                  <a:pt x="0" y="1160890"/>
                </a:moveTo>
                <a:lnTo>
                  <a:pt x="365760" y="787179"/>
                </a:lnTo>
                <a:lnTo>
                  <a:pt x="548640" y="485030"/>
                </a:lnTo>
                <a:lnTo>
                  <a:pt x="691763" y="198783"/>
                </a:lnTo>
                <a:lnTo>
                  <a:pt x="771276" y="95416"/>
                </a:lnTo>
                <a:lnTo>
                  <a:pt x="866692" y="0"/>
                </a:lnTo>
              </a:path>
            </a:pathLst>
          </a:cu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3728443" y="2558058"/>
            <a:ext cx="964406" cy="1191"/>
          </a:xfrm>
          <a:prstGeom prst="line">
            <a:avLst/>
          </a:pr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Shape 20"/>
          <p:cNvSpPr/>
          <p:nvPr/>
        </p:nvSpPr>
        <p:spPr>
          <a:xfrm>
            <a:off x="4196954" y="2143126"/>
            <a:ext cx="650081" cy="870347"/>
          </a:xfrm>
          <a:custGeom>
            <a:avLst/>
            <a:gdLst/>
            <a:ahLst/>
            <a:cxnLst/>
            <a:rect l="0" t="0" r="0" b="0"/>
            <a:pathLst>
              <a:path w="866692" h="1160890">
                <a:moveTo>
                  <a:pt x="0" y="1160890"/>
                </a:moveTo>
                <a:lnTo>
                  <a:pt x="365760" y="787179"/>
                </a:lnTo>
                <a:lnTo>
                  <a:pt x="548640" y="485030"/>
                </a:lnTo>
                <a:lnTo>
                  <a:pt x="691763" y="198783"/>
                </a:lnTo>
                <a:lnTo>
                  <a:pt x="771276" y="95416"/>
                </a:lnTo>
                <a:lnTo>
                  <a:pt x="866692" y="0"/>
                </a:lnTo>
              </a:path>
            </a:pathLst>
          </a:cu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4371380" y="2572346"/>
            <a:ext cx="964406" cy="1191"/>
          </a:xfrm>
          <a:prstGeom prst="line">
            <a:avLst/>
          </a:pr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hape 22"/>
          <p:cNvSpPr/>
          <p:nvPr/>
        </p:nvSpPr>
        <p:spPr>
          <a:xfrm>
            <a:off x="4839892" y="2143126"/>
            <a:ext cx="650081" cy="870347"/>
          </a:xfrm>
          <a:custGeom>
            <a:avLst/>
            <a:gdLst/>
            <a:ahLst/>
            <a:cxnLst/>
            <a:rect l="0" t="0" r="0" b="0"/>
            <a:pathLst>
              <a:path w="866692" h="1160890">
                <a:moveTo>
                  <a:pt x="0" y="1160890"/>
                </a:moveTo>
                <a:lnTo>
                  <a:pt x="365760" y="787179"/>
                </a:lnTo>
                <a:lnTo>
                  <a:pt x="548640" y="485030"/>
                </a:lnTo>
                <a:lnTo>
                  <a:pt x="691763" y="198783"/>
                </a:lnTo>
                <a:lnTo>
                  <a:pt x="771276" y="95416"/>
                </a:lnTo>
                <a:lnTo>
                  <a:pt x="866692" y="0"/>
                </a:lnTo>
              </a:path>
            </a:pathLst>
          </a:cu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cxnSp>
        <p:nvCxnSpPr>
          <p:cNvPr id="24" name="Straight Connector 23"/>
          <p:cNvCxnSpPr/>
          <p:nvPr/>
        </p:nvCxnSpPr>
        <p:spPr>
          <a:xfrm rot="5400000">
            <a:off x="5014318" y="2543771"/>
            <a:ext cx="964406" cy="1191"/>
          </a:xfrm>
          <a:prstGeom prst="line">
            <a:avLst/>
          </a:pr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hape 24"/>
          <p:cNvSpPr/>
          <p:nvPr/>
        </p:nvSpPr>
        <p:spPr>
          <a:xfrm>
            <a:off x="5482829" y="2130028"/>
            <a:ext cx="650081" cy="870347"/>
          </a:xfrm>
          <a:custGeom>
            <a:avLst/>
            <a:gdLst/>
            <a:ahLst/>
            <a:cxnLst/>
            <a:rect l="0" t="0" r="0" b="0"/>
            <a:pathLst>
              <a:path w="866692" h="1160890">
                <a:moveTo>
                  <a:pt x="0" y="1160890"/>
                </a:moveTo>
                <a:lnTo>
                  <a:pt x="365760" y="787179"/>
                </a:lnTo>
                <a:lnTo>
                  <a:pt x="548640" y="485030"/>
                </a:lnTo>
                <a:lnTo>
                  <a:pt x="691763" y="198783"/>
                </a:lnTo>
                <a:lnTo>
                  <a:pt x="771276" y="95416"/>
                </a:lnTo>
                <a:lnTo>
                  <a:pt x="866692" y="0"/>
                </a:lnTo>
              </a:path>
            </a:pathLst>
          </a:custGeom>
          <a:ln w="19050" cap="rnd" cmpd="sng" algn="ctr">
            <a:solidFill>
              <a:schemeClr val="accent1">
                <a:shade val="95000"/>
                <a:satMod val="10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7664" name="TextBox 25"/>
          <p:cNvSpPr txBox="1">
            <a:spLocks noChangeArrowheads="1"/>
          </p:cNvSpPr>
          <p:nvPr/>
        </p:nvSpPr>
        <p:spPr bwMode="auto">
          <a:xfrm>
            <a:off x="6607969" y="3804048"/>
            <a:ext cx="8185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>
                <a:latin typeface="Calibri" charset="0"/>
              </a:rPr>
              <a:t>Zaman</a:t>
            </a:r>
          </a:p>
        </p:txBody>
      </p:sp>
      <p:sp>
        <p:nvSpPr>
          <p:cNvPr id="27" name="Picture 16"/>
          <p:cNvSpPr txBox="1"/>
          <p:nvPr/>
        </p:nvSpPr>
        <p:spPr>
          <a:xfrm>
            <a:off x="1925958" y="1983903"/>
            <a:ext cx="461665" cy="864980"/>
          </a:xfrm>
          <a:prstGeom prst="rect">
            <a:avLst/>
          </a:prstGeom>
          <a:noFill/>
        </p:spPr>
        <p:txBody>
          <a:bodyPr vert="vert270"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dirty="0">
                <a:latin typeface="+mn-lt"/>
              </a:rPr>
              <a:t>Büyüme</a:t>
            </a:r>
          </a:p>
        </p:txBody>
      </p:sp>
      <p:sp>
        <p:nvSpPr>
          <p:cNvPr id="27666" name="TextBox 27"/>
          <p:cNvSpPr txBox="1">
            <a:spLocks noChangeArrowheads="1"/>
          </p:cNvSpPr>
          <p:nvPr/>
        </p:nvSpPr>
        <p:spPr bwMode="auto">
          <a:xfrm>
            <a:off x="2536032" y="4232673"/>
            <a:ext cx="58443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tr-TR" altLang="en-US" dirty="0">
                <a:latin typeface="Calibri" charset="0"/>
              </a:rPr>
              <a:t>Şekil: Normal olarak biçilen bir </a:t>
            </a:r>
            <a:r>
              <a:rPr lang="tr-TR" altLang="en-US" dirty="0" err="1">
                <a:latin typeface="Calibri" charset="0"/>
              </a:rPr>
              <a:t>yembitkisinin</a:t>
            </a:r>
            <a:r>
              <a:rPr lang="tr-TR" altLang="en-US" dirty="0">
                <a:latin typeface="Calibri" charset="0"/>
              </a:rPr>
              <a:t> büyüme </a:t>
            </a:r>
            <a:r>
              <a:rPr lang="tr-TR" altLang="en-US" dirty="0" err="1">
                <a:latin typeface="Calibri" charset="0"/>
              </a:rPr>
              <a:t>knetiği</a:t>
            </a:r>
            <a:endParaRPr lang="tr-TR" alt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3975" y="205979"/>
            <a:ext cx="6171290" cy="857915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sz="2700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Yapısal olmayan karbonhidratlar - Önemi</a:t>
            </a:r>
          </a:p>
        </p:txBody>
      </p:sp>
      <p:sp>
        <p:nvSpPr>
          <p:cNvPr id="28675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75" dirty="0" err="1"/>
              <a:t>Yembitkilerinin</a:t>
            </a:r>
            <a:r>
              <a:rPr lang="tr-TR" altLang="en-US" sz="2175" dirty="0"/>
              <a:t> biçme çağına etkilidirler.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75" dirty="0" err="1"/>
              <a:t>Yembitkilerinin</a:t>
            </a:r>
            <a:r>
              <a:rPr lang="tr-TR" altLang="en-US" sz="2175" dirty="0"/>
              <a:t> biçme sıklığına etkilidirler.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75" dirty="0"/>
              <a:t>Biçmeye başlama ve son verme tarihlerine </a:t>
            </a:r>
            <a:r>
              <a:rPr lang="tr-TR" altLang="en-US" sz="2175" dirty="0" err="1" smtClean="0"/>
              <a:t>etkilirler</a:t>
            </a:r>
            <a:r>
              <a:rPr lang="tr-TR" altLang="en-US" sz="2175" dirty="0"/>
              <a:t>.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75" dirty="0" err="1"/>
              <a:t>Yembitkilerinin</a:t>
            </a:r>
            <a:r>
              <a:rPr lang="tr-TR" altLang="en-US" sz="2175" dirty="0"/>
              <a:t> kullanılma amacına etkilidirler.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75" dirty="0" err="1"/>
              <a:t>Yembitkilerinin</a:t>
            </a:r>
            <a:r>
              <a:rPr lang="tr-TR" altLang="en-US" sz="2175" dirty="0"/>
              <a:t> kış soğuklarından ve yaz kuraklarından korunmasında etkilidirler.</a:t>
            </a:r>
          </a:p>
          <a:p>
            <a:pPr marL="471488" indent="-471488" defTabSz="685800" eaLnBrk="1" hangingPunct="1">
              <a:buFont typeface="Calibri" charset="0"/>
              <a:buAutoNum type="arabicPeriod"/>
            </a:pPr>
            <a:r>
              <a:rPr lang="tr-TR" altLang="en-US" sz="2175" dirty="0" err="1"/>
              <a:t>Yembitkilerinin</a:t>
            </a:r>
            <a:r>
              <a:rPr lang="tr-TR" altLang="en-US" sz="2175" dirty="0"/>
              <a:t> ömrüne etkilidirler.</a:t>
            </a:r>
          </a:p>
        </p:txBody>
      </p:sp>
      <p:sp>
        <p:nvSpPr>
          <p:cNvPr id="286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  <a:endParaRPr lang="tr-TR" altLang="en-US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539552" y="627534"/>
            <a:ext cx="7992888" cy="3938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b="1" dirty="0">
                <a:solidFill>
                  <a:srgbClr val="000000"/>
                </a:solidFill>
              </a:rPr>
              <a:t> Geniş Yapraklı Ot ve Çalılarda Büyüme</a:t>
            </a:r>
          </a:p>
          <a:p>
            <a:pPr algn="just" eaLnBrk="1"/>
            <a:endParaRPr lang="tr-TR" altLang="en-US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dirty="0">
                <a:solidFill>
                  <a:srgbClr val="000000"/>
                </a:solidFill>
              </a:rPr>
              <a:t>Geniş yapraklı ot ve çalılarda büyümenin olduğu bölünür doku sap ve dalların ucundadır. </a:t>
            </a:r>
          </a:p>
          <a:p>
            <a:pPr algn="just" eaLnBrk="1"/>
            <a:endParaRPr lang="tr-TR" altLang="en-US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dirty="0">
                <a:solidFill>
                  <a:srgbClr val="000000"/>
                </a:solidFill>
              </a:rPr>
              <a:t>Uç kısımların koparılması oradaki büyümeyi durdurur.</a:t>
            </a:r>
          </a:p>
          <a:p>
            <a:pPr algn="just" eaLnBrk="1"/>
            <a:endParaRPr lang="tr-TR" altLang="en-US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dirty="0">
                <a:solidFill>
                  <a:srgbClr val="000000"/>
                </a:solidFill>
              </a:rPr>
              <a:t>Bundan sonraki büyüme sadece koparılan noktanın aşağısındaki dallar üzerindeki yan (yedek) tomurcukların faaliyeti ile (çoğunlukla çalılarda)</a:t>
            </a:r>
          </a:p>
          <a:p>
            <a:pPr algn="just" eaLnBrk="1"/>
            <a:r>
              <a:rPr lang="tr-TR" altLang="en-US" dirty="0" smtClean="0">
                <a:solidFill>
                  <a:srgbClr val="000000"/>
                </a:solidFill>
              </a:rPr>
              <a:t>veya bitkinin </a:t>
            </a:r>
            <a:r>
              <a:rPr lang="tr-TR" altLang="en-US" dirty="0">
                <a:solidFill>
                  <a:srgbClr val="000000"/>
                </a:solidFill>
              </a:rPr>
              <a:t>tabanındaki uyuyan tomurcuklardan (genellikle geniş yapraklı otlarda) meydana gelir. </a:t>
            </a:r>
          </a:p>
          <a:p>
            <a:pPr algn="just" eaLnBrk="1"/>
            <a:endParaRPr lang="tr-TR" altLang="en-US" dirty="0">
              <a:solidFill>
                <a:srgbClr val="000000"/>
              </a:solidFill>
            </a:endParaRPr>
          </a:p>
          <a:p>
            <a:pPr eaLnBrk="1"/>
            <a:endParaRPr lang="tr-TR" alt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2609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509879" y="122054"/>
            <a:ext cx="6490402" cy="85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611560" y="843557"/>
            <a:ext cx="7920880" cy="4060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dirty="0">
                <a:solidFill>
                  <a:srgbClr val="000000"/>
                </a:solidFill>
              </a:rPr>
              <a:t>  </a:t>
            </a:r>
            <a:r>
              <a:rPr lang="tr-TR" altLang="en-US" sz="1769" dirty="0">
                <a:solidFill>
                  <a:srgbClr val="000000"/>
                </a:solidFill>
              </a:rPr>
              <a:t> </a:t>
            </a:r>
            <a:r>
              <a:rPr lang="tr-TR" altLang="en-US" sz="1905" dirty="0">
                <a:solidFill>
                  <a:srgbClr val="FF0000"/>
                </a:solidFill>
              </a:rPr>
              <a:t>Yedek Besin Maddeleri (TNC),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Bitkiler fotosentezle ürettikleri besin maddelerinin bir kısmını kendi yaşamsal ihtiyaçlarını (solunum ve büyüme) devam ettirebilmek için kullanırlar.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Bu amaçla kullanılanlardan geri kalanı sonradan kullanmak üzere depolanır.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Bitki organlarında depolanan bu ürünlere “</a:t>
            </a:r>
            <a:r>
              <a:rPr lang="tr-TR" altLang="en-US" sz="1905" dirty="0">
                <a:solidFill>
                  <a:srgbClr val="FF0000"/>
                </a:solidFill>
              </a:rPr>
              <a:t>yedek besin maddesi”</a:t>
            </a:r>
            <a:r>
              <a:rPr lang="tr-TR" altLang="en-US" sz="1905" dirty="0">
                <a:solidFill>
                  <a:srgbClr val="000000"/>
                </a:solidFill>
              </a:rPr>
              <a:t> denmektedir. </a:t>
            </a: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769" dirty="0">
                <a:solidFill>
                  <a:srgbClr val="000000"/>
                </a:solidFill>
              </a:rPr>
              <a:t>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5784203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755576" y="1059582"/>
            <a:ext cx="7776864" cy="2273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sz="2177">
                <a:solidFill>
                  <a:srgbClr val="000000"/>
                </a:solidFill>
              </a:rPr>
              <a:t>Bu maddeler çayır mera bitkilerinin gelişimi ve yeniden sürümü için son derece önemlidir. </a:t>
            </a:r>
          </a:p>
          <a:p>
            <a:pPr algn="just" eaLnBrk="1"/>
            <a:endParaRPr lang="tr-TR" altLang="en-US" sz="2177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2177" dirty="0">
                <a:solidFill>
                  <a:srgbClr val="000000"/>
                </a:solidFill>
              </a:rPr>
              <a:t>Ayrıca bu maddeler ağır kullanım durumunda veya aşırı çevre faktörlerinin varlığında bitkilerin hayatın sigortasıdır.</a:t>
            </a:r>
            <a:r>
              <a:rPr lang="tr-TR" altLang="en-US" sz="1769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3104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467544" y="843558"/>
            <a:ext cx="8280920" cy="405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dirty="0">
                <a:solidFill>
                  <a:srgbClr val="000000"/>
                </a:solidFill>
              </a:rPr>
              <a:t> </a:t>
            </a:r>
            <a:r>
              <a:rPr lang="tr-TR" altLang="en-US" sz="1905" dirty="0">
                <a:solidFill>
                  <a:srgbClr val="000000"/>
                </a:solidFill>
              </a:rPr>
              <a:t>Bitki ürettiği organik maddelerin bir kısmını yeniden sürmede kullanır.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Esas yedek besin maddesi olarak bilinen bu ürünler özellikle karbonhidratlar ve yağlardır.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Bazı bitkilerde proteinli (azotlu) bileşiklerde yedek besin maddesi olarak </a:t>
            </a:r>
            <a:r>
              <a:rPr lang="tr-TR" altLang="en-US" sz="1905" dirty="0" err="1">
                <a:solidFill>
                  <a:srgbClr val="000000"/>
                </a:solidFill>
              </a:rPr>
              <a:t>yeralır</a:t>
            </a:r>
            <a:r>
              <a:rPr lang="tr-TR" altLang="en-US" sz="1905" dirty="0">
                <a:solidFill>
                  <a:srgbClr val="000000"/>
                </a:solidFill>
              </a:rPr>
              <a:t>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Bitki metabolizmasında karbon ve azotun hem </a:t>
            </a:r>
            <a:r>
              <a:rPr lang="tr-TR" altLang="en-US" sz="1905" dirty="0" smtClean="0">
                <a:solidFill>
                  <a:srgbClr val="000000"/>
                </a:solidFill>
              </a:rPr>
              <a:t>yapısal </a:t>
            </a:r>
            <a:r>
              <a:rPr lang="tr-TR" altLang="en-US" sz="1905" dirty="0">
                <a:solidFill>
                  <a:srgbClr val="000000"/>
                </a:solidFill>
              </a:rPr>
              <a:t>hem de düzenleyici </a:t>
            </a:r>
            <a:r>
              <a:rPr lang="tr-TR" altLang="en-US" sz="1905" dirty="0" err="1">
                <a:solidFill>
                  <a:srgbClr val="000000"/>
                </a:solidFill>
              </a:rPr>
              <a:t>rolu</a:t>
            </a:r>
            <a:r>
              <a:rPr lang="tr-TR" altLang="en-US" sz="1905" dirty="0">
                <a:solidFill>
                  <a:srgbClr val="000000"/>
                </a:solidFill>
              </a:rPr>
              <a:t> vardır.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Bitkide karbonlu bileşikler yapısal ve yapısal olmayan karbonhidratlar olarak ikiye ayrılırlar. </a:t>
            </a:r>
          </a:p>
          <a:p>
            <a:pPr algn="just" eaLnBrk="1"/>
            <a:endParaRPr lang="tr-TR" altLang="en-US" sz="1633" dirty="0">
              <a:solidFill>
                <a:srgbClr val="000000"/>
              </a:solidFill>
            </a:endParaRPr>
          </a:p>
          <a:p>
            <a:pPr algn="just" eaLnBrk="1"/>
            <a:endParaRPr lang="tr-TR" altLang="en-US" sz="1633" dirty="0">
              <a:solidFill>
                <a:srgbClr val="000000"/>
              </a:solidFill>
            </a:endParaRPr>
          </a:p>
          <a:p>
            <a:pPr eaLnBrk="1"/>
            <a:endParaRPr lang="tr-TR" altLang="en-US" dirty="0">
              <a:solidFill>
                <a:srgbClr val="000000"/>
              </a:solidFill>
            </a:endParaRPr>
          </a:p>
          <a:p>
            <a:pPr eaLnBrk="1"/>
            <a:endParaRPr lang="tr-TR" altLang="en-US" dirty="0">
              <a:solidFill>
                <a:srgbClr val="000000"/>
              </a:solidFill>
            </a:endParaRPr>
          </a:p>
          <a:p>
            <a:pPr eaLnBrk="1"/>
            <a:r>
              <a:rPr lang="tr-TR" altLang="en-US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1387827" y="122054"/>
            <a:ext cx="6490401" cy="613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>
                <a:solidFill>
                  <a:srgbClr val="00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044547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395536" y="987574"/>
            <a:ext cx="8424936" cy="3133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just" eaLnBrk="1"/>
            <a:r>
              <a:rPr lang="tr-TR" altLang="en-US" sz="1905" dirty="0" err="1">
                <a:solidFill>
                  <a:srgbClr val="000000"/>
                </a:solidFill>
              </a:rPr>
              <a:t>Selülozlu</a:t>
            </a:r>
            <a:r>
              <a:rPr lang="tr-TR" altLang="en-US" sz="1905" dirty="0">
                <a:solidFill>
                  <a:srgbClr val="000000"/>
                </a:solidFill>
              </a:rPr>
              <a:t> yapısal karbonhidratlar metabolizma olaylarında kullanılmazken, yapısal olmayan karbonhidratlar enerji nakli ve depolama olaylarının temel elemanıdır.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FF0000"/>
                </a:solidFill>
              </a:rPr>
              <a:t>Yedek besin maddesi olarak kullanılan azotlu bileşikler ise enzim ve </a:t>
            </a:r>
            <a:r>
              <a:rPr lang="tr-TR" altLang="en-US" sz="1905" dirty="0" smtClean="0">
                <a:solidFill>
                  <a:srgbClr val="FF0000"/>
                </a:solidFill>
              </a:rPr>
              <a:t>hormonların </a:t>
            </a:r>
            <a:r>
              <a:rPr lang="tr-TR" altLang="en-US" sz="1905" dirty="0">
                <a:solidFill>
                  <a:srgbClr val="FF0000"/>
                </a:solidFill>
              </a:rPr>
              <a:t>temel yapı taşıdırlar ve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 metabolizma tepkimelerinde katalizörlük yapma, elektron ve hormon taşınmasını düzenleme görevlerini yerine getirirler.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2438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467544" y="846097"/>
            <a:ext cx="8496944" cy="316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r>
              <a:rPr lang="tr-TR" altLang="en-US" dirty="0">
                <a:solidFill>
                  <a:srgbClr val="000000"/>
                </a:solidFill>
              </a:rPr>
              <a:t> </a:t>
            </a:r>
            <a:r>
              <a:rPr lang="tr-TR" altLang="en-US" sz="2177" dirty="0">
                <a:solidFill>
                  <a:srgbClr val="FF00FF"/>
                </a:solidFill>
              </a:rPr>
              <a:t>Bünyedeki </a:t>
            </a:r>
            <a:r>
              <a:rPr lang="tr-TR" altLang="en-US" sz="2177" dirty="0" err="1">
                <a:solidFill>
                  <a:srgbClr val="FF00FF"/>
                </a:solidFill>
              </a:rPr>
              <a:t>azotsuz</a:t>
            </a:r>
            <a:r>
              <a:rPr lang="tr-TR" altLang="en-US" sz="2177" dirty="0">
                <a:solidFill>
                  <a:srgbClr val="FF00FF"/>
                </a:solidFill>
              </a:rPr>
              <a:t> öz maddelerden en önemlileri yapısal olmayan karbonhidratlar, yani indirgenen ve indirgenmeyen şekerlerdir. </a:t>
            </a:r>
          </a:p>
          <a:p>
            <a:pPr eaLnBrk="1"/>
            <a:endParaRPr lang="tr-TR" altLang="en-US" sz="2177" dirty="0">
              <a:solidFill>
                <a:srgbClr val="000000"/>
              </a:solidFill>
            </a:endParaRPr>
          </a:p>
          <a:p>
            <a:pPr eaLnBrk="1"/>
            <a:r>
              <a:rPr lang="tr-TR" altLang="en-US" sz="2177" dirty="0">
                <a:solidFill>
                  <a:srgbClr val="000000"/>
                </a:solidFill>
              </a:rPr>
              <a:t>Yedek besin maddeleri genellikle sıcak iklim yem bitkilerinde  nişasta, </a:t>
            </a:r>
          </a:p>
          <a:p>
            <a:pPr eaLnBrk="1"/>
            <a:endParaRPr lang="tr-TR" altLang="en-US" sz="2177" dirty="0">
              <a:solidFill>
                <a:srgbClr val="000000"/>
              </a:solidFill>
            </a:endParaRPr>
          </a:p>
          <a:p>
            <a:pPr eaLnBrk="1"/>
            <a:r>
              <a:rPr lang="tr-TR" altLang="en-US" sz="2177" dirty="0">
                <a:solidFill>
                  <a:srgbClr val="000000"/>
                </a:solidFill>
              </a:rPr>
              <a:t>serin iklim yem bitkilerinde </a:t>
            </a:r>
            <a:r>
              <a:rPr lang="tr-TR" altLang="en-US" sz="2177" dirty="0" err="1">
                <a:solidFill>
                  <a:srgbClr val="000000"/>
                </a:solidFill>
              </a:rPr>
              <a:t>früktozanlar</a:t>
            </a:r>
            <a:r>
              <a:rPr lang="tr-TR" altLang="en-US" sz="2177" dirty="0">
                <a:solidFill>
                  <a:srgbClr val="000000"/>
                </a:solidFill>
              </a:rPr>
              <a:t> seklinde depo edilmektedir.</a:t>
            </a:r>
          </a:p>
        </p:txBody>
      </p:sp>
    </p:spTree>
    <p:extLst>
      <p:ext uri="{BB962C8B-B14F-4D97-AF65-F5344CB8AC3E}">
        <p14:creationId xmlns:p14="http://schemas.microsoft.com/office/powerpoint/2010/main" val="14443879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611560" y="771549"/>
            <a:ext cx="8136903" cy="38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1235" tIns="30617" rIns="61235" bIns="30617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eaLnBrk="1"/>
            <a:endParaRPr lang="tr-TR" altLang="en-US" dirty="0">
              <a:solidFill>
                <a:srgbClr val="000000"/>
              </a:solidFill>
            </a:endParaRPr>
          </a:p>
          <a:p>
            <a:pPr eaLnBrk="1"/>
            <a:endParaRPr lang="tr-TR" altLang="en-US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Bitki karbonhidratları yapısal olanlar ve yapısal olmayanlar olarak iki gruba ayrılabilir.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Yapısal karbonhidratlar sağlam hücre çeperinin yapısını oluşturur ve metabolizma olaylarında kullanılmazlar.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r>
              <a:rPr lang="tr-TR" altLang="en-US" sz="1905" dirty="0">
                <a:solidFill>
                  <a:srgbClr val="000000"/>
                </a:solidFill>
              </a:rPr>
              <a:t>Her ne kadar bitkinin metabolizma faaliyetlerinde kullanılmasa da yapısal karbonhidratlar merada otlayan otçul hayvanların önemli beslenme unsurlarını teşkil ederler. </a:t>
            </a:r>
          </a:p>
          <a:p>
            <a:pPr algn="just" eaLnBrk="1"/>
            <a:endParaRPr lang="tr-TR" altLang="en-US" sz="1905" dirty="0">
              <a:solidFill>
                <a:srgbClr val="000000"/>
              </a:solidFill>
            </a:endParaRP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  <a:p>
            <a:pPr algn="just" eaLnBrk="1"/>
            <a:endParaRPr lang="tr-TR" altLang="en-US" sz="1769" dirty="0">
              <a:solidFill>
                <a:srgbClr val="000000"/>
              </a:solidFill>
            </a:endParaRPr>
          </a:p>
          <a:p>
            <a:pPr eaLnBrk="1"/>
            <a:endParaRPr lang="tr-TR" altLang="en-US" dirty="0">
              <a:solidFill>
                <a:srgbClr val="000000"/>
              </a:solidFill>
            </a:endParaRPr>
          </a:p>
          <a:p>
            <a:pPr eaLnBrk="1"/>
            <a:endParaRPr lang="tr-TR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1584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907</Words>
  <Application>Microsoft Macintosh PowerPoint</Application>
  <PresentationFormat>On-screen Show (16:9)</PresentationFormat>
  <Paragraphs>178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DejaVu Sans</vt:lpstr>
      <vt:lpstr>Times New Roman</vt:lpstr>
      <vt:lpstr>Arial</vt:lpstr>
      <vt:lpstr>Office Theme</vt:lpstr>
      <vt:lpstr>Custom Design</vt:lpstr>
      <vt:lpstr>YEM KÜLTÜRÜNÜN İLKELERİ</vt:lpstr>
      <vt:lpstr>Geniş Yapraklı Ot ve Çalılarda Büyüme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Yapısal olmayan karbonhidratlar - Önemi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34</cp:revision>
  <dcterms:created xsi:type="dcterms:W3CDTF">2015-10-19T14:04:59Z</dcterms:created>
  <dcterms:modified xsi:type="dcterms:W3CDTF">2017-11-24T13:46:13Z</dcterms:modified>
</cp:coreProperties>
</file>