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87" r:id="rId2"/>
    <p:sldId id="269" r:id="rId3"/>
    <p:sldId id="270" r:id="rId4"/>
    <p:sldId id="276" r:id="rId5"/>
    <p:sldId id="277" r:id="rId6"/>
    <p:sldId id="287" r:id="rId7"/>
    <p:sldId id="291" r:id="rId8"/>
    <p:sldId id="295"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30"/>
  </p:normalViewPr>
  <p:slideViewPr>
    <p:cSldViewPr snapToGrid="0" snapToObjects="1">
      <p:cViewPr varScale="1">
        <p:scale>
          <a:sx n="92" d="100"/>
          <a:sy n="92" d="100"/>
        </p:scale>
        <p:origin x="10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D7BB4-604E-CE4D-A2BE-3D80552E4B4E}" type="doc">
      <dgm:prSet loTypeId="urn:microsoft.com/office/officeart/2005/8/layout/orgChart1" loCatId="hierarchy" qsTypeId="urn:microsoft.com/office/officeart/2005/8/quickstyle/simple1" qsCatId="simple" csTypeId="urn:microsoft.com/office/officeart/2005/8/colors/accent1_2" csCatId="accent1"/>
      <dgm:spPr/>
    </dgm:pt>
    <dgm:pt modelId="{686A5B14-F08C-4F41-B80F-DF8F7E37C8F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a:ln>
                <a:noFill/>
              </a:ln>
              <a:solidFill>
                <a:schemeClr val="tx1"/>
              </a:solidFill>
              <a:effectLst/>
              <a:latin typeface="Arial" panose="020B0604020202020204" pitchFamily="34" charset="0"/>
              <a:cs typeface="Arial" panose="020B0604020202020204" pitchFamily="34" charset="0"/>
            </a:rPr>
            <a:t>TARAFLILIK</a:t>
          </a:r>
        </a:p>
      </dgm:t>
    </dgm:pt>
    <dgm:pt modelId="{D329873E-2C9E-1D45-A826-01CD18BEFBF7}" type="parTrans" cxnId="{77753C69-9F8F-FA4B-AECF-125C2124866C}">
      <dgm:prSet/>
      <dgm:spPr/>
    </dgm:pt>
    <dgm:pt modelId="{EC5CA065-E3A8-1341-BACA-3AE914CEABEB}" type="sibTrans" cxnId="{77753C69-9F8F-FA4B-AECF-125C2124866C}">
      <dgm:prSet/>
      <dgm:spPr/>
    </dgm:pt>
    <dgm:pt modelId="{708D6A13-C5B7-2F4F-AA30-61F87D916A0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a:ln>
                <a:noFill/>
              </a:ln>
              <a:solidFill>
                <a:schemeClr val="tx1"/>
              </a:solidFill>
              <a:effectLst/>
              <a:latin typeface="Arial" panose="020B0604020202020204" pitchFamily="34" charset="0"/>
              <a:cs typeface="Arial" panose="020B0604020202020204" pitchFamily="34" charset="0"/>
            </a:rPr>
            <a:t>KİŞİSEL YANLILIK</a:t>
          </a:r>
        </a:p>
      </dgm:t>
    </dgm:pt>
    <dgm:pt modelId="{C717D269-9057-CC4A-8E0C-36E2D5CF2CDB}" type="parTrans" cxnId="{4709A02C-3DD1-0540-9730-ADDA783309F8}">
      <dgm:prSet/>
      <dgm:spPr/>
    </dgm:pt>
    <dgm:pt modelId="{46F31865-424F-664C-BE5E-1717D92D9DFA}" type="sibTrans" cxnId="{4709A02C-3DD1-0540-9730-ADDA783309F8}">
      <dgm:prSet/>
      <dgm:spPr/>
    </dgm:pt>
    <dgm:pt modelId="{C99ECFE3-683F-3B46-A26E-DAB40E5328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a:ln>
                <a:noFill/>
              </a:ln>
              <a:solidFill>
                <a:schemeClr val="tx1"/>
              </a:solidFill>
              <a:effectLst/>
              <a:latin typeface="Arial" panose="020B0604020202020204" pitchFamily="34" charset="0"/>
              <a:cs typeface="Arial" panose="020B0604020202020204" pitchFamily="34" charset="0"/>
            </a:rPr>
            <a:t>KURUMSAL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a:ln>
                <a:noFill/>
              </a:ln>
              <a:solidFill>
                <a:schemeClr val="tx1"/>
              </a:solidFill>
              <a:effectLst/>
              <a:latin typeface="Arial" panose="020B0604020202020204" pitchFamily="34" charset="0"/>
              <a:cs typeface="Arial" panose="020B0604020202020204" pitchFamily="34" charset="0"/>
            </a:rPr>
            <a:t>YANLILIK</a:t>
          </a:r>
        </a:p>
      </dgm:t>
    </dgm:pt>
    <dgm:pt modelId="{11103898-FC37-6C42-8AD3-6AC1320B8E6F}" type="parTrans" cxnId="{F2EBE25B-B18D-AA4D-88D0-8A70AAFF33A3}">
      <dgm:prSet/>
      <dgm:spPr/>
    </dgm:pt>
    <dgm:pt modelId="{201A77D5-1DF5-384A-9CB2-F99325D049F7}" type="sibTrans" cxnId="{F2EBE25B-B18D-AA4D-88D0-8A70AAFF33A3}">
      <dgm:prSet/>
      <dgm:spPr/>
    </dgm:pt>
    <dgm:pt modelId="{40ACEE1F-42C2-3F4A-AFAF-AD41659FBA93}" type="pres">
      <dgm:prSet presAssocID="{2E1D7BB4-604E-CE4D-A2BE-3D80552E4B4E}" presName="hierChild1" presStyleCnt="0">
        <dgm:presLayoutVars>
          <dgm:orgChart val="1"/>
          <dgm:chPref val="1"/>
          <dgm:dir/>
          <dgm:animOne val="branch"/>
          <dgm:animLvl val="lvl"/>
          <dgm:resizeHandles/>
        </dgm:presLayoutVars>
      </dgm:prSet>
      <dgm:spPr/>
    </dgm:pt>
    <dgm:pt modelId="{AAB8D0EC-A771-714F-9653-6DCA9104EACE}" type="pres">
      <dgm:prSet presAssocID="{686A5B14-F08C-4F41-B80F-DF8F7E37C8F0}" presName="hierRoot1" presStyleCnt="0">
        <dgm:presLayoutVars>
          <dgm:hierBranch/>
        </dgm:presLayoutVars>
      </dgm:prSet>
      <dgm:spPr/>
    </dgm:pt>
    <dgm:pt modelId="{9494D6CF-E981-2547-99FA-2F9371B05521}" type="pres">
      <dgm:prSet presAssocID="{686A5B14-F08C-4F41-B80F-DF8F7E37C8F0}" presName="rootComposite1" presStyleCnt="0"/>
      <dgm:spPr/>
    </dgm:pt>
    <dgm:pt modelId="{41FE55DC-B194-EA48-B78C-196223F108E1}" type="pres">
      <dgm:prSet presAssocID="{686A5B14-F08C-4F41-B80F-DF8F7E37C8F0}" presName="rootText1" presStyleLbl="node0" presStyleIdx="0" presStyleCnt="1">
        <dgm:presLayoutVars>
          <dgm:chPref val="3"/>
        </dgm:presLayoutVars>
      </dgm:prSet>
      <dgm:spPr/>
    </dgm:pt>
    <dgm:pt modelId="{185F0050-E558-7945-8F4B-A4834D784E7D}" type="pres">
      <dgm:prSet presAssocID="{686A5B14-F08C-4F41-B80F-DF8F7E37C8F0}" presName="rootConnector1" presStyleLbl="node1" presStyleIdx="0" presStyleCnt="0"/>
      <dgm:spPr/>
    </dgm:pt>
    <dgm:pt modelId="{5B8120E0-0BDE-9847-8BDE-3D575E582FC6}" type="pres">
      <dgm:prSet presAssocID="{686A5B14-F08C-4F41-B80F-DF8F7E37C8F0}" presName="hierChild2" presStyleCnt="0"/>
      <dgm:spPr/>
    </dgm:pt>
    <dgm:pt modelId="{7439746F-BFFB-2A4B-BF03-903165E48967}" type="pres">
      <dgm:prSet presAssocID="{C717D269-9057-CC4A-8E0C-36E2D5CF2CDB}" presName="Name35" presStyleLbl="parChTrans1D2" presStyleIdx="0" presStyleCnt="2"/>
      <dgm:spPr/>
    </dgm:pt>
    <dgm:pt modelId="{73D031B5-32D7-7A41-B4D0-EF5FC9975384}" type="pres">
      <dgm:prSet presAssocID="{708D6A13-C5B7-2F4F-AA30-61F87D916A0C}" presName="hierRoot2" presStyleCnt="0">
        <dgm:presLayoutVars>
          <dgm:hierBranch/>
        </dgm:presLayoutVars>
      </dgm:prSet>
      <dgm:spPr/>
    </dgm:pt>
    <dgm:pt modelId="{1DC47004-BBF9-DB4D-95FB-409CC06A14B7}" type="pres">
      <dgm:prSet presAssocID="{708D6A13-C5B7-2F4F-AA30-61F87D916A0C}" presName="rootComposite" presStyleCnt="0"/>
      <dgm:spPr/>
    </dgm:pt>
    <dgm:pt modelId="{7115B731-7C7A-6341-BEF9-31D26036F133}" type="pres">
      <dgm:prSet presAssocID="{708D6A13-C5B7-2F4F-AA30-61F87D916A0C}" presName="rootText" presStyleLbl="node2" presStyleIdx="0" presStyleCnt="2">
        <dgm:presLayoutVars>
          <dgm:chPref val="3"/>
        </dgm:presLayoutVars>
      </dgm:prSet>
      <dgm:spPr/>
    </dgm:pt>
    <dgm:pt modelId="{EB1F158F-B68A-2746-8E8A-1E0EA5E98783}" type="pres">
      <dgm:prSet presAssocID="{708D6A13-C5B7-2F4F-AA30-61F87D916A0C}" presName="rootConnector" presStyleLbl="node2" presStyleIdx="0" presStyleCnt="2"/>
      <dgm:spPr/>
    </dgm:pt>
    <dgm:pt modelId="{A204BE1A-A7ED-744A-9C77-3615F4BFC00A}" type="pres">
      <dgm:prSet presAssocID="{708D6A13-C5B7-2F4F-AA30-61F87D916A0C}" presName="hierChild4" presStyleCnt="0"/>
      <dgm:spPr/>
    </dgm:pt>
    <dgm:pt modelId="{36E606AA-AD1E-B140-8A71-51BE8F21481B}" type="pres">
      <dgm:prSet presAssocID="{708D6A13-C5B7-2F4F-AA30-61F87D916A0C}" presName="hierChild5" presStyleCnt="0"/>
      <dgm:spPr/>
    </dgm:pt>
    <dgm:pt modelId="{2BB4A335-3D54-C44E-9A67-30FB6B191C97}" type="pres">
      <dgm:prSet presAssocID="{11103898-FC37-6C42-8AD3-6AC1320B8E6F}" presName="Name35" presStyleLbl="parChTrans1D2" presStyleIdx="1" presStyleCnt="2"/>
      <dgm:spPr/>
    </dgm:pt>
    <dgm:pt modelId="{1AC95DB1-608C-E64B-A201-31D9A6C4EB3D}" type="pres">
      <dgm:prSet presAssocID="{C99ECFE3-683F-3B46-A26E-DAB40E5328D1}" presName="hierRoot2" presStyleCnt="0">
        <dgm:presLayoutVars>
          <dgm:hierBranch/>
        </dgm:presLayoutVars>
      </dgm:prSet>
      <dgm:spPr/>
    </dgm:pt>
    <dgm:pt modelId="{954A33E9-E537-BD41-90D6-DF6BB7DE246F}" type="pres">
      <dgm:prSet presAssocID="{C99ECFE3-683F-3B46-A26E-DAB40E5328D1}" presName="rootComposite" presStyleCnt="0"/>
      <dgm:spPr/>
    </dgm:pt>
    <dgm:pt modelId="{DADE2454-E75C-9640-B1E4-E08AB7DD3E6A}" type="pres">
      <dgm:prSet presAssocID="{C99ECFE3-683F-3B46-A26E-DAB40E5328D1}" presName="rootText" presStyleLbl="node2" presStyleIdx="1" presStyleCnt="2">
        <dgm:presLayoutVars>
          <dgm:chPref val="3"/>
        </dgm:presLayoutVars>
      </dgm:prSet>
      <dgm:spPr/>
    </dgm:pt>
    <dgm:pt modelId="{DB2287E3-FF10-704D-B907-F07DC60117CD}" type="pres">
      <dgm:prSet presAssocID="{C99ECFE3-683F-3B46-A26E-DAB40E5328D1}" presName="rootConnector" presStyleLbl="node2" presStyleIdx="1" presStyleCnt="2"/>
      <dgm:spPr/>
    </dgm:pt>
    <dgm:pt modelId="{8CF03729-C626-B643-BC09-90D5EAC99717}" type="pres">
      <dgm:prSet presAssocID="{C99ECFE3-683F-3B46-A26E-DAB40E5328D1}" presName="hierChild4" presStyleCnt="0"/>
      <dgm:spPr/>
    </dgm:pt>
    <dgm:pt modelId="{33013EE3-DA45-804F-B513-48C9580E6D5F}" type="pres">
      <dgm:prSet presAssocID="{C99ECFE3-683F-3B46-A26E-DAB40E5328D1}" presName="hierChild5" presStyleCnt="0"/>
      <dgm:spPr/>
    </dgm:pt>
    <dgm:pt modelId="{21EAF48A-F215-384B-88D7-12CBC8A551F6}" type="pres">
      <dgm:prSet presAssocID="{686A5B14-F08C-4F41-B80F-DF8F7E37C8F0}" presName="hierChild3" presStyleCnt="0"/>
      <dgm:spPr/>
    </dgm:pt>
  </dgm:ptLst>
  <dgm:cxnLst>
    <dgm:cxn modelId="{4709A02C-3DD1-0540-9730-ADDA783309F8}" srcId="{686A5B14-F08C-4F41-B80F-DF8F7E37C8F0}" destId="{708D6A13-C5B7-2F4F-AA30-61F87D916A0C}" srcOrd="0" destOrd="0" parTransId="{C717D269-9057-CC4A-8E0C-36E2D5CF2CDB}" sibTransId="{46F31865-424F-664C-BE5E-1717D92D9DFA}"/>
    <dgm:cxn modelId="{2131132F-6E77-F44A-BA87-BDCB40B45037}" type="presOf" srcId="{C99ECFE3-683F-3B46-A26E-DAB40E5328D1}" destId="{DADE2454-E75C-9640-B1E4-E08AB7DD3E6A}" srcOrd="0" destOrd="0" presId="urn:microsoft.com/office/officeart/2005/8/layout/orgChart1"/>
    <dgm:cxn modelId="{6C996445-6A2D-7C43-95A8-8903CEF0EFD1}" type="presOf" srcId="{708D6A13-C5B7-2F4F-AA30-61F87D916A0C}" destId="{EB1F158F-B68A-2746-8E8A-1E0EA5E98783}" srcOrd="1" destOrd="0" presId="urn:microsoft.com/office/officeart/2005/8/layout/orgChart1"/>
    <dgm:cxn modelId="{F2EBE25B-B18D-AA4D-88D0-8A70AAFF33A3}" srcId="{686A5B14-F08C-4F41-B80F-DF8F7E37C8F0}" destId="{C99ECFE3-683F-3B46-A26E-DAB40E5328D1}" srcOrd="1" destOrd="0" parTransId="{11103898-FC37-6C42-8AD3-6AC1320B8E6F}" sibTransId="{201A77D5-1DF5-384A-9CB2-F99325D049F7}"/>
    <dgm:cxn modelId="{77753C69-9F8F-FA4B-AECF-125C2124866C}" srcId="{2E1D7BB4-604E-CE4D-A2BE-3D80552E4B4E}" destId="{686A5B14-F08C-4F41-B80F-DF8F7E37C8F0}" srcOrd="0" destOrd="0" parTransId="{D329873E-2C9E-1D45-A826-01CD18BEFBF7}" sibTransId="{EC5CA065-E3A8-1341-BACA-3AE914CEABEB}"/>
    <dgm:cxn modelId="{76E9E06C-E963-194A-91CD-B4D4C8D08BF4}" type="presOf" srcId="{686A5B14-F08C-4F41-B80F-DF8F7E37C8F0}" destId="{185F0050-E558-7945-8F4B-A4834D784E7D}" srcOrd="1" destOrd="0" presId="urn:microsoft.com/office/officeart/2005/8/layout/orgChart1"/>
    <dgm:cxn modelId="{3EE6CF80-FB94-C54C-AD6A-11DE1891A411}" type="presOf" srcId="{686A5B14-F08C-4F41-B80F-DF8F7E37C8F0}" destId="{41FE55DC-B194-EA48-B78C-196223F108E1}" srcOrd="0" destOrd="0" presId="urn:microsoft.com/office/officeart/2005/8/layout/orgChart1"/>
    <dgm:cxn modelId="{6BE99285-8A3C-6E49-BBF5-BEE777490015}" type="presOf" srcId="{C99ECFE3-683F-3B46-A26E-DAB40E5328D1}" destId="{DB2287E3-FF10-704D-B907-F07DC60117CD}" srcOrd="1" destOrd="0" presId="urn:microsoft.com/office/officeart/2005/8/layout/orgChart1"/>
    <dgm:cxn modelId="{F6120B90-A5B4-CE4A-B64F-FEE725CA9174}" type="presOf" srcId="{2E1D7BB4-604E-CE4D-A2BE-3D80552E4B4E}" destId="{40ACEE1F-42C2-3F4A-AFAF-AD41659FBA93}" srcOrd="0" destOrd="0" presId="urn:microsoft.com/office/officeart/2005/8/layout/orgChart1"/>
    <dgm:cxn modelId="{3938F799-ED8A-4549-BB35-DC164D726C5F}" type="presOf" srcId="{708D6A13-C5B7-2F4F-AA30-61F87D916A0C}" destId="{7115B731-7C7A-6341-BEF9-31D26036F133}" srcOrd="0" destOrd="0" presId="urn:microsoft.com/office/officeart/2005/8/layout/orgChart1"/>
    <dgm:cxn modelId="{47656AA3-7714-6C43-A535-041AAF40C5C0}" type="presOf" srcId="{11103898-FC37-6C42-8AD3-6AC1320B8E6F}" destId="{2BB4A335-3D54-C44E-9A67-30FB6B191C97}" srcOrd="0" destOrd="0" presId="urn:microsoft.com/office/officeart/2005/8/layout/orgChart1"/>
    <dgm:cxn modelId="{22E712DE-FEF8-8B48-8D5A-2539915F0CCF}" type="presOf" srcId="{C717D269-9057-CC4A-8E0C-36E2D5CF2CDB}" destId="{7439746F-BFFB-2A4B-BF03-903165E48967}" srcOrd="0" destOrd="0" presId="urn:microsoft.com/office/officeart/2005/8/layout/orgChart1"/>
    <dgm:cxn modelId="{185E6EC1-7659-E443-A787-318D70FC4135}" type="presParOf" srcId="{40ACEE1F-42C2-3F4A-AFAF-AD41659FBA93}" destId="{AAB8D0EC-A771-714F-9653-6DCA9104EACE}" srcOrd="0" destOrd="0" presId="urn:microsoft.com/office/officeart/2005/8/layout/orgChart1"/>
    <dgm:cxn modelId="{2678FC3E-22BF-6749-8480-8FF05C06D0DF}" type="presParOf" srcId="{AAB8D0EC-A771-714F-9653-6DCA9104EACE}" destId="{9494D6CF-E981-2547-99FA-2F9371B05521}" srcOrd="0" destOrd="0" presId="urn:microsoft.com/office/officeart/2005/8/layout/orgChart1"/>
    <dgm:cxn modelId="{72A643E3-A06F-914F-B882-F49D86D9213C}" type="presParOf" srcId="{9494D6CF-E981-2547-99FA-2F9371B05521}" destId="{41FE55DC-B194-EA48-B78C-196223F108E1}" srcOrd="0" destOrd="0" presId="urn:microsoft.com/office/officeart/2005/8/layout/orgChart1"/>
    <dgm:cxn modelId="{17CFEE55-928A-FC43-8347-1D5F615ED0FE}" type="presParOf" srcId="{9494D6CF-E981-2547-99FA-2F9371B05521}" destId="{185F0050-E558-7945-8F4B-A4834D784E7D}" srcOrd="1" destOrd="0" presId="urn:microsoft.com/office/officeart/2005/8/layout/orgChart1"/>
    <dgm:cxn modelId="{D25229CF-DB56-C148-8215-BEE50B0A376E}" type="presParOf" srcId="{AAB8D0EC-A771-714F-9653-6DCA9104EACE}" destId="{5B8120E0-0BDE-9847-8BDE-3D575E582FC6}" srcOrd="1" destOrd="0" presId="urn:microsoft.com/office/officeart/2005/8/layout/orgChart1"/>
    <dgm:cxn modelId="{BBF2E87F-5230-D146-BE5B-807FECC043BE}" type="presParOf" srcId="{5B8120E0-0BDE-9847-8BDE-3D575E582FC6}" destId="{7439746F-BFFB-2A4B-BF03-903165E48967}" srcOrd="0" destOrd="0" presId="urn:microsoft.com/office/officeart/2005/8/layout/orgChart1"/>
    <dgm:cxn modelId="{86FBC260-CB22-6242-8BE5-8510E65E6B76}" type="presParOf" srcId="{5B8120E0-0BDE-9847-8BDE-3D575E582FC6}" destId="{73D031B5-32D7-7A41-B4D0-EF5FC9975384}" srcOrd="1" destOrd="0" presId="urn:microsoft.com/office/officeart/2005/8/layout/orgChart1"/>
    <dgm:cxn modelId="{78AB8517-DC11-7548-9E1B-67DBE26303D1}" type="presParOf" srcId="{73D031B5-32D7-7A41-B4D0-EF5FC9975384}" destId="{1DC47004-BBF9-DB4D-95FB-409CC06A14B7}" srcOrd="0" destOrd="0" presId="urn:microsoft.com/office/officeart/2005/8/layout/orgChart1"/>
    <dgm:cxn modelId="{B8B76C63-7801-8B4E-AEE1-06E2161D9FC1}" type="presParOf" srcId="{1DC47004-BBF9-DB4D-95FB-409CC06A14B7}" destId="{7115B731-7C7A-6341-BEF9-31D26036F133}" srcOrd="0" destOrd="0" presId="urn:microsoft.com/office/officeart/2005/8/layout/orgChart1"/>
    <dgm:cxn modelId="{3AF8837C-35A4-6545-B018-2CBBEB566497}" type="presParOf" srcId="{1DC47004-BBF9-DB4D-95FB-409CC06A14B7}" destId="{EB1F158F-B68A-2746-8E8A-1E0EA5E98783}" srcOrd="1" destOrd="0" presId="urn:microsoft.com/office/officeart/2005/8/layout/orgChart1"/>
    <dgm:cxn modelId="{5B883A74-B43C-5C4E-B745-683EAD6C445D}" type="presParOf" srcId="{73D031B5-32D7-7A41-B4D0-EF5FC9975384}" destId="{A204BE1A-A7ED-744A-9C77-3615F4BFC00A}" srcOrd="1" destOrd="0" presId="urn:microsoft.com/office/officeart/2005/8/layout/orgChart1"/>
    <dgm:cxn modelId="{90AC225E-CF14-2C40-B26B-2E202EBD6E06}" type="presParOf" srcId="{73D031B5-32D7-7A41-B4D0-EF5FC9975384}" destId="{36E606AA-AD1E-B140-8A71-51BE8F21481B}" srcOrd="2" destOrd="0" presId="urn:microsoft.com/office/officeart/2005/8/layout/orgChart1"/>
    <dgm:cxn modelId="{832C0FD1-99F3-B749-872C-7C3FA0B6EB5E}" type="presParOf" srcId="{5B8120E0-0BDE-9847-8BDE-3D575E582FC6}" destId="{2BB4A335-3D54-C44E-9A67-30FB6B191C97}" srcOrd="2" destOrd="0" presId="urn:microsoft.com/office/officeart/2005/8/layout/orgChart1"/>
    <dgm:cxn modelId="{246D70AB-F2FA-AF43-8823-21AC64CFBB37}" type="presParOf" srcId="{5B8120E0-0BDE-9847-8BDE-3D575E582FC6}" destId="{1AC95DB1-608C-E64B-A201-31D9A6C4EB3D}" srcOrd="3" destOrd="0" presId="urn:microsoft.com/office/officeart/2005/8/layout/orgChart1"/>
    <dgm:cxn modelId="{7DD8AA27-59AA-9D49-8C71-658B390A7548}" type="presParOf" srcId="{1AC95DB1-608C-E64B-A201-31D9A6C4EB3D}" destId="{954A33E9-E537-BD41-90D6-DF6BB7DE246F}" srcOrd="0" destOrd="0" presId="urn:microsoft.com/office/officeart/2005/8/layout/orgChart1"/>
    <dgm:cxn modelId="{780960B3-6A5B-114F-B0B4-BEB6FCE626BB}" type="presParOf" srcId="{954A33E9-E537-BD41-90D6-DF6BB7DE246F}" destId="{DADE2454-E75C-9640-B1E4-E08AB7DD3E6A}" srcOrd="0" destOrd="0" presId="urn:microsoft.com/office/officeart/2005/8/layout/orgChart1"/>
    <dgm:cxn modelId="{CFC852ED-79A2-0642-958D-2A736251CA48}" type="presParOf" srcId="{954A33E9-E537-BD41-90D6-DF6BB7DE246F}" destId="{DB2287E3-FF10-704D-B907-F07DC60117CD}" srcOrd="1" destOrd="0" presId="urn:microsoft.com/office/officeart/2005/8/layout/orgChart1"/>
    <dgm:cxn modelId="{3CBADBAD-783B-6740-B02B-97E1B5F8873A}" type="presParOf" srcId="{1AC95DB1-608C-E64B-A201-31D9A6C4EB3D}" destId="{8CF03729-C626-B643-BC09-90D5EAC99717}" srcOrd="1" destOrd="0" presId="urn:microsoft.com/office/officeart/2005/8/layout/orgChart1"/>
    <dgm:cxn modelId="{8DB65F47-C32A-AB4F-9B7D-EE9313FEB91A}" type="presParOf" srcId="{1AC95DB1-608C-E64B-A201-31D9A6C4EB3D}" destId="{33013EE3-DA45-804F-B513-48C9580E6D5F}" srcOrd="2" destOrd="0" presId="urn:microsoft.com/office/officeart/2005/8/layout/orgChart1"/>
    <dgm:cxn modelId="{8655454D-9C36-C944-84C5-F367E2374E36}" type="presParOf" srcId="{AAB8D0EC-A771-714F-9653-6DCA9104EACE}" destId="{21EAF48A-F215-384B-88D7-12CBC8A551F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4A335-3D54-C44E-9A67-30FB6B191C97}">
      <dsp:nvSpPr>
        <dsp:cNvPr id="0" name=""/>
        <dsp:cNvSpPr/>
      </dsp:nvSpPr>
      <dsp:spPr>
        <a:xfrm>
          <a:off x="4267199" y="2446658"/>
          <a:ext cx="2335213" cy="810570"/>
        </a:xfrm>
        <a:custGeom>
          <a:avLst/>
          <a:gdLst/>
          <a:ahLst/>
          <a:cxnLst/>
          <a:rect l="0" t="0" r="0" b="0"/>
          <a:pathLst>
            <a:path>
              <a:moveTo>
                <a:pt x="0" y="0"/>
              </a:moveTo>
              <a:lnTo>
                <a:pt x="0" y="405285"/>
              </a:lnTo>
              <a:lnTo>
                <a:pt x="2335213" y="405285"/>
              </a:lnTo>
              <a:lnTo>
                <a:pt x="2335213" y="810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39746F-BFFB-2A4B-BF03-903165E48967}">
      <dsp:nvSpPr>
        <dsp:cNvPr id="0" name=""/>
        <dsp:cNvSpPr/>
      </dsp:nvSpPr>
      <dsp:spPr>
        <a:xfrm>
          <a:off x="1931986" y="2446658"/>
          <a:ext cx="2335213" cy="810570"/>
        </a:xfrm>
        <a:custGeom>
          <a:avLst/>
          <a:gdLst/>
          <a:ahLst/>
          <a:cxnLst/>
          <a:rect l="0" t="0" r="0" b="0"/>
          <a:pathLst>
            <a:path>
              <a:moveTo>
                <a:pt x="2335213" y="0"/>
              </a:moveTo>
              <a:lnTo>
                <a:pt x="2335213" y="405285"/>
              </a:lnTo>
              <a:lnTo>
                <a:pt x="0" y="405285"/>
              </a:lnTo>
              <a:lnTo>
                <a:pt x="0" y="810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FE55DC-B194-EA48-B78C-196223F108E1}">
      <dsp:nvSpPr>
        <dsp:cNvPr id="0" name=""/>
        <dsp:cNvSpPr/>
      </dsp:nvSpPr>
      <dsp:spPr>
        <a:xfrm>
          <a:off x="2337271" y="516730"/>
          <a:ext cx="3859857" cy="192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5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TARAFLILIK</a:t>
          </a:r>
        </a:p>
      </dsp:txBody>
      <dsp:txXfrm>
        <a:off x="2337271" y="516730"/>
        <a:ext cx="3859857" cy="1929928"/>
      </dsp:txXfrm>
    </dsp:sp>
    <dsp:sp modelId="{7115B731-7C7A-6341-BEF9-31D26036F133}">
      <dsp:nvSpPr>
        <dsp:cNvPr id="0" name=""/>
        <dsp:cNvSpPr/>
      </dsp:nvSpPr>
      <dsp:spPr>
        <a:xfrm>
          <a:off x="2057" y="3257229"/>
          <a:ext cx="3859857" cy="192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5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KİŞİSEL YANLILIK</a:t>
          </a:r>
        </a:p>
      </dsp:txBody>
      <dsp:txXfrm>
        <a:off x="2057" y="3257229"/>
        <a:ext cx="3859857" cy="1929928"/>
      </dsp:txXfrm>
    </dsp:sp>
    <dsp:sp modelId="{DADE2454-E75C-9640-B1E4-E08AB7DD3E6A}">
      <dsp:nvSpPr>
        <dsp:cNvPr id="0" name=""/>
        <dsp:cNvSpPr/>
      </dsp:nvSpPr>
      <dsp:spPr>
        <a:xfrm>
          <a:off x="4672485" y="3257229"/>
          <a:ext cx="3859857" cy="1929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5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KURUMSAL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5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YANLILIK</a:t>
          </a:r>
        </a:p>
      </dsp:txBody>
      <dsp:txXfrm>
        <a:off x="4672485" y="3257229"/>
        <a:ext cx="3859857" cy="19299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54C16C-FBBA-0347-8CC6-5CB54E53D00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03D4A4F-EC9E-1B4D-8A38-E1352E774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ED25033-FD4A-C048-A794-5CA5BDB06A44}"/>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5" name="Alt Bilgi Yer Tutucusu 4">
            <a:extLst>
              <a:ext uri="{FF2B5EF4-FFF2-40B4-BE49-F238E27FC236}">
                <a16:creationId xmlns:a16="http://schemas.microsoft.com/office/drawing/2014/main" id="{9444BCE1-3C03-9C40-906D-783D9A30B3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F86799-445E-674D-AA0C-386C6D6A9D3F}"/>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297119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9F678E-983A-124A-83B2-D4AD9713128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DD90C7E-854B-444E-B0AF-5046E87F165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A50D40-9AB9-764D-A9CE-DD15C91EFC48}"/>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5" name="Alt Bilgi Yer Tutucusu 4">
            <a:extLst>
              <a:ext uri="{FF2B5EF4-FFF2-40B4-BE49-F238E27FC236}">
                <a16:creationId xmlns:a16="http://schemas.microsoft.com/office/drawing/2014/main" id="{5F46CFA4-4E78-2B46-A307-E06A43BF573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AFE01E-C6D8-BF4A-9257-42194BD27886}"/>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133326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FB3A93E-B9AB-5D41-B90E-972108C94F6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B675E81-5D7F-1B48-92E4-283A5EA21E1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9E74C5C-0097-594B-80A3-8296A2DA179E}"/>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5" name="Alt Bilgi Yer Tutucusu 4">
            <a:extLst>
              <a:ext uri="{FF2B5EF4-FFF2-40B4-BE49-F238E27FC236}">
                <a16:creationId xmlns:a16="http://schemas.microsoft.com/office/drawing/2014/main" id="{C1FCD399-FF2C-2C4F-B672-83E2315EA4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49D2E9-9740-924E-9314-5977EA2BE50C}"/>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150105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F0ED84-AEA3-C842-948C-2305256033A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1BE3172-93AD-9C46-A159-9D10964A62A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0C04B2-B9CC-0345-BBFE-F7BCC7B7FC73}"/>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5" name="Alt Bilgi Yer Tutucusu 4">
            <a:extLst>
              <a:ext uri="{FF2B5EF4-FFF2-40B4-BE49-F238E27FC236}">
                <a16:creationId xmlns:a16="http://schemas.microsoft.com/office/drawing/2014/main" id="{D7F475D7-544D-AF44-9FD5-BDEC7AB7E70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3B07FD-A119-644C-8E62-0843746D72D8}"/>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63021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02D600-34DB-3443-ABDF-E1A94186BB5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0FD3062-1C16-F948-914B-A68F334083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4C6DE43-8E88-8E46-8246-DB41629EDF6A}"/>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5" name="Alt Bilgi Yer Tutucusu 4">
            <a:extLst>
              <a:ext uri="{FF2B5EF4-FFF2-40B4-BE49-F238E27FC236}">
                <a16:creationId xmlns:a16="http://schemas.microsoft.com/office/drawing/2014/main" id="{0C1E122D-2DB6-6E4E-A945-28D9266B050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87F0C3B-F46D-844E-8EC7-0878B9B68D22}"/>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102742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AB3633-37BA-C248-B9C4-286CD67FCB6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1EFF5DC-8BC5-F74C-A37B-71943D3EF30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FBEC7FE-E4BD-6B49-B712-2B17FE9C29A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88181D8-BFF3-7840-8E1A-D92892EEBD71}"/>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6" name="Alt Bilgi Yer Tutucusu 5">
            <a:extLst>
              <a:ext uri="{FF2B5EF4-FFF2-40B4-BE49-F238E27FC236}">
                <a16:creationId xmlns:a16="http://schemas.microsoft.com/office/drawing/2014/main" id="{C4B20209-AA92-2F42-AA0A-D7A793DF1C5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8433738-AAAD-9342-BBF0-6EC6066CCCD4}"/>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38163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D109FD-A650-3F49-B08B-A6D90808B2A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9EDDC7F-C305-BA44-910F-72A1BE4C7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EBA0858-CD2E-FD41-BA14-5053A62DC83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DAC654B-52D8-B343-A8F9-4E44DE7F8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5485541-F531-3049-B3A2-D3F333F961E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68B1036-0395-4B4B-8512-F52B18CCC9A4}"/>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8" name="Alt Bilgi Yer Tutucusu 7">
            <a:extLst>
              <a:ext uri="{FF2B5EF4-FFF2-40B4-BE49-F238E27FC236}">
                <a16:creationId xmlns:a16="http://schemas.microsoft.com/office/drawing/2014/main" id="{5EF99C5A-2A9F-BD46-A335-C214686ECB2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78858FF-E49A-5D4C-A233-017716012A21}"/>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281869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EB72DD-4696-F44D-A610-87F1A25E671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ED1AFBE-F3BB-7149-9BAB-112791FABC22}"/>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4" name="Alt Bilgi Yer Tutucusu 3">
            <a:extLst>
              <a:ext uri="{FF2B5EF4-FFF2-40B4-BE49-F238E27FC236}">
                <a16:creationId xmlns:a16="http://schemas.microsoft.com/office/drawing/2014/main" id="{9E49FB27-3A59-4D44-BA19-9B62D5415D2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1E81C33-0A77-8B42-AAFE-001A67AA7C77}"/>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220394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9C24AB7-BBD6-9C46-9DD2-BB8B80FE0D7E}"/>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3" name="Alt Bilgi Yer Tutucusu 2">
            <a:extLst>
              <a:ext uri="{FF2B5EF4-FFF2-40B4-BE49-F238E27FC236}">
                <a16:creationId xmlns:a16="http://schemas.microsoft.com/office/drawing/2014/main" id="{2D33B252-3B0F-3841-91DD-8D7171FDA0F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7BD1596-76A1-0C4F-A244-54F9161DEAB3}"/>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424823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18B092-2D44-2948-90F1-0FCB1F8472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D66D80C-0CD5-774E-AE17-01EF27127B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2C66FD2-4955-754C-8F89-623A76049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BD44898-D6ED-714E-9F13-42E4C13EA6B9}"/>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6" name="Alt Bilgi Yer Tutucusu 5">
            <a:extLst>
              <a:ext uri="{FF2B5EF4-FFF2-40B4-BE49-F238E27FC236}">
                <a16:creationId xmlns:a16="http://schemas.microsoft.com/office/drawing/2014/main" id="{F5B5BF9F-78FD-3948-ADF1-7ED5F78FE05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BEE33F5-6723-304D-8D54-4B5D0895DE15}"/>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117390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1282B0-4A3F-664A-B59E-E112B75F357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E773E89-7819-8D4B-A9F2-EDEE48255A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AFFFB44-961C-9649-A1C7-F6BC63DD6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F86E763-3C98-3F44-9BFF-CC147D37B189}"/>
              </a:ext>
            </a:extLst>
          </p:cNvPr>
          <p:cNvSpPr>
            <a:spLocks noGrp="1"/>
          </p:cNvSpPr>
          <p:nvPr>
            <p:ph type="dt" sz="half" idx="10"/>
          </p:nvPr>
        </p:nvSpPr>
        <p:spPr/>
        <p:txBody>
          <a:bodyPr/>
          <a:lstStyle/>
          <a:p>
            <a:fld id="{253C47FF-E9B4-9A48-80CB-613F15E4D17C}" type="datetimeFigureOut">
              <a:rPr lang="tr-TR" smtClean="0"/>
              <a:t>27.01.2020</a:t>
            </a:fld>
            <a:endParaRPr lang="tr-TR"/>
          </a:p>
        </p:txBody>
      </p:sp>
      <p:sp>
        <p:nvSpPr>
          <p:cNvPr id="6" name="Alt Bilgi Yer Tutucusu 5">
            <a:extLst>
              <a:ext uri="{FF2B5EF4-FFF2-40B4-BE49-F238E27FC236}">
                <a16:creationId xmlns:a16="http://schemas.microsoft.com/office/drawing/2014/main" id="{1D264154-0A6B-EE45-8681-E92A248D96D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11F21B-A55F-5C4B-9756-9FBD5C924138}"/>
              </a:ext>
            </a:extLst>
          </p:cNvPr>
          <p:cNvSpPr>
            <a:spLocks noGrp="1"/>
          </p:cNvSpPr>
          <p:nvPr>
            <p:ph type="sldNum" sz="quarter" idx="12"/>
          </p:nvPr>
        </p:nvSpPr>
        <p:spPr/>
        <p:txBody>
          <a:bodyPr/>
          <a:lstStyle/>
          <a:p>
            <a:fld id="{E5B816FA-F972-7D4C-AB5C-5DD24FE42E6A}" type="slidenum">
              <a:rPr lang="tr-TR" smtClean="0"/>
              <a:t>‹#›</a:t>
            </a:fld>
            <a:endParaRPr lang="tr-TR"/>
          </a:p>
        </p:txBody>
      </p:sp>
    </p:spTree>
    <p:extLst>
      <p:ext uri="{BB962C8B-B14F-4D97-AF65-F5344CB8AC3E}">
        <p14:creationId xmlns:p14="http://schemas.microsoft.com/office/powerpoint/2010/main" val="79753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74F5BE4-72E3-8D48-8583-93F2724E1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2EB0DBD-320D-8D4C-9EB5-49C86FDC4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AA7BFF-E057-C441-9390-96BACA16F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C47FF-E9B4-9A48-80CB-613F15E4D17C}" type="datetimeFigureOut">
              <a:rPr lang="tr-TR" smtClean="0"/>
              <a:t>27.01.2020</a:t>
            </a:fld>
            <a:endParaRPr lang="tr-TR"/>
          </a:p>
        </p:txBody>
      </p:sp>
      <p:sp>
        <p:nvSpPr>
          <p:cNvPr id="5" name="Alt Bilgi Yer Tutucusu 4">
            <a:extLst>
              <a:ext uri="{FF2B5EF4-FFF2-40B4-BE49-F238E27FC236}">
                <a16:creationId xmlns:a16="http://schemas.microsoft.com/office/drawing/2014/main" id="{C5BAA5D5-9106-9146-9ED6-4CF493C07E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38E7FD4-DBEC-5E48-8537-455F5A98E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816FA-F972-7D4C-AB5C-5DD24FE42E6A}" type="slidenum">
              <a:rPr lang="tr-TR" smtClean="0"/>
              <a:t>‹#›</a:t>
            </a:fld>
            <a:endParaRPr lang="tr-TR"/>
          </a:p>
        </p:txBody>
      </p:sp>
    </p:spTree>
    <p:extLst>
      <p:ext uri="{BB962C8B-B14F-4D97-AF65-F5344CB8AC3E}">
        <p14:creationId xmlns:p14="http://schemas.microsoft.com/office/powerpoint/2010/main" val="279344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B9B8E7-2C72-E340-9675-8BA5F578E4E0}"/>
              </a:ext>
            </a:extLst>
          </p:cNvPr>
          <p:cNvSpPr>
            <a:spLocks noGrp="1"/>
          </p:cNvSpPr>
          <p:nvPr>
            <p:ph type="title"/>
          </p:nvPr>
        </p:nvSpPr>
        <p:spPr/>
        <p:txBody>
          <a:bodyPr/>
          <a:lstStyle/>
          <a:p>
            <a:r>
              <a:rPr lang="en-GB" dirty="0"/>
              <a:t>HSK TÜRK YARGI ETİĞİ BİLDİRGESİ</a:t>
            </a:r>
          </a:p>
        </p:txBody>
      </p:sp>
      <p:sp>
        <p:nvSpPr>
          <p:cNvPr id="3" name="İçerik Yer Tutucusu 2">
            <a:extLst>
              <a:ext uri="{FF2B5EF4-FFF2-40B4-BE49-F238E27FC236}">
                <a16:creationId xmlns:a16="http://schemas.microsoft.com/office/drawing/2014/main" id="{1315D58F-ED87-6342-9064-0B5238EF50E3}"/>
              </a:ext>
            </a:extLst>
          </p:cNvPr>
          <p:cNvSpPr>
            <a:spLocks noGrp="1"/>
          </p:cNvSpPr>
          <p:nvPr>
            <p:ph idx="1"/>
          </p:nvPr>
        </p:nvSpPr>
        <p:spPr/>
        <p:txBody>
          <a:bodyPr>
            <a:normAutofit fontScale="92500"/>
          </a:bodyPr>
          <a:lstStyle/>
          <a:p>
            <a:r>
              <a:rPr lang="en-GB" dirty="0" err="1"/>
              <a:t>Hakimler</a:t>
            </a:r>
            <a:r>
              <a:rPr lang="en-GB" dirty="0"/>
              <a:t> </a:t>
            </a:r>
            <a:r>
              <a:rPr lang="en-GB" dirty="0" err="1"/>
              <a:t>ve</a:t>
            </a:r>
            <a:r>
              <a:rPr lang="en-GB" dirty="0"/>
              <a:t> </a:t>
            </a:r>
            <a:r>
              <a:rPr lang="en-GB" dirty="0" err="1"/>
              <a:t>Savcılar</a:t>
            </a:r>
            <a:r>
              <a:rPr lang="en-GB" dirty="0"/>
              <a:t>,</a:t>
            </a:r>
          </a:p>
          <a:p>
            <a:r>
              <a:rPr lang="en-GB" dirty="0"/>
              <a:t>1.İnsan </a:t>
            </a:r>
            <a:r>
              <a:rPr lang="en-GB" dirty="0" err="1"/>
              <a:t>onuruna</a:t>
            </a:r>
            <a:r>
              <a:rPr lang="en-GB" dirty="0"/>
              <a:t> </a:t>
            </a:r>
            <a:r>
              <a:rPr lang="en-GB" dirty="0" err="1"/>
              <a:t>saygılıdır</a:t>
            </a:r>
            <a:r>
              <a:rPr lang="en-GB" dirty="0"/>
              <a:t>, </a:t>
            </a:r>
            <a:r>
              <a:rPr lang="en-GB" dirty="0" err="1"/>
              <a:t>insan</a:t>
            </a:r>
            <a:r>
              <a:rPr lang="en-GB" dirty="0"/>
              <a:t> </a:t>
            </a:r>
            <a:r>
              <a:rPr lang="en-GB" dirty="0" err="1"/>
              <a:t>haklarını</a:t>
            </a:r>
            <a:r>
              <a:rPr lang="en-GB" dirty="0"/>
              <a:t> </a:t>
            </a:r>
            <a:r>
              <a:rPr lang="en-GB" dirty="0" err="1"/>
              <a:t>korur</a:t>
            </a:r>
            <a:r>
              <a:rPr lang="en-GB" dirty="0"/>
              <a:t> </a:t>
            </a:r>
            <a:r>
              <a:rPr lang="en-GB" dirty="0" err="1"/>
              <a:t>ve</a:t>
            </a:r>
            <a:r>
              <a:rPr lang="en-GB" dirty="0"/>
              <a:t> </a:t>
            </a:r>
            <a:r>
              <a:rPr lang="en-GB" dirty="0" err="1"/>
              <a:t>herkese</a:t>
            </a:r>
            <a:r>
              <a:rPr lang="en-GB" dirty="0"/>
              <a:t> </a:t>
            </a:r>
            <a:r>
              <a:rPr lang="en-GB" dirty="0" err="1"/>
              <a:t>eşit</a:t>
            </a:r>
            <a:r>
              <a:rPr lang="en-GB" dirty="0"/>
              <a:t> </a:t>
            </a:r>
            <a:r>
              <a:rPr lang="en-GB" dirty="0" err="1"/>
              <a:t>davranırlar</a:t>
            </a:r>
            <a:r>
              <a:rPr lang="en-GB" dirty="0"/>
              <a:t>.</a:t>
            </a:r>
          </a:p>
          <a:p>
            <a:r>
              <a:rPr lang="en-GB" dirty="0"/>
              <a:t>2.Bağımsızdırlar</a:t>
            </a:r>
          </a:p>
          <a:p>
            <a:r>
              <a:rPr lang="en-GB" dirty="0"/>
              <a:t>3.Tarafsızdırlar</a:t>
            </a:r>
          </a:p>
          <a:p>
            <a:r>
              <a:rPr lang="en-GB" dirty="0"/>
              <a:t>4.Dürüst </a:t>
            </a:r>
            <a:r>
              <a:rPr lang="en-GB" dirty="0" err="1"/>
              <a:t>ve</a:t>
            </a:r>
            <a:r>
              <a:rPr lang="en-GB" dirty="0"/>
              <a:t> </a:t>
            </a:r>
            <a:r>
              <a:rPr lang="en-GB" dirty="0" err="1"/>
              <a:t>tutarlıdırlar</a:t>
            </a:r>
            <a:endParaRPr lang="en-GB" dirty="0"/>
          </a:p>
          <a:p>
            <a:r>
              <a:rPr lang="en-GB" dirty="0"/>
              <a:t>5.Yargıya </a:t>
            </a:r>
            <a:r>
              <a:rPr lang="en-GB" dirty="0" err="1"/>
              <a:t>olan</a:t>
            </a:r>
            <a:r>
              <a:rPr lang="en-GB" dirty="0"/>
              <a:t> </a:t>
            </a:r>
            <a:r>
              <a:rPr lang="en-GB" dirty="0" err="1"/>
              <a:t>güveni</a:t>
            </a:r>
            <a:r>
              <a:rPr lang="en-GB" dirty="0"/>
              <a:t> </a:t>
            </a:r>
            <a:r>
              <a:rPr lang="en-GB" dirty="0" err="1"/>
              <a:t>temsil</a:t>
            </a:r>
            <a:r>
              <a:rPr lang="en-GB" dirty="0"/>
              <a:t> </a:t>
            </a:r>
            <a:r>
              <a:rPr lang="en-GB" dirty="0" err="1"/>
              <a:t>ederler</a:t>
            </a:r>
            <a:endParaRPr lang="en-GB" dirty="0"/>
          </a:p>
          <a:p>
            <a:r>
              <a:rPr lang="en-GB" dirty="0"/>
              <a:t>6.Mahremiyeti </a:t>
            </a:r>
            <a:r>
              <a:rPr lang="en-GB" dirty="0" err="1"/>
              <a:t>gözetirler</a:t>
            </a:r>
            <a:endParaRPr lang="en-GB" dirty="0"/>
          </a:p>
          <a:p>
            <a:r>
              <a:rPr lang="en-GB" dirty="0"/>
              <a:t>7.Mesleğe </a:t>
            </a:r>
            <a:r>
              <a:rPr lang="en-GB" dirty="0" err="1"/>
              <a:t>Yaraşır</a:t>
            </a:r>
            <a:r>
              <a:rPr lang="en-GB" dirty="0"/>
              <a:t> </a:t>
            </a:r>
            <a:r>
              <a:rPr lang="en-GB" dirty="0" err="1"/>
              <a:t>şekilde</a:t>
            </a:r>
            <a:r>
              <a:rPr lang="en-GB" dirty="0"/>
              <a:t> </a:t>
            </a:r>
            <a:r>
              <a:rPr lang="en-GB" dirty="0" err="1"/>
              <a:t>davranırlar</a:t>
            </a:r>
            <a:endParaRPr lang="en-GB" dirty="0"/>
          </a:p>
          <a:p>
            <a:r>
              <a:rPr lang="en-GB" dirty="0"/>
              <a:t>8.Yetkindir </a:t>
            </a:r>
            <a:r>
              <a:rPr lang="en-GB" dirty="0" err="1"/>
              <a:t>ve</a:t>
            </a:r>
            <a:r>
              <a:rPr lang="en-GB" dirty="0"/>
              <a:t> </a:t>
            </a:r>
            <a:r>
              <a:rPr lang="en-GB" dirty="0" err="1"/>
              <a:t>mesleklerinde</a:t>
            </a:r>
            <a:r>
              <a:rPr lang="en-GB" dirty="0"/>
              <a:t> </a:t>
            </a:r>
            <a:r>
              <a:rPr lang="en-GB" dirty="0" err="1"/>
              <a:t>özenli</a:t>
            </a:r>
            <a:r>
              <a:rPr lang="en-GB" dirty="0"/>
              <a:t> </a:t>
            </a:r>
            <a:r>
              <a:rPr lang="en-GB" dirty="0" err="1"/>
              <a:t>davranırlar</a:t>
            </a:r>
            <a:endParaRPr lang="en-GB" dirty="0"/>
          </a:p>
          <a:p>
            <a:pPr marL="0" indent="0">
              <a:buNone/>
            </a:pPr>
            <a:endParaRPr lang="en-GB" dirty="0"/>
          </a:p>
        </p:txBody>
      </p:sp>
    </p:spTree>
    <p:extLst>
      <p:ext uri="{BB962C8B-B14F-4D97-AF65-F5344CB8AC3E}">
        <p14:creationId xmlns:p14="http://schemas.microsoft.com/office/powerpoint/2010/main" val="259708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9777C9-C3D6-4B4C-9508-F1B291BE3C08}"/>
              </a:ext>
            </a:extLst>
          </p:cNvPr>
          <p:cNvSpPr>
            <a:spLocks noGrp="1"/>
          </p:cNvSpPr>
          <p:nvPr>
            <p:ph type="ctrTitle"/>
          </p:nvPr>
        </p:nvSpPr>
        <p:spPr/>
        <p:txBody>
          <a:bodyPr/>
          <a:lstStyle/>
          <a:p>
            <a:r>
              <a:rPr lang="tr-TR" dirty="0"/>
              <a:t>BAĞIMSIZLIK</a:t>
            </a:r>
          </a:p>
        </p:txBody>
      </p:sp>
      <p:sp>
        <p:nvSpPr>
          <p:cNvPr id="3" name="Alt Başlık 2">
            <a:extLst>
              <a:ext uri="{FF2B5EF4-FFF2-40B4-BE49-F238E27FC236}">
                <a16:creationId xmlns:a16="http://schemas.microsoft.com/office/drawing/2014/main" id="{22A8A45A-E6E1-4F7C-B0A4-DFD30F56D885}"/>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63EEDEB1-FE27-4047-A7F7-EA96134A4812}"/>
              </a:ext>
            </a:extLst>
          </p:cNvPr>
          <p:cNvPicPr>
            <a:picLocks noChangeAspect="1"/>
          </p:cNvPicPr>
          <p:nvPr/>
        </p:nvPicPr>
        <p:blipFill>
          <a:blip r:embed="rId2"/>
          <a:stretch>
            <a:fillRect/>
          </a:stretch>
        </p:blipFill>
        <p:spPr>
          <a:xfrm>
            <a:off x="8418775" y="190992"/>
            <a:ext cx="3599039" cy="6637942"/>
          </a:xfrm>
          <a:prstGeom prst="rect">
            <a:avLst/>
          </a:prstGeom>
        </p:spPr>
      </p:pic>
    </p:spTree>
    <p:extLst>
      <p:ext uri="{BB962C8B-B14F-4D97-AF65-F5344CB8AC3E}">
        <p14:creationId xmlns:p14="http://schemas.microsoft.com/office/powerpoint/2010/main" val="95155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D85CF8-46DA-46DC-BFAB-760AA7BE902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5ACA96A-1B87-4C5A-8557-1844F83FFB77}"/>
              </a:ext>
            </a:extLst>
          </p:cNvPr>
          <p:cNvSpPr>
            <a:spLocks noGrp="1"/>
          </p:cNvSpPr>
          <p:nvPr>
            <p:ph idx="1"/>
          </p:nvPr>
        </p:nvSpPr>
        <p:spPr>
          <a:xfrm>
            <a:off x="632585" y="2067143"/>
            <a:ext cx="10058400" cy="4131734"/>
          </a:xfrm>
        </p:spPr>
        <p:txBody>
          <a:bodyPr>
            <a:normAutofit/>
          </a:bodyPr>
          <a:lstStyle/>
          <a:p>
            <a:pPr algn="just"/>
            <a:r>
              <a:rPr lang="tr-TR" sz="2800" i="1" dirty="0"/>
              <a:t>‘Mahkeme önüne çıkanlar, bu mahkemeler tarafından alınan kararların </a:t>
            </a:r>
            <a:r>
              <a:rPr lang="tr-TR" sz="2800" b="1" i="1" dirty="0"/>
              <a:t>harici hiçbir baskıya</a:t>
            </a:r>
            <a:r>
              <a:rPr lang="tr-TR" sz="2800" i="1" dirty="0"/>
              <a:t> </a:t>
            </a:r>
            <a:r>
              <a:rPr lang="tr-TR" sz="2800" b="1" i="1" dirty="0"/>
              <a:t>maruz kalınmadan</a:t>
            </a:r>
            <a:r>
              <a:rPr lang="tr-TR" sz="2800" i="1" dirty="0"/>
              <a:t> verildiğinden emin olmalıdır. Yargı bağımsızlığı, hâkimlerin, baskı ve etkiye tabi olmadıkları ve sadece gerçeklere ve hukuka dayalı olarak, tarafsız kararlar vermekte özgür oldukları anlamına gelir. Yargı bağımsızlığı, genellikle, hâkimin menfaatine yönelik bir olgu şeklinde algılanır. Hâlbuki bu böyle değildir. </a:t>
            </a:r>
            <a:r>
              <a:rPr lang="tr-TR" sz="2800" b="1" i="1" dirty="0"/>
              <a:t>Bağımsızlık, halka, hâkimin tarafsız davranacağına dair verilen güvencedir’</a:t>
            </a:r>
            <a:r>
              <a:rPr lang="tr-TR" sz="2800" b="1" dirty="0"/>
              <a:t>.</a:t>
            </a:r>
          </a:p>
          <a:p>
            <a:pPr algn="just"/>
            <a:r>
              <a:rPr lang="tr-TR" dirty="0"/>
              <a:t>Yargı Bağımsızlığı (Ve Herkes Tarafından Bu Konuda Neler Bilinmesi Gerektiği) hakkında Mahkeme Reisi </a:t>
            </a:r>
            <a:r>
              <a:rPr lang="tr-TR" dirty="0" err="1"/>
              <a:t>Lance</a:t>
            </a:r>
            <a:r>
              <a:rPr lang="tr-TR" dirty="0"/>
              <a:t> </a:t>
            </a:r>
            <a:r>
              <a:rPr lang="tr-TR" dirty="0" err="1"/>
              <a:t>Finch</a:t>
            </a:r>
            <a:r>
              <a:rPr lang="tr-TR" dirty="0"/>
              <a:t> et al. (2012)</a:t>
            </a:r>
          </a:p>
          <a:p>
            <a:pPr lvl="1"/>
            <a:endParaRPr lang="tr-TR" sz="2600" dirty="0"/>
          </a:p>
          <a:p>
            <a:endParaRPr lang="tr-TR" sz="2400" dirty="0"/>
          </a:p>
        </p:txBody>
      </p:sp>
    </p:spTree>
    <p:extLst>
      <p:ext uri="{BB962C8B-B14F-4D97-AF65-F5344CB8AC3E}">
        <p14:creationId xmlns:p14="http://schemas.microsoft.com/office/powerpoint/2010/main" val="134415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84A0BD0-6FE2-4B16-A670-EF96CA250637}"/>
              </a:ext>
            </a:extLst>
          </p:cNvPr>
          <p:cNvPicPr>
            <a:picLocks noChangeAspect="1"/>
          </p:cNvPicPr>
          <p:nvPr/>
        </p:nvPicPr>
        <p:blipFill rotWithShape="1">
          <a:blip r:embed="rId2">
            <a:extLst>
              <a:ext uri="{28A0092B-C50C-407E-A947-70E740481C1C}">
                <a14:useLocalDpi xmlns:a14="http://schemas.microsoft.com/office/drawing/2010/main" val="0"/>
              </a:ext>
            </a:extLst>
          </a:blip>
          <a:srcRect r="5016" b="-2"/>
          <a:stretch/>
        </p:blipFill>
        <p:spPr>
          <a:xfrm>
            <a:off x="5027243" y="640081"/>
            <a:ext cx="6545877" cy="4944794"/>
          </a:xfrm>
          <a:prstGeom prst="rect">
            <a:avLst/>
          </a:prstGeom>
        </p:spPr>
      </p:pic>
      <p:sp>
        <p:nvSpPr>
          <p:cNvPr id="2" name="Unvan 1">
            <a:extLst>
              <a:ext uri="{FF2B5EF4-FFF2-40B4-BE49-F238E27FC236}">
                <a16:creationId xmlns:a16="http://schemas.microsoft.com/office/drawing/2014/main" id="{414EEBA1-7DD1-47C6-BF90-03DACEF4F879}"/>
              </a:ext>
            </a:extLst>
          </p:cNvPr>
          <p:cNvSpPr>
            <a:spLocks noGrp="1"/>
          </p:cNvSpPr>
          <p:nvPr>
            <p:ph type="title"/>
          </p:nvPr>
        </p:nvSpPr>
        <p:spPr>
          <a:xfrm>
            <a:off x="649224" y="645106"/>
            <a:ext cx="4260401" cy="1483746"/>
          </a:xfrm>
        </p:spPr>
        <p:txBody>
          <a:bodyPr>
            <a:normAutofit fontScale="90000"/>
          </a:bodyPr>
          <a:lstStyle/>
          <a:p>
            <a:pPr>
              <a:lnSpc>
                <a:spcPct val="90000"/>
              </a:lnSpc>
            </a:pPr>
            <a:r>
              <a:rPr lang="tr-TR" sz="2400" b="1" dirty="0"/>
              <a:t>Hâkimlerin bağımsızlığını sağlamak için Anayasa 139. maddede </a:t>
            </a:r>
            <a:r>
              <a:rPr lang="tr-TR" sz="2400" b="1" u="sng" dirty="0"/>
              <a:t>hâkimlik teminatı</a:t>
            </a:r>
            <a:r>
              <a:rPr lang="tr-TR" sz="2400" b="1" dirty="0"/>
              <a:t>na yer verilmektedir:</a:t>
            </a:r>
            <a:br>
              <a:rPr lang="tr-TR" sz="1700" dirty="0"/>
            </a:br>
            <a:endParaRPr lang="tr-TR" sz="1700" dirty="0"/>
          </a:p>
        </p:txBody>
      </p:sp>
      <p:sp>
        <p:nvSpPr>
          <p:cNvPr id="3" name="İçerik Yer Tutucusu 2">
            <a:extLst>
              <a:ext uri="{FF2B5EF4-FFF2-40B4-BE49-F238E27FC236}">
                <a16:creationId xmlns:a16="http://schemas.microsoft.com/office/drawing/2014/main" id="{90F9CB68-97FD-4C65-AF93-D3CCAD89EFFB}"/>
              </a:ext>
            </a:extLst>
          </p:cNvPr>
          <p:cNvSpPr>
            <a:spLocks noGrp="1"/>
          </p:cNvSpPr>
          <p:nvPr>
            <p:ph idx="1"/>
          </p:nvPr>
        </p:nvSpPr>
        <p:spPr>
          <a:xfrm>
            <a:off x="649225" y="2133600"/>
            <a:ext cx="3650278" cy="3759253"/>
          </a:xfrm>
        </p:spPr>
        <p:txBody>
          <a:bodyPr>
            <a:normAutofit/>
          </a:bodyPr>
          <a:lstStyle/>
          <a:p>
            <a:r>
              <a:rPr lang="tr-TR" sz="2000" i="1" dirty="0"/>
              <a:t>Hâkimler ve savcılar azlolunamaz, kendileri istemedikçe Anayasada gösterilen yaştan önce emekliye ayrılamaz; bir mahkemenin veya kadronun kaldırılması sebebiyle de olsa, aylık, ödenek ve diğer özlük haklarından yoksun kılınamaz.</a:t>
            </a:r>
            <a:endParaRPr lang="tr-TR" sz="2000" dirty="0"/>
          </a:p>
        </p:txBody>
      </p:sp>
    </p:spTree>
    <p:extLst>
      <p:ext uri="{BB962C8B-B14F-4D97-AF65-F5344CB8AC3E}">
        <p14:creationId xmlns:p14="http://schemas.microsoft.com/office/powerpoint/2010/main" val="410091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B403A74-6BCB-4E3D-8091-6777B7E8331C}"/>
              </a:ext>
            </a:extLst>
          </p:cNvPr>
          <p:cNvSpPr>
            <a:spLocks noGrp="1"/>
          </p:cNvSpPr>
          <p:nvPr>
            <p:ph type="title"/>
          </p:nvPr>
        </p:nvSpPr>
        <p:spPr/>
        <p:txBody>
          <a:bodyPr>
            <a:normAutofit fontScale="90000"/>
          </a:bodyPr>
          <a:lstStyle/>
          <a:p>
            <a:r>
              <a:rPr lang="tr-TR" b="1" dirty="0"/>
              <a:t>2002 Bangalor Yargı Etiği İlkelerinin Birinci Değeri de Bağımsızlıktır</a:t>
            </a:r>
            <a:br>
              <a:rPr lang="tr-TR" dirty="0"/>
            </a:br>
            <a:endParaRPr lang="tr-TR" dirty="0"/>
          </a:p>
        </p:txBody>
      </p:sp>
      <p:sp>
        <p:nvSpPr>
          <p:cNvPr id="3" name="İçerik Yer Tutucusu 2">
            <a:extLst>
              <a:ext uri="{FF2B5EF4-FFF2-40B4-BE49-F238E27FC236}">
                <a16:creationId xmlns:a16="http://schemas.microsoft.com/office/drawing/2014/main" id="{26084936-BBAB-4A2B-8623-DD1E589D7052}"/>
              </a:ext>
            </a:extLst>
          </p:cNvPr>
          <p:cNvSpPr>
            <a:spLocks noGrp="1"/>
          </p:cNvSpPr>
          <p:nvPr>
            <p:ph idx="1"/>
          </p:nvPr>
        </p:nvSpPr>
        <p:spPr>
          <a:xfrm>
            <a:off x="2589212" y="2133599"/>
            <a:ext cx="8915400" cy="4200939"/>
          </a:xfrm>
        </p:spPr>
        <p:txBody>
          <a:bodyPr>
            <a:noAutofit/>
          </a:bodyPr>
          <a:lstStyle/>
          <a:p>
            <a:pPr marL="0" indent="0">
              <a:buNone/>
            </a:pPr>
            <a:r>
              <a:rPr lang="tr-TR" sz="2000" b="1" dirty="0"/>
              <a:t>	</a:t>
            </a:r>
            <a:r>
              <a:rPr lang="tr-TR" sz="2400" b="1" dirty="0"/>
              <a:t>	İlke</a:t>
            </a:r>
            <a:r>
              <a:rPr lang="tr-TR" sz="2400" dirty="0"/>
              <a:t>: </a:t>
            </a:r>
          </a:p>
          <a:p>
            <a:r>
              <a:rPr lang="tr-TR" sz="2400" dirty="0"/>
              <a:t>Yargı bağımsızlığı, hukukun üstünlüğünün ön koşulu ve adil yargılanmanın temel garantisidir. Bundan dolayı hâkim, hem bireysel hem de kurumsal yönleriyle yargı bağımsızlığını korumalı ve bu konuda örnek teşkil etmelidir. </a:t>
            </a:r>
          </a:p>
          <a:p>
            <a:pPr marL="0" indent="0">
              <a:buNone/>
            </a:pPr>
            <a:r>
              <a:rPr lang="tr-TR" sz="2000" b="1" dirty="0"/>
              <a:t>	</a:t>
            </a:r>
          </a:p>
          <a:p>
            <a:pPr marL="0" indent="0">
              <a:buNone/>
            </a:pPr>
            <a:r>
              <a:rPr lang="tr-TR" sz="2000" b="1" dirty="0"/>
              <a:t>		</a:t>
            </a:r>
            <a:endParaRPr lang="tr-TR" sz="2000" dirty="0"/>
          </a:p>
        </p:txBody>
      </p:sp>
    </p:spTree>
    <p:extLst>
      <p:ext uri="{BB962C8B-B14F-4D97-AF65-F5344CB8AC3E}">
        <p14:creationId xmlns:p14="http://schemas.microsoft.com/office/powerpoint/2010/main" val="360459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a:extLst>
              <a:ext uri="{FF2B5EF4-FFF2-40B4-BE49-F238E27FC236}">
                <a16:creationId xmlns:a16="http://schemas.microsoft.com/office/drawing/2014/main" id="{41AE5876-73A2-8D4C-82A8-550A5A24FFD3}"/>
              </a:ext>
            </a:extLst>
          </p:cNvPr>
          <p:cNvSpPr>
            <a:spLocks noGrp="1" noChangeArrowheads="1"/>
          </p:cNvSpPr>
          <p:nvPr>
            <p:ph type="body" idx="1"/>
          </p:nvPr>
        </p:nvSpPr>
        <p:spPr>
          <a:xfrm>
            <a:off x="1981200" y="304801"/>
            <a:ext cx="8229600" cy="5859463"/>
          </a:xfrm>
        </p:spPr>
        <p:txBody>
          <a:bodyPr>
            <a:normAutofit lnSpcReduction="10000"/>
          </a:bodyPr>
          <a:lstStyle/>
          <a:p>
            <a:pPr eaLnBrk="1" hangingPunct="1">
              <a:lnSpc>
                <a:spcPct val="80000"/>
              </a:lnSpc>
              <a:buFontTx/>
              <a:buNone/>
            </a:pPr>
            <a:r>
              <a:rPr lang="tr-TR" altLang="tr-TR" sz="2400"/>
              <a:t>      Tarafsızlık, günümüz belgelerinde de önemli bir etik değer olarak karşımıza çıkar:</a:t>
            </a:r>
          </a:p>
          <a:p>
            <a:pPr eaLnBrk="1" hangingPunct="1">
              <a:lnSpc>
                <a:spcPct val="80000"/>
              </a:lnSpc>
            </a:pPr>
            <a:endParaRPr lang="tr-TR" altLang="tr-TR" sz="2400"/>
          </a:p>
          <a:p>
            <a:pPr eaLnBrk="1" hangingPunct="1">
              <a:lnSpc>
                <a:spcPct val="80000"/>
              </a:lnSpc>
            </a:pPr>
            <a:endParaRPr lang="tr-TR" altLang="tr-TR" sz="2400"/>
          </a:p>
          <a:p>
            <a:pPr eaLnBrk="1" hangingPunct="1">
              <a:lnSpc>
                <a:spcPct val="80000"/>
              </a:lnSpc>
            </a:pPr>
            <a:r>
              <a:rPr lang="tr-TR" altLang="tr-TR" sz="2400"/>
              <a:t>Anayasa madde 9: Yargı yetkisi, Türk Milleti adına </a:t>
            </a:r>
            <a:r>
              <a:rPr lang="tr-TR" altLang="tr-TR" sz="2400" b="1"/>
              <a:t>bağımsız ve tarafsız mahkemelerce</a:t>
            </a:r>
            <a:r>
              <a:rPr lang="tr-TR" altLang="tr-TR" sz="2400"/>
              <a:t> kullanılır.</a:t>
            </a:r>
          </a:p>
          <a:p>
            <a:pPr eaLnBrk="1" hangingPunct="1">
              <a:lnSpc>
                <a:spcPct val="80000"/>
              </a:lnSpc>
            </a:pPr>
            <a:endParaRPr lang="tr-TR" altLang="tr-TR" sz="2400"/>
          </a:p>
          <a:p>
            <a:pPr eaLnBrk="1" hangingPunct="1">
              <a:lnSpc>
                <a:spcPct val="80000"/>
              </a:lnSpc>
            </a:pPr>
            <a:r>
              <a:rPr lang="tr-TR" altLang="tr-TR" sz="2400"/>
              <a:t>Avrupa İnsan Hakları Sözleşmesi’nin 6.maddesinde düzenlenen adil yargılanma hakkının gereği olarak mahkemelerin </a:t>
            </a:r>
            <a:r>
              <a:rPr lang="tr-TR" altLang="tr-TR" sz="2400" b="1"/>
              <a:t>tarafsız ve bağımsız olması</a:t>
            </a:r>
            <a:r>
              <a:rPr lang="tr-TR" altLang="tr-TR" sz="2400"/>
              <a:t> zorunlu kılınmıştır. Ayrıca bu maddede mahkemelerin tarafsızlığı yeterli değildir, mahkemeler objektif ve </a:t>
            </a:r>
            <a:r>
              <a:rPr lang="tr-TR" altLang="tr-TR" sz="2400" b="1"/>
              <a:t>tarafsız görünmelidir.</a:t>
            </a:r>
          </a:p>
          <a:p>
            <a:pPr eaLnBrk="1" hangingPunct="1">
              <a:lnSpc>
                <a:spcPct val="80000"/>
              </a:lnSpc>
            </a:pPr>
            <a:endParaRPr lang="tr-TR" altLang="tr-TR" sz="2400"/>
          </a:p>
          <a:p>
            <a:pPr eaLnBrk="1" hangingPunct="1">
              <a:lnSpc>
                <a:spcPct val="80000"/>
              </a:lnSpc>
            </a:pPr>
            <a:r>
              <a:rPr lang="tr-TR" altLang="tr-TR" sz="2400"/>
              <a:t>Bangalore yargı etiğinin ikinci değeri tarafsızlıktır.</a:t>
            </a:r>
          </a:p>
          <a:p>
            <a:pPr eaLnBrk="1" hangingPunct="1">
              <a:lnSpc>
                <a:spcPct val="80000"/>
              </a:lnSpc>
            </a:pPr>
            <a:endParaRPr lang="tr-TR" altLang="tr-TR" sz="2400"/>
          </a:p>
          <a:p>
            <a:pPr eaLnBrk="1" hangingPunct="1">
              <a:lnSpc>
                <a:spcPct val="80000"/>
              </a:lnSpc>
            </a:pPr>
            <a:r>
              <a:rPr lang="tr-TR" altLang="tr-TR" sz="2400"/>
              <a:t>Yargıtay Etik İlkelerinde de tarafsızlık düzenlenmiştir.</a:t>
            </a:r>
          </a:p>
        </p:txBody>
      </p:sp>
    </p:spTree>
    <p:extLst>
      <p:ext uri="{BB962C8B-B14F-4D97-AF65-F5344CB8AC3E}">
        <p14:creationId xmlns:p14="http://schemas.microsoft.com/office/powerpoint/2010/main" val="130735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4">
            <a:extLst>
              <a:ext uri="{FF2B5EF4-FFF2-40B4-BE49-F238E27FC236}">
                <a16:creationId xmlns:a16="http://schemas.microsoft.com/office/drawing/2014/main" id="{94BB7758-A8DB-8B4F-9AAE-B40ECB8A6B72}"/>
              </a:ext>
            </a:extLst>
          </p:cNvPr>
          <p:cNvSpPr>
            <a:spLocks noGrp="1" noChangeArrowheads="1"/>
          </p:cNvSpPr>
          <p:nvPr>
            <p:ph type="title"/>
          </p:nvPr>
        </p:nvSpPr>
        <p:spPr/>
        <p:txBody>
          <a:bodyPr/>
          <a:lstStyle/>
          <a:p>
            <a:pPr eaLnBrk="1" hangingPunct="1"/>
            <a:endParaRPr lang="tr-TR" altLang="tr-TR"/>
          </a:p>
        </p:txBody>
      </p:sp>
      <p:graphicFrame>
        <p:nvGraphicFramePr>
          <p:cNvPr id="2" name="Diyagram 1">
            <a:extLst>
              <a:ext uri="{FF2B5EF4-FFF2-40B4-BE49-F238E27FC236}">
                <a16:creationId xmlns:a16="http://schemas.microsoft.com/office/drawing/2014/main" id="{CD36822C-9AAD-F24C-9A4C-93AA9E621E82}"/>
              </a:ext>
            </a:extLst>
          </p:cNvPr>
          <p:cNvGraphicFramePr/>
          <p:nvPr/>
        </p:nvGraphicFramePr>
        <p:xfrm>
          <a:off x="1828800" y="381000"/>
          <a:ext cx="8534400" cy="570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86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950AB03D-072D-2F4A-916D-81777007AE7D}"/>
              </a:ext>
            </a:extLst>
          </p:cNvPr>
          <p:cNvSpPr>
            <a:spLocks noGrp="1" noChangeArrowheads="1"/>
          </p:cNvSpPr>
          <p:nvPr>
            <p:ph type="title"/>
          </p:nvPr>
        </p:nvSpPr>
        <p:spPr/>
        <p:txBody>
          <a:bodyPr/>
          <a:lstStyle/>
          <a:p>
            <a:pPr eaLnBrk="1" hangingPunct="1"/>
            <a:endParaRPr lang="tr-TR" altLang="tr-TR"/>
          </a:p>
        </p:txBody>
      </p:sp>
      <p:sp>
        <p:nvSpPr>
          <p:cNvPr id="27651" name="Rectangle 3">
            <a:extLst>
              <a:ext uri="{FF2B5EF4-FFF2-40B4-BE49-F238E27FC236}">
                <a16:creationId xmlns:a16="http://schemas.microsoft.com/office/drawing/2014/main" id="{C6355265-D4DB-4104-9371-C5CA444C24DD}"/>
              </a:ext>
            </a:extLst>
          </p:cNvPr>
          <p:cNvSpPr>
            <a:spLocks noGrp="1" noChangeArrowheads="1"/>
          </p:cNvSpPr>
          <p:nvPr>
            <p:ph type="body" idx="1"/>
          </p:nvPr>
        </p:nvSpPr>
        <p:spPr/>
        <p:txBody>
          <a:bodyPr/>
          <a:lstStyle/>
          <a:p>
            <a:pPr marL="0" indent="0">
              <a:buNone/>
              <a:defRPr/>
            </a:pPr>
            <a:r>
              <a:rPr lang="tr-TR" altLang="tr-TR" dirty="0"/>
              <a:t> AİHM’nin kararlarıyla geliştirdiği tarafsızlık koşulunun iki boyutu:</a:t>
            </a:r>
          </a:p>
          <a:p>
            <a:pPr eaLnBrk="1" hangingPunct="1">
              <a:defRPr/>
            </a:pPr>
            <a:endParaRPr lang="tr-TR" altLang="tr-TR" dirty="0"/>
          </a:p>
          <a:p>
            <a:pPr eaLnBrk="1" hangingPunct="1">
              <a:defRPr/>
            </a:pPr>
            <a:endParaRPr lang="tr-TR" altLang="tr-TR" dirty="0"/>
          </a:p>
        </p:txBody>
      </p:sp>
      <p:sp>
        <p:nvSpPr>
          <p:cNvPr id="25603" name="AutoShape 4">
            <a:extLst>
              <a:ext uri="{FF2B5EF4-FFF2-40B4-BE49-F238E27FC236}">
                <a16:creationId xmlns:a16="http://schemas.microsoft.com/office/drawing/2014/main" id="{7602E084-55B3-6F47-AB0C-D3F53A8B373D}"/>
              </a:ext>
            </a:extLst>
          </p:cNvPr>
          <p:cNvSpPr>
            <a:spLocks noChangeArrowheads="1"/>
          </p:cNvSpPr>
          <p:nvPr/>
        </p:nvSpPr>
        <p:spPr bwMode="auto">
          <a:xfrm>
            <a:off x="7467600" y="2590800"/>
            <a:ext cx="762000" cy="990600"/>
          </a:xfrm>
          <a:prstGeom prst="curvedLeftArrow">
            <a:avLst>
              <a:gd name="adj1" fmla="val 26000"/>
              <a:gd name="adj2" fmla="val 52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25604" name="AutoShape 5">
            <a:extLst>
              <a:ext uri="{FF2B5EF4-FFF2-40B4-BE49-F238E27FC236}">
                <a16:creationId xmlns:a16="http://schemas.microsoft.com/office/drawing/2014/main" id="{429119A9-4BFB-AB41-AC8B-358C1D20D06A}"/>
              </a:ext>
            </a:extLst>
          </p:cNvPr>
          <p:cNvSpPr>
            <a:spLocks noChangeArrowheads="1"/>
          </p:cNvSpPr>
          <p:nvPr/>
        </p:nvSpPr>
        <p:spPr bwMode="auto">
          <a:xfrm>
            <a:off x="3810000" y="2590800"/>
            <a:ext cx="762000" cy="1066800"/>
          </a:xfrm>
          <a:prstGeom prst="curvedRightArrow">
            <a:avLst>
              <a:gd name="adj1" fmla="val 30165"/>
              <a:gd name="adj2" fmla="val 56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25605" name="Text Box 7">
            <a:extLst>
              <a:ext uri="{FF2B5EF4-FFF2-40B4-BE49-F238E27FC236}">
                <a16:creationId xmlns:a16="http://schemas.microsoft.com/office/drawing/2014/main" id="{3CC5ABA9-79A9-214B-A393-8372ED85319E}"/>
              </a:ext>
            </a:extLst>
          </p:cNvPr>
          <p:cNvSpPr txBox="1">
            <a:spLocks noChangeArrowheads="1"/>
          </p:cNvSpPr>
          <p:nvPr/>
        </p:nvSpPr>
        <p:spPr bwMode="auto">
          <a:xfrm>
            <a:off x="2667000" y="4267200"/>
            <a:ext cx="3124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2800" u="sng"/>
              <a:t>SUBJEKTİF YÖN</a:t>
            </a:r>
          </a:p>
          <a:p>
            <a:pPr eaLnBrk="1" hangingPunct="1">
              <a:spcBef>
                <a:spcPct val="50000"/>
              </a:spcBef>
              <a:buFontTx/>
              <a:buNone/>
            </a:pPr>
            <a:r>
              <a:rPr lang="tr-TR" altLang="tr-TR" sz="2400"/>
              <a:t>Hakimin kişisel inancı veya davranışıyla ilgili.</a:t>
            </a:r>
          </a:p>
        </p:txBody>
      </p:sp>
      <p:sp>
        <p:nvSpPr>
          <p:cNvPr id="25606" name="Text Box 8">
            <a:extLst>
              <a:ext uri="{FF2B5EF4-FFF2-40B4-BE49-F238E27FC236}">
                <a16:creationId xmlns:a16="http://schemas.microsoft.com/office/drawing/2014/main" id="{8782DA02-ECA9-8B48-92D1-9B6FD0A63381}"/>
              </a:ext>
            </a:extLst>
          </p:cNvPr>
          <p:cNvSpPr txBox="1">
            <a:spLocks noChangeArrowheads="1"/>
          </p:cNvSpPr>
          <p:nvPr/>
        </p:nvSpPr>
        <p:spPr bwMode="auto">
          <a:xfrm>
            <a:off x="6781800" y="4267201"/>
            <a:ext cx="32004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2800" u="sng"/>
              <a:t>OBJEKTİF YÖN</a:t>
            </a:r>
            <a:endParaRPr lang="tr-TR" altLang="tr-TR" sz="2800"/>
          </a:p>
          <a:p>
            <a:pPr eaLnBrk="1" hangingPunct="1">
              <a:spcBef>
                <a:spcPct val="50000"/>
              </a:spcBef>
              <a:buFontTx/>
              <a:buNone/>
            </a:pPr>
            <a:r>
              <a:rPr lang="tr-TR" altLang="tr-TR" sz="2400"/>
              <a:t>Mahkemenin tarafsız görünmesiyle ilgili.</a:t>
            </a:r>
            <a:endParaRPr lang="tr-TR" altLang="tr-TR" sz="2400" u="sng"/>
          </a:p>
        </p:txBody>
      </p:sp>
    </p:spTree>
    <p:extLst>
      <p:ext uri="{BB962C8B-B14F-4D97-AF65-F5344CB8AC3E}">
        <p14:creationId xmlns:p14="http://schemas.microsoft.com/office/powerpoint/2010/main" val="165082986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362</Words>
  <Application>Microsoft Macintosh PowerPoint</Application>
  <PresentationFormat>Geniş ekran</PresentationFormat>
  <Paragraphs>39</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Calibri Light</vt:lpstr>
      <vt:lpstr>Office Teması</vt:lpstr>
      <vt:lpstr>HSK TÜRK YARGI ETİĞİ BİLDİRGESİ</vt:lpstr>
      <vt:lpstr>BAĞIMSIZLIK</vt:lpstr>
      <vt:lpstr>PowerPoint Sunusu</vt:lpstr>
      <vt:lpstr>Hâkimlerin bağımsızlığını sağlamak için Anayasa 139. maddede hâkimlik teminatına yer verilmektedir: </vt:lpstr>
      <vt:lpstr>2002 Bangalor Yargı Etiği İlkelerinin Birinci Değeri de Bağımsızlıktır </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HSK TÜRK YARGI ETİĞİ BİLDİRGESİ</dc:title>
  <dc:creator>Gülriz Uygur</dc:creator>
  <cp:lastModifiedBy>Gülriz Uygur</cp:lastModifiedBy>
  <cp:revision>1</cp:revision>
  <dcterms:created xsi:type="dcterms:W3CDTF">2020-01-27T19:04:31Z</dcterms:created>
  <dcterms:modified xsi:type="dcterms:W3CDTF">2020-01-27T19:07:43Z</dcterms:modified>
</cp:coreProperties>
</file>