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61" r:id="rId5"/>
    <p:sldId id="259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Embryonic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hatchery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8384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hatching egg quality is mainly influenced by these factors: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 smtClean="0"/>
              <a:t>• </a:t>
            </a:r>
            <a:r>
              <a:rPr lang="en-US" sz="2600" dirty="0"/>
              <a:t>Condition and health status of </a:t>
            </a:r>
            <a:r>
              <a:rPr lang="en-US" sz="2600" dirty="0" smtClean="0"/>
              <a:t>the</a:t>
            </a:r>
            <a:r>
              <a:rPr lang="tr-TR" sz="2600" dirty="0" smtClean="0"/>
              <a:t> </a:t>
            </a:r>
            <a:r>
              <a:rPr lang="en-US" sz="2600" dirty="0" smtClean="0"/>
              <a:t>parent </a:t>
            </a:r>
            <a:r>
              <a:rPr lang="en-US" sz="2600" dirty="0"/>
              <a:t>stock flock</a:t>
            </a:r>
            <a:br>
              <a:rPr lang="en-US" sz="2600" dirty="0"/>
            </a:br>
            <a:r>
              <a:rPr lang="en-US" sz="2600" dirty="0"/>
              <a:t>• Age of the parent stock flock</a:t>
            </a:r>
            <a:br>
              <a:rPr lang="en-US" sz="2600" dirty="0"/>
            </a:br>
            <a:r>
              <a:rPr lang="en-US" sz="2600" dirty="0" smtClean="0"/>
              <a:t>• </a:t>
            </a:r>
            <a:r>
              <a:rPr lang="en-US" sz="2600" dirty="0"/>
              <a:t>Feed quality</a:t>
            </a:r>
            <a:br>
              <a:rPr lang="en-US" sz="2600" dirty="0"/>
            </a:br>
            <a:r>
              <a:rPr lang="en-US" sz="2600" dirty="0"/>
              <a:t>• Water quality</a:t>
            </a:r>
            <a:br>
              <a:rPr lang="en-US" sz="2600" dirty="0"/>
            </a:br>
            <a:r>
              <a:rPr lang="en-US" sz="2600" dirty="0"/>
              <a:t>• Type of </a:t>
            </a:r>
            <a:r>
              <a:rPr lang="en-US" sz="2600" dirty="0" smtClean="0"/>
              <a:t>housing</a:t>
            </a:r>
            <a:r>
              <a:rPr lang="tr-TR" sz="2600" dirty="0" smtClean="0"/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sz="2600" dirty="0" err="1" smtClean="0"/>
              <a:t>Litter</a:t>
            </a:r>
            <a:r>
              <a:rPr lang="tr-TR" sz="2600" dirty="0" smtClean="0"/>
              <a:t> </a:t>
            </a:r>
            <a:r>
              <a:rPr lang="tr-TR" sz="2600" dirty="0" err="1" smtClean="0"/>
              <a:t>quality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Climate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Percentage </a:t>
            </a:r>
            <a:r>
              <a:rPr lang="en-US" sz="2600" dirty="0"/>
              <a:t>and quality of </a:t>
            </a:r>
            <a:r>
              <a:rPr lang="en-US" sz="2600" dirty="0" smtClean="0"/>
              <a:t>males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Type </a:t>
            </a:r>
            <a:r>
              <a:rPr lang="en-US" sz="2600" dirty="0"/>
              <a:t>and cleanness of nest </a:t>
            </a:r>
            <a:r>
              <a:rPr lang="en-US" sz="2600" dirty="0" smtClean="0"/>
              <a:t>boxes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House temperature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Collecting </a:t>
            </a:r>
            <a:r>
              <a:rPr lang="en-US" sz="2600" dirty="0"/>
              <a:t>of the hatching </a:t>
            </a:r>
            <a:r>
              <a:rPr lang="en-US" sz="2600" dirty="0" smtClean="0"/>
              <a:t>eggs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Storage </a:t>
            </a:r>
            <a:r>
              <a:rPr lang="en-US" sz="2600" dirty="0"/>
              <a:t>and handling of the </a:t>
            </a:r>
            <a:r>
              <a:rPr lang="en-US" sz="2600" dirty="0" smtClean="0"/>
              <a:t>hatching</a:t>
            </a:r>
            <a:r>
              <a:rPr lang="tr-TR" sz="2600" dirty="0" smtClean="0"/>
              <a:t> </a:t>
            </a:r>
            <a:r>
              <a:rPr lang="en-US" sz="2600" dirty="0" smtClean="0"/>
              <a:t>eggs</a:t>
            </a:r>
            <a:endParaRPr lang="tr-TR" sz="2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600" dirty="0" smtClean="0"/>
              <a:t>Disinfection </a:t>
            </a:r>
            <a:r>
              <a:rPr lang="en-US" sz="2600" dirty="0"/>
              <a:t>of the hatching eggs </a:t>
            </a:r>
            <a:br>
              <a:rPr lang="en-US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3950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Verdana" panose="020B0604030504040204" pitchFamily="34" charset="0"/>
              </a:rPr>
              <a:t>SELECTION OF HATCHING EGGS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ArialMT"/>
              </a:rPr>
              <a:t>Remove and discard eggs unsuitable for hatching. These are:</a:t>
            </a:r>
            <a:br>
              <a:rPr lang="en-US" dirty="0">
                <a:solidFill>
                  <a:srgbClr val="000000"/>
                </a:solidFill>
                <a:latin typeface="ArialMT"/>
              </a:rPr>
            </a:br>
            <a:r>
              <a:rPr lang="en-US" dirty="0">
                <a:solidFill>
                  <a:srgbClr val="E03A3E"/>
                </a:solidFill>
                <a:latin typeface="Aria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ArialMT"/>
              </a:rPr>
              <a:t>Dirty</a:t>
            </a:r>
            <a:br>
              <a:rPr lang="en-US" dirty="0">
                <a:solidFill>
                  <a:srgbClr val="000000"/>
                </a:solidFill>
                <a:latin typeface="ArialMT"/>
              </a:rPr>
            </a:br>
            <a:r>
              <a:rPr lang="en-US" dirty="0">
                <a:solidFill>
                  <a:srgbClr val="E03A3E"/>
                </a:solidFill>
                <a:latin typeface="Aria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ArialMT"/>
              </a:rPr>
              <a:t>Cracked</a:t>
            </a:r>
            <a:br>
              <a:rPr lang="en-US" dirty="0">
                <a:solidFill>
                  <a:srgbClr val="000000"/>
                </a:solidFill>
                <a:latin typeface="ArialMT"/>
              </a:rPr>
            </a:br>
            <a:r>
              <a:rPr lang="en-US" dirty="0">
                <a:solidFill>
                  <a:srgbClr val="E03A3E"/>
                </a:solidFill>
                <a:latin typeface="Aria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ArialMT"/>
              </a:rPr>
              <a:t>Small (According to Hatchery Policy)</a:t>
            </a:r>
            <a:br>
              <a:rPr lang="en-US" dirty="0">
                <a:solidFill>
                  <a:srgbClr val="000000"/>
                </a:solidFill>
                <a:latin typeface="ArialMT"/>
              </a:rPr>
            </a:br>
            <a:r>
              <a:rPr lang="en-US" dirty="0">
                <a:solidFill>
                  <a:srgbClr val="E03A3E"/>
                </a:solidFill>
                <a:latin typeface="Aria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ArialMT"/>
              </a:rPr>
              <a:t>Very large or double yolk</a:t>
            </a:r>
            <a:br>
              <a:rPr lang="en-US" dirty="0">
                <a:solidFill>
                  <a:srgbClr val="000000"/>
                </a:solidFill>
                <a:latin typeface="ArialMT"/>
              </a:rPr>
            </a:br>
            <a:r>
              <a:rPr lang="en-US" dirty="0">
                <a:solidFill>
                  <a:srgbClr val="E03A3E"/>
                </a:solidFill>
                <a:latin typeface="Aria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ArialMT"/>
              </a:rPr>
              <a:t>Poor shells - but any shell color should be acceptable for hatching</a:t>
            </a:r>
            <a:br>
              <a:rPr lang="en-US" dirty="0">
                <a:solidFill>
                  <a:srgbClr val="000000"/>
                </a:solidFill>
                <a:latin typeface="ArialMT"/>
              </a:rPr>
            </a:br>
            <a:r>
              <a:rPr lang="en-US" dirty="0">
                <a:solidFill>
                  <a:srgbClr val="E03A3E"/>
                </a:solidFill>
                <a:latin typeface="ArialMT"/>
              </a:rPr>
              <a:t>• </a:t>
            </a:r>
            <a:r>
              <a:rPr lang="en-US" dirty="0">
                <a:solidFill>
                  <a:srgbClr val="000000"/>
                </a:solidFill>
                <a:latin typeface="ArialMT"/>
              </a:rPr>
              <a:t>Grossly </a:t>
            </a:r>
            <a:r>
              <a:rPr lang="en-US" dirty="0" err="1">
                <a:solidFill>
                  <a:srgbClr val="000000"/>
                </a:solidFill>
                <a:latin typeface="ArialMT"/>
              </a:rPr>
              <a:t>mis-shapen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69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Disinfection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Whatever </a:t>
            </a:r>
            <a:r>
              <a:rPr lang="en-US" dirty="0"/>
              <a:t>method is chosen, efficient disinfection cannot take place unless the shell is clean.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 is</a:t>
            </a:r>
            <a:r>
              <a:rPr lang="tr-TR" dirty="0" smtClean="0"/>
              <a:t> </a:t>
            </a:r>
            <a:r>
              <a:rPr lang="en-US" dirty="0" smtClean="0"/>
              <a:t>rare </a:t>
            </a:r>
            <a:r>
              <a:rPr lang="en-US" dirty="0"/>
              <a:t>for disinfectants to be effective against pathogens that reside in organic material or dust. </a:t>
            </a:r>
            <a:br>
              <a:rPr lang="en-US" dirty="0"/>
            </a:b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Spraying</a:t>
            </a:r>
            <a:r>
              <a:rPr lang="tr-TR" dirty="0" smtClean="0"/>
              <a:t>, </a:t>
            </a:r>
            <a:r>
              <a:rPr lang="tr-TR" dirty="0" err="1" smtClean="0"/>
              <a:t>Fumigation</a:t>
            </a:r>
            <a:r>
              <a:rPr lang="tr-TR" dirty="0" smtClean="0"/>
              <a:t>, </a:t>
            </a:r>
            <a:r>
              <a:rPr lang="tr-TR" dirty="0" err="1" smtClean="0"/>
              <a:t>Ozone</a:t>
            </a:r>
            <a:r>
              <a:rPr lang="tr-TR" dirty="0" smtClean="0"/>
              <a:t>………………………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895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Optimal egg </a:t>
            </a:r>
            <a:r>
              <a:rPr lang="en-US" dirty="0" smtClean="0">
                <a:latin typeface="+mn-lt"/>
              </a:rPr>
              <a:t>storage</a:t>
            </a:r>
            <a:r>
              <a:rPr lang="tr-TR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condition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an egg is laid, there is already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small </a:t>
            </a:r>
            <a:r>
              <a:rPr lang="en-US" dirty="0"/>
              <a:t>embryo present with approximately 40000 cells. </a:t>
            </a:r>
            <a:endParaRPr lang="tr-TR" dirty="0" smtClean="0"/>
          </a:p>
          <a:p>
            <a:r>
              <a:rPr lang="en-US" dirty="0"/>
              <a:t>Firstly, the development of the </a:t>
            </a:r>
            <a:r>
              <a:rPr lang="en-US" dirty="0" smtClean="0"/>
              <a:t>embryo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started in the hen’s body has to </a:t>
            </a:r>
            <a:r>
              <a:rPr lang="en-US" dirty="0" smtClean="0"/>
              <a:t>be</a:t>
            </a:r>
            <a:r>
              <a:rPr lang="tr-TR" dirty="0" smtClean="0"/>
              <a:t> </a:t>
            </a:r>
            <a:r>
              <a:rPr lang="en-US" dirty="0" smtClean="0"/>
              <a:t>stopped</a:t>
            </a:r>
            <a:r>
              <a:rPr lang="en-US" dirty="0"/>
              <a:t>. </a:t>
            </a:r>
            <a:endParaRPr lang="tr-TR" dirty="0" smtClean="0"/>
          </a:p>
          <a:p>
            <a:r>
              <a:rPr lang="en-US" dirty="0" smtClean="0"/>
              <a:t>Therefore </a:t>
            </a:r>
            <a:r>
              <a:rPr lang="en-US" dirty="0"/>
              <a:t>the egg should slowly cool down below “physiological zero”</a:t>
            </a:r>
            <a:br>
              <a:rPr lang="en-US" dirty="0"/>
            </a:br>
            <a:r>
              <a:rPr lang="en-US" dirty="0" smtClean="0"/>
              <a:t>(</a:t>
            </a:r>
            <a:r>
              <a:rPr lang="tr-TR" dirty="0" smtClean="0"/>
              <a:t>23</a:t>
            </a:r>
            <a:r>
              <a:rPr lang="en-US" dirty="0" smtClean="0"/>
              <a:t>°C</a:t>
            </a:r>
            <a:r>
              <a:rPr lang="en-US" dirty="0"/>
              <a:t>) within six hours after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en-US" dirty="0" smtClean="0"/>
              <a:t>laid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848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28601"/>
            <a:ext cx="10515600" cy="146208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latin typeface="Verdana" panose="020B0604030504040204" pitchFamily="34" charset="0"/>
              </a:rPr>
              <a:t/>
            </a:r>
            <a:br>
              <a:rPr lang="tr-TR" dirty="0" smtClean="0">
                <a:latin typeface="Verdana" panose="020B0604030504040204" pitchFamily="34" charset="0"/>
              </a:rPr>
            </a:br>
            <a:r>
              <a:rPr lang="en-US" dirty="0" smtClean="0">
                <a:latin typeface="Verdana" panose="020B0604030504040204" pitchFamily="34" charset="0"/>
              </a:rPr>
              <a:t>Physical-chemical consequences on storing eggs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Water loss during </a:t>
            </a:r>
            <a:r>
              <a:rPr lang="en-US" dirty="0" smtClean="0"/>
              <a:t>storage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err="1" smtClean="0"/>
              <a:t>Effects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en-US" dirty="0" smtClean="0"/>
              <a:t> albumen</a:t>
            </a:r>
            <a:r>
              <a:rPr lang="tr-TR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/>
              <a:t>E</a:t>
            </a:r>
            <a:r>
              <a:rPr lang="en-US" dirty="0" err="1" smtClean="0"/>
              <a:t>ffects</a:t>
            </a:r>
            <a:r>
              <a:rPr lang="en-US" dirty="0" smtClean="0"/>
              <a:t> </a:t>
            </a:r>
            <a:r>
              <a:rPr lang="en-US" dirty="0"/>
              <a:t>on the </a:t>
            </a:r>
            <a:r>
              <a:rPr lang="en-US" dirty="0" smtClean="0"/>
              <a:t>yolk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/>
              <a:t>Effects on the </a:t>
            </a:r>
            <a:r>
              <a:rPr lang="en-US" dirty="0" smtClean="0"/>
              <a:t>embryo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2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Storage </a:t>
            </a:r>
            <a:r>
              <a:rPr lang="tr-TR" dirty="0" err="1" smtClean="0"/>
              <a:t>condition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flock</a:t>
            </a:r>
            <a:r>
              <a:rPr lang="tr-TR" dirty="0" smtClean="0"/>
              <a:t> </a:t>
            </a:r>
            <a:r>
              <a:rPr lang="tr-TR" dirty="0" err="1" smtClean="0"/>
              <a:t>age</a:t>
            </a:r>
            <a:r>
              <a:rPr lang="tr-TR" dirty="0" smtClean="0"/>
              <a:t>………………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Temperature</a:t>
            </a:r>
            <a:endParaRPr lang="tr-TR" dirty="0" smtClean="0"/>
          </a:p>
          <a:p>
            <a:r>
              <a:rPr lang="tr-TR" dirty="0" err="1" smtClean="0"/>
              <a:t>Humidity</a:t>
            </a:r>
            <a:endParaRPr lang="tr-TR" dirty="0" smtClean="0"/>
          </a:p>
          <a:p>
            <a:r>
              <a:rPr lang="tr-TR" dirty="0" err="1" smtClean="0"/>
              <a:t>Turning</a:t>
            </a:r>
            <a:r>
              <a:rPr lang="tr-TR" dirty="0" smtClean="0"/>
              <a:t> </a:t>
            </a:r>
            <a:r>
              <a:rPr lang="tr-TR" dirty="0" err="1" smtClean="0"/>
              <a:t>eggs</a:t>
            </a:r>
            <a:endParaRPr lang="tr-TR" dirty="0" smtClean="0"/>
          </a:p>
          <a:p>
            <a:r>
              <a:rPr lang="tr-TR" dirty="0" smtClean="0"/>
              <a:t>Control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atmosphere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58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+mn-lt"/>
              </a:rPr>
              <a:t>The main effects of storing eggs are:</a:t>
            </a:r>
            <a:endParaRPr lang="en-US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Storage </a:t>
            </a:r>
            <a:r>
              <a:rPr lang="en-US" dirty="0">
                <a:solidFill>
                  <a:srgbClr val="000000"/>
                </a:solidFill>
              </a:rPr>
              <a:t>prolongs incubation time. On average, one day’s storage adds one hour </a:t>
            </a:r>
            <a:r>
              <a:rPr lang="en-US" dirty="0" smtClean="0">
                <a:solidFill>
                  <a:srgbClr val="000000"/>
                </a:solidFill>
              </a:rPr>
              <a:t>to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incubation </a:t>
            </a:r>
            <a:r>
              <a:rPr lang="en-US" dirty="0">
                <a:solidFill>
                  <a:srgbClr val="000000"/>
                </a:solidFill>
              </a:rPr>
              <a:t>time. </a:t>
            </a:r>
            <a:endParaRPr lang="tr-TR" dirty="0" smtClean="0">
              <a:solidFill>
                <a:srgbClr val="000000"/>
              </a:solidFill>
            </a:endParaRPr>
          </a:p>
          <a:p>
            <a:endParaRPr lang="tr-TR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Hatchability </a:t>
            </a:r>
            <a:r>
              <a:rPr lang="en-US" dirty="0">
                <a:solidFill>
                  <a:srgbClr val="000000"/>
                </a:solidFill>
              </a:rPr>
              <a:t>is depressed by prolonged storage. </a:t>
            </a:r>
            <a:endParaRPr lang="tr-TR" dirty="0" smtClean="0">
              <a:solidFill>
                <a:srgbClr val="000000"/>
              </a:solidFill>
            </a:endParaRPr>
          </a:p>
          <a:p>
            <a:endParaRPr lang="tr-TR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Chick </a:t>
            </a:r>
            <a:r>
              <a:rPr lang="en-US" dirty="0">
                <a:solidFill>
                  <a:srgbClr val="000000"/>
                </a:solidFill>
              </a:rPr>
              <a:t>quality will be affected and hence broiler weights can be depressed in chicks </a:t>
            </a:r>
            <a:r>
              <a:rPr lang="en-US" dirty="0" smtClean="0">
                <a:solidFill>
                  <a:srgbClr val="000000"/>
                </a:solidFill>
              </a:rPr>
              <a:t>from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eggs </a:t>
            </a:r>
            <a:r>
              <a:rPr lang="en-US" dirty="0">
                <a:solidFill>
                  <a:srgbClr val="000000"/>
                </a:solidFill>
              </a:rPr>
              <a:t>that have been stored for 14 days or more.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51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1507</TotalTime>
  <Words>229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ArialMT</vt:lpstr>
      <vt:lpstr>Calibri</vt:lpstr>
      <vt:lpstr>Calibri Light</vt:lpstr>
      <vt:lpstr>Verdana</vt:lpstr>
      <vt:lpstr>Office Teması</vt:lpstr>
      <vt:lpstr>Embryonic development and hatchery</vt:lpstr>
      <vt:lpstr>The hatching egg quality is mainly influenced by these factors:</vt:lpstr>
      <vt:lpstr>SELECTION OF HATCHING EGGS  </vt:lpstr>
      <vt:lpstr>Disinfection </vt:lpstr>
      <vt:lpstr>Optimal egg storage condition  </vt:lpstr>
      <vt:lpstr> Physical-chemical consequences on storing eggs  </vt:lpstr>
      <vt:lpstr>Storage condition</vt:lpstr>
      <vt:lpstr>The main effects of storing eggs are: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30</cp:revision>
  <dcterms:created xsi:type="dcterms:W3CDTF">2019-10-16T11:05:23Z</dcterms:created>
  <dcterms:modified xsi:type="dcterms:W3CDTF">2019-10-18T05:53:48Z</dcterms:modified>
</cp:coreProperties>
</file>