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lvl1pPr>
      <a:defRPr sz="2000">
        <a:latin typeface="Calibri"/>
        <a:ea typeface="Calibri"/>
        <a:cs typeface="Calibri"/>
        <a:sym typeface="Calibri"/>
      </a:defRPr>
    </a:lvl1pPr>
    <a:lvl2pPr indent="457200">
      <a:defRPr sz="2000">
        <a:latin typeface="Calibri"/>
        <a:ea typeface="Calibri"/>
        <a:cs typeface="Calibri"/>
        <a:sym typeface="Calibri"/>
      </a:defRPr>
    </a:lvl2pPr>
    <a:lvl3pPr indent="914400">
      <a:defRPr sz="2000">
        <a:latin typeface="Calibri"/>
        <a:ea typeface="Calibri"/>
        <a:cs typeface="Calibri"/>
        <a:sym typeface="Calibri"/>
      </a:defRPr>
    </a:lvl3pPr>
    <a:lvl4pPr indent="1371600">
      <a:defRPr sz="2000">
        <a:latin typeface="Calibri"/>
        <a:ea typeface="Calibri"/>
        <a:cs typeface="Calibri"/>
        <a:sym typeface="Calibri"/>
      </a:defRPr>
    </a:lvl4pPr>
    <a:lvl5pPr indent="1828800">
      <a:defRPr sz="2000">
        <a:latin typeface="Calibri"/>
        <a:ea typeface="Calibri"/>
        <a:cs typeface="Calibri"/>
        <a:sym typeface="Calibri"/>
      </a:defRPr>
    </a:lvl5pPr>
    <a:lvl6pPr indent="2286000">
      <a:defRPr sz="2000">
        <a:latin typeface="Calibri"/>
        <a:ea typeface="Calibri"/>
        <a:cs typeface="Calibri"/>
        <a:sym typeface="Calibri"/>
      </a:defRPr>
    </a:lvl6pPr>
    <a:lvl7pPr indent="2743200">
      <a:defRPr sz="2000">
        <a:latin typeface="Calibri"/>
        <a:ea typeface="Calibri"/>
        <a:cs typeface="Calibri"/>
        <a:sym typeface="Calibri"/>
      </a:defRPr>
    </a:lvl7pPr>
    <a:lvl8pPr indent="3200400">
      <a:defRPr sz="2000">
        <a:latin typeface="Calibri"/>
        <a:ea typeface="Calibri"/>
        <a:cs typeface="Calibri"/>
        <a:sym typeface="Calibri"/>
      </a:defRPr>
    </a:lvl8pPr>
    <a:lvl9pPr indent="3657600">
      <a:defRPr sz="2000">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alpha val="20000"/>
            </a:srgbClr>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508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254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8" d="100"/>
          <a:sy n="58" d="100"/>
        </p:scale>
        <p:origin x="-25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Shape 50"/>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51" name="Shape 51"/>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a:spLocks noGrp="1" noRot="1" noChangeAspect="1"/>
          </p:cNvSpPr>
          <p:nvPr>
            <p:ph type="sldImg"/>
          </p:nvPr>
        </p:nvSpPr>
        <p:spPr>
          <a:prstGeom prst="rect">
            <a:avLst/>
          </a:prstGeom>
        </p:spPr>
        <p:txBody>
          <a:bodyPr/>
          <a:lstStyle/>
          <a:p>
            <a:pPr lvl="0"/>
            <a:endParaRPr/>
          </a:p>
        </p:txBody>
      </p:sp>
      <p:sp>
        <p:nvSpPr>
          <p:cNvPr id="72" name="Shape 72"/>
          <p:cNvSpPr>
            <a:spLocks noGrp="1"/>
          </p:cNvSpPr>
          <p:nvPr>
            <p:ph type="body" sz="quarter" idx="1"/>
          </p:nvPr>
        </p:nvSpPr>
        <p:spPr>
          <a:prstGeom prst="rect">
            <a:avLst/>
          </a:prstGeom>
        </p:spPr>
        <p:txBody>
          <a:bodyPr/>
          <a:lstStyle/>
          <a:p>
            <a:pPr lvl="2" indent="0" defTabSz="914400">
              <a:lnSpc>
                <a:spcPct val="100000"/>
              </a:lnSpc>
              <a:spcBef>
                <a:spcPts val="400"/>
              </a:spcBef>
              <a:defRPr sz="1800"/>
            </a:pPr>
            <a:r>
              <a:rPr sz="1200">
                <a:latin typeface="Arial"/>
                <a:ea typeface="Arial"/>
                <a:cs typeface="Arial"/>
                <a:sym typeface="Arial"/>
              </a:rPr>
              <a:t>proflaktik yaklaşımlar, VTE riskini azaltmak için en önemli stratejiyi oluşturmaktadır.</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hape 141"/>
          <p:cNvSpPr>
            <a:spLocks noGrp="1" noRot="1" noChangeAspect="1"/>
          </p:cNvSpPr>
          <p:nvPr>
            <p:ph type="sldImg"/>
          </p:nvPr>
        </p:nvSpPr>
        <p:spPr>
          <a:prstGeom prst="rect">
            <a:avLst/>
          </a:prstGeom>
        </p:spPr>
        <p:txBody>
          <a:bodyPr/>
          <a:lstStyle/>
          <a:p>
            <a:pPr lvl="0"/>
            <a:endParaRPr/>
          </a:p>
        </p:txBody>
      </p:sp>
      <p:sp>
        <p:nvSpPr>
          <p:cNvPr id="142" name="Shape 142"/>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Century Gothic"/>
                <a:ea typeface="Century Gothic"/>
                <a:cs typeface="Century Gothic"/>
                <a:sym typeface="Century Gothic"/>
              </a:rPr>
              <a:t>Gebelikte antikoagulan kullanılırken hem gebe hem de fetüs düşünülmelidir. </a:t>
            </a:r>
            <a:endParaRPr sz="1200">
              <a:latin typeface="Arial"/>
              <a:ea typeface="Arial"/>
              <a:cs typeface="Arial"/>
              <a:sym typeface="Arial"/>
            </a:endParaRPr>
          </a:p>
          <a:p>
            <a:pPr lvl="0" defTabSz="914400">
              <a:lnSpc>
                <a:spcPct val="100000"/>
              </a:lnSpc>
              <a:spcBef>
                <a:spcPts val="400"/>
              </a:spcBef>
              <a:defRPr sz="1800"/>
            </a:pPr>
            <a:r>
              <a:rPr sz="1200">
                <a:latin typeface="Century Gothic"/>
                <a:ea typeface="Century Gothic"/>
                <a:cs typeface="Century Gothic"/>
                <a:sym typeface="Century Gothic"/>
              </a:rPr>
              <a:t>Gebelikte maternal kan volümü % 40-50 artar, glomerüler filtrasyon artar, sonuçta heparin renal ekstraksiyonu artar ve heparinin yarılanma ömrü kısalır ve daha düşük plazma pik değerlerine ulaşır. Bu nedenle heparinin, daha yüksek dozda ve daha sık aralıkla verilmesi düşünülebilir.</a:t>
            </a:r>
            <a:endParaRPr sz="1200">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noRot="1" noChangeAspect="1"/>
          </p:cNvSpPr>
          <p:nvPr>
            <p:ph type="sldImg"/>
          </p:nvPr>
        </p:nvSpPr>
        <p:spPr>
          <a:prstGeom prst="rect">
            <a:avLst/>
          </a:prstGeom>
        </p:spPr>
        <p:txBody>
          <a:bodyPr/>
          <a:lstStyle/>
          <a:p>
            <a:pPr lvl="0"/>
            <a:endParaRPr/>
          </a:p>
        </p:txBody>
      </p:sp>
      <p:sp>
        <p:nvSpPr>
          <p:cNvPr id="147" name="Shape 147"/>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Century Gothic"/>
                <a:ea typeface="Century Gothic"/>
                <a:cs typeface="Century Gothic"/>
                <a:sym typeface="Century Gothic"/>
              </a:rPr>
              <a:t>Yan etki az</a:t>
            </a:r>
            <a:r>
              <a:rPr sz="1200">
                <a:latin typeface="Wingdings"/>
                <a:ea typeface="Wingdings"/>
                <a:cs typeface="Wingdings"/>
                <a:sym typeface="Wingdings"/>
              </a:rPr>
              <a:t> </a:t>
            </a:r>
            <a:r>
              <a:rPr sz="1200">
                <a:latin typeface="Century Gothic"/>
                <a:ea typeface="Century Gothic"/>
                <a:cs typeface="Century Gothic"/>
                <a:sym typeface="Century Gothic"/>
              </a:rPr>
              <a:t>Daha düşük kanama riski, daha iyi terapötik tedavi, daha az trombositopeni riski, daha uzun yarılanma ömrü, daha düşük kemik mineral dansite kaybına yol açması. </a:t>
            </a:r>
            <a:endParaRPr sz="1200">
              <a:latin typeface="Arial"/>
              <a:ea typeface="Arial"/>
              <a:cs typeface="Arial"/>
              <a:sym typeface="Arial"/>
            </a:endParaRPr>
          </a:p>
          <a:p>
            <a:pPr lvl="0" defTabSz="914400">
              <a:lnSpc>
                <a:spcPct val="100000"/>
              </a:lnSpc>
              <a:spcBef>
                <a:spcPts val="400"/>
              </a:spcBef>
              <a:defRPr sz="1800"/>
            </a:pPr>
            <a:r>
              <a:rPr sz="1200">
                <a:latin typeface="Century Gothic"/>
                <a:ea typeface="Century Gothic"/>
                <a:cs typeface="Century Gothic"/>
                <a:sym typeface="Century Gothic"/>
              </a:rPr>
              <a:t>2) kullanılan heparinlerin her ikisi de gebelikteki proflaksik dozlarda kemik erimesine yol açmaz. </a:t>
            </a:r>
            <a:endParaRPr sz="1200">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noRot="1" noChangeAspect="1"/>
          </p:cNvSpPr>
          <p:nvPr>
            <p:ph type="sldImg"/>
          </p:nvPr>
        </p:nvSpPr>
        <p:spPr>
          <a:prstGeom prst="rect">
            <a:avLst/>
          </a:prstGeom>
        </p:spPr>
        <p:txBody>
          <a:bodyPr/>
          <a:lstStyle/>
          <a:p>
            <a:pPr lvl="0"/>
            <a:endParaRPr/>
          </a:p>
        </p:txBody>
      </p:sp>
      <p:sp>
        <p:nvSpPr>
          <p:cNvPr id="158" name="Shape 158"/>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Century Gothic"/>
                <a:ea typeface="Century Gothic"/>
                <a:cs typeface="Century Gothic"/>
                <a:sym typeface="Century Gothic"/>
              </a:rPr>
              <a:t>LMW heparin‘in son dozundan 10-12 saat sonra veya son terapötik LMW heparin dozundan 24 saat sonrasında nöraksial blokaj önerilmektedir. </a:t>
            </a:r>
            <a:endParaRPr sz="1200">
              <a:latin typeface="Arial"/>
              <a:ea typeface="Arial"/>
              <a:cs typeface="Arial"/>
              <a:sym typeface="Arial"/>
            </a:endParaRPr>
          </a:p>
          <a:p>
            <a:pPr lvl="0" defTabSz="914400">
              <a:lnSpc>
                <a:spcPct val="100000"/>
              </a:lnSpc>
              <a:spcBef>
                <a:spcPts val="400"/>
              </a:spcBef>
              <a:defRPr sz="1800"/>
            </a:pPr>
            <a:endParaRPr sz="1200">
              <a:latin typeface="Century Gothic"/>
              <a:ea typeface="Century Gothic"/>
              <a:cs typeface="Century Gothic"/>
              <a:sym typeface="Century Gothic"/>
            </a:endParaRPr>
          </a:p>
          <a:p>
            <a:pPr lvl="0" defTabSz="914400">
              <a:lnSpc>
                <a:spcPct val="100000"/>
              </a:lnSpc>
              <a:spcBef>
                <a:spcPts val="400"/>
              </a:spcBef>
              <a:defRPr sz="1800"/>
            </a:pPr>
            <a:r>
              <a:rPr sz="1200">
                <a:latin typeface="Century Gothic"/>
                <a:ea typeface="Century Gothic"/>
                <a:cs typeface="Century Gothic"/>
                <a:sym typeface="Century Gothic"/>
              </a:rPr>
              <a:t>Bu yöntem günde 2 kez 5000 Ü unfraksiyone heparin kullanan hastalar için de geçerlidir. Ancak günde 2 kez 10000 Ü alan hastalar için yeterli veri bulunmamaktadır. </a:t>
            </a:r>
            <a:endParaRPr sz="1200">
              <a:latin typeface="Arial"/>
              <a:ea typeface="Arial"/>
              <a:cs typeface="Arial"/>
              <a:sym typeface="Arial"/>
            </a:endParaRPr>
          </a:p>
          <a:p>
            <a:pPr lvl="0" defTabSz="914400">
              <a:lnSpc>
                <a:spcPct val="100000"/>
              </a:lnSpc>
              <a:spcBef>
                <a:spcPts val="400"/>
              </a:spcBef>
              <a:defRPr sz="1800"/>
            </a:pPr>
            <a:r>
              <a:rPr sz="1200">
                <a:latin typeface="Century Gothic"/>
                <a:ea typeface="Century Gothic"/>
                <a:cs typeface="Century Gothic"/>
                <a:sym typeface="Century Gothic"/>
              </a:rPr>
              <a:t>3) Bir alternatif yöntem, klinik olarak uygun vakalarda doğum öncesinde tedavi kesilir ve 24  saat içinde doğum başlatılır. </a:t>
            </a:r>
            <a:endParaRPr sz="1200">
              <a:latin typeface="Arial"/>
              <a:ea typeface="Arial"/>
              <a:cs typeface="Arial"/>
              <a:sym typeface="Arial"/>
            </a:endParaRPr>
          </a:p>
          <a:p>
            <a:pPr lvl="0" defTabSz="914400">
              <a:lnSpc>
                <a:spcPct val="100000"/>
              </a:lnSpc>
              <a:spcBef>
                <a:spcPts val="400"/>
              </a:spcBef>
              <a:defRPr sz="1800"/>
            </a:pPr>
            <a:endParaRPr sz="1200">
              <a:latin typeface="Century Gothic"/>
              <a:ea typeface="Century Gothic"/>
              <a:cs typeface="Century Gothic"/>
              <a:sym typeface="Century Gothic"/>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hape 79"/>
          <p:cNvSpPr>
            <a:spLocks noGrp="1" noRot="1" noChangeAspect="1"/>
          </p:cNvSpPr>
          <p:nvPr>
            <p:ph type="sldImg"/>
          </p:nvPr>
        </p:nvSpPr>
        <p:spPr>
          <a:prstGeom prst="rect">
            <a:avLst/>
          </a:prstGeom>
        </p:spPr>
        <p:txBody>
          <a:bodyPr/>
          <a:lstStyle/>
          <a:p>
            <a:pPr lvl="0"/>
            <a:endParaRPr/>
          </a:p>
        </p:txBody>
      </p:sp>
      <p:sp>
        <p:nvSpPr>
          <p:cNvPr id="80" name="Shape 80"/>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Century Gothic"/>
                <a:ea typeface="Century Gothic"/>
                <a:cs typeface="Century Gothic"/>
                <a:sym typeface="Century Gothic"/>
              </a:rPr>
              <a:t>Proflaksiye rağmen VTE gelişebilir.  </a:t>
            </a:r>
            <a:endParaRPr sz="1200">
              <a:latin typeface="Arial"/>
              <a:ea typeface="Arial"/>
              <a:cs typeface="Arial"/>
              <a:sym typeface="Arial"/>
            </a:endParaRPr>
          </a:p>
          <a:p>
            <a:pPr lvl="0" defTabSz="914400">
              <a:lnSpc>
                <a:spcPct val="100000"/>
              </a:lnSpc>
              <a:spcBef>
                <a:spcPts val="400"/>
              </a:spcBef>
              <a:defRPr sz="1800"/>
            </a:pPr>
            <a:r>
              <a:rPr sz="1200">
                <a:latin typeface="Century Gothic"/>
                <a:ea typeface="Century Gothic"/>
                <a:cs typeface="Century Gothic"/>
                <a:sym typeface="Century Gothic"/>
              </a:rPr>
              <a:t>Bunların sonucu olarak, posttrombotik sendrom, venöz yetmezlik, pulmoner hipertansiyon ve sağ kalp yetmezliği gelişimine engel olmaktır.</a:t>
            </a:r>
            <a:endParaRPr sz="1200">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noRot="1" noChangeAspect="1"/>
          </p:cNvSpPr>
          <p:nvPr>
            <p:ph type="sldImg"/>
          </p:nvPr>
        </p:nvSpPr>
        <p:spPr>
          <a:prstGeom prst="rect">
            <a:avLst/>
          </a:prstGeom>
        </p:spPr>
        <p:txBody>
          <a:bodyPr/>
          <a:lstStyle/>
          <a:p>
            <a:pPr lvl="0"/>
            <a:endParaRPr/>
          </a:p>
        </p:txBody>
      </p:sp>
      <p:sp>
        <p:nvSpPr>
          <p:cNvPr id="89" name="Shape 89"/>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Arial"/>
                <a:ea typeface="Arial"/>
                <a:cs typeface="Arial"/>
                <a:sym typeface="Arial"/>
              </a:rPr>
              <a:t>Gebelik, derin ven trombozu ve pulmoner emboli için bağımsız bir risk faktörüdür. Gebe kadınlar venöz tromboembolizm açısından aynı yaştaki gebe olmayan kadınlara göre 5 kat daha fazla risk taşırlar. Yaklaşık olarak her 1000 doğumdan biri gebeliğe bağlı venöz tromboz ile komplikedir ve her 1000 kadından biri doğum sonrası dönemde tromboz yaşamaktadır.Venöz tromboemboli ABD’de en sık karşılaşılan anne ölüm nedenidir ve olguların yarısına postpartum dönemde rastlanılmaktadır.</a:t>
            </a:r>
            <a:r>
              <a:rPr sz="1200" baseline="30000">
                <a:latin typeface="Arial"/>
                <a:ea typeface="Arial"/>
                <a:cs typeface="Arial"/>
                <a:sym typeface="Arial"/>
              </a:rPr>
              <a:t>12</a:t>
            </a:r>
            <a:r>
              <a:rPr sz="120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Shape 93"/>
          <p:cNvSpPr>
            <a:spLocks noGrp="1" noRot="1" noChangeAspect="1"/>
          </p:cNvSpPr>
          <p:nvPr>
            <p:ph type="sldImg"/>
          </p:nvPr>
        </p:nvSpPr>
        <p:spPr>
          <a:prstGeom prst="rect">
            <a:avLst/>
          </a:prstGeom>
        </p:spPr>
        <p:txBody>
          <a:bodyPr/>
          <a:lstStyle/>
          <a:p>
            <a:pPr lvl="0"/>
            <a:endParaRPr/>
          </a:p>
        </p:txBody>
      </p:sp>
      <p:sp>
        <p:nvSpPr>
          <p:cNvPr id="94" name="Shape 94"/>
          <p:cNvSpPr>
            <a:spLocks noGrp="1"/>
          </p:cNvSpPr>
          <p:nvPr>
            <p:ph type="body" sz="quarter" idx="1"/>
          </p:nvPr>
        </p:nvSpPr>
        <p:spPr>
          <a:prstGeom prst="rect">
            <a:avLst/>
          </a:prstGeom>
        </p:spPr>
        <p:txBody>
          <a:bodyPr/>
          <a:lstStyle>
            <a:lvl1pPr defTabSz="914400">
              <a:lnSpc>
                <a:spcPct val="100000"/>
              </a:lnSpc>
              <a:spcBef>
                <a:spcPts val="400"/>
              </a:spcBef>
              <a:defRPr sz="1200">
                <a:latin typeface="Arial"/>
                <a:ea typeface="Arial"/>
                <a:cs typeface="Arial"/>
                <a:sym typeface="Arial"/>
              </a:defRPr>
            </a:lvl1pPr>
          </a:lstStyle>
          <a:p>
            <a:pPr lvl="0">
              <a:defRPr sz="1800"/>
            </a:pPr>
            <a:r>
              <a:rPr sz="1200"/>
              <a:t>Distal dvt ler spontan gerileme eğilimindedir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noRot="1" noChangeAspect="1"/>
          </p:cNvSpPr>
          <p:nvPr>
            <p:ph type="sldImg"/>
          </p:nvPr>
        </p:nvSpPr>
        <p:spPr>
          <a:prstGeom prst="rect">
            <a:avLst/>
          </a:prstGeom>
        </p:spPr>
        <p:txBody>
          <a:bodyPr/>
          <a:lstStyle/>
          <a:p>
            <a:pPr lvl="0"/>
            <a:endParaRPr/>
          </a:p>
        </p:txBody>
      </p:sp>
      <p:sp>
        <p:nvSpPr>
          <p:cNvPr id="102" name="Shape 102"/>
          <p:cNvSpPr>
            <a:spLocks noGrp="1"/>
          </p:cNvSpPr>
          <p:nvPr>
            <p:ph type="body" sz="quarter" idx="1"/>
          </p:nvPr>
        </p:nvSpPr>
        <p:spPr>
          <a:prstGeom prst="rect">
            <a:avLst/>
          </a:prstGeom>
        </p:spPr>
        <p:txBody>
          <a:bodyPr/>
          <a:lstStyle/>
          <a:p>
            <a:pPr lvl="0" defTabSz="914400">
              <a:lnSpc>
                <a:spcPct val="100000"/>
              </a:lnSpc>
              <a:spcBef>
                <a:spcPts val="900"/>
              </a:spcBef>
              <a:defRPr sz="1800"/>
            </a:pPr>
            <a:r>
              <a:rPr sz="2600">
                <a:latin typeface="Century Gothic"/>
                <a:ea typeface="Century Gothic"/>
                <a:cs typeface="Century Gothic"/>
                <a:sym typeface="Century Gothic"/>
              </a:rPr>
              <a:t>Venöz tromboembolizm için yüksek riskli hastaları değerlendirmek için hastalara preoperatif testler yapılmıştır. </a:t>
            </a:r>
            <a:endParaRPr sz="1200">
              <a:latin typeface="Arial"/>
              <a:ea typeface="Arial"/>
              <a:cs typeface="Arial"/>
              <a:sym typeface="Arial"/>
            </a:endParaRPr>
          </a:p>
          <a:p>
            <a:pPr lvl="1" indent="457200" defTabSz="914400">
              <a:lnSpc>
                <a:spcPct val="100000"/>
              </a:lnSpc>
              <a:spcBef>
                <a:spcPts val="700"/>
              </a:spcBef>
              <a:defRPr sz="1800"/>
            </a:pPr>
            <a:r>
              <a:rPr sz="2200">
                <a:latin typeface="Century Gothic"/>
                <a:ea typeface="Century Gothic"/>
                <a:cs typeface="Century Gothic"/>
                <a:sym typeface="Century Gothic"/>
              </a:rPr>
              <a:t>Jinekolojik maligniteli hastalarda yüksek dimer ve fibrinojen düzeyleri, venöz tromboembolizm gelişimi ile ilişkili bulunmamıştır. </a:t>
            </a:r>
            <a:endParaRPr sz="1200">
              <a:latin typeface="Arial"/>
              <a:ea typeface="Arial"/>
              <a:cs typeface="Arial"/>
              <a:sym typeface="Arial"/>
            </a:endParaRPr>
          </a:p>
          <a:p>
            <a:pPr lvl="1" indent="457200" defTabSz="914400">
              <a:lnSpc>
                <a:spcPct val="100000"/>
              </a:lnSpc>
              <a:spcBef>
                <a:spcPts val="700"/>
              </a:spcBef>
              <a:defRPr sz="1800"/>
            </a:pPr>
            <a:r>
              <a:rPr sz="2200">
                <a:latin typeface="Century Gothic"/>
                <a:ea typeface="Century Gothic"/>
                <a:cs typeface="Century Gothic"/>
                <a:sym typeface="Century Gothic"/>
              </a:rPr>
              <a:t>Jinekolojik onkolojik cerrahi geçiren hastalardaki preoperatif dönemde yüksek dimer düzeyleri, venöz tromboembolizm'in belirleyicisi değildir. </a:t>
            </a:r>
            <a:endParaRPr sz="1200">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noRot="1" noChangeAspect="1"/>
          </p:cNvSpPr>
          <p:nvPr>
            <p:ph type="sldImg"/>
          </p:nvPr>
        </p:nvSpPr>
        <p:spPr>
          <a:prstGeom prst="rect">
            <a:avLst/>
          </a:prstGeom>
        </p:spPr>
        <p:txBody>
          <a:bodyPr/>
          <a:lstStyle/>
          <a:p>
            <a:pPr lvl="0"/>
            <a:endParaRPr/>
          </a:p>
        </p:txBody>
      </p:sp>
      <p:sp>
        <p:nvSpPr>
          <p:cNvPr id="107" name="Shape 107"/>
          <p:cNvSpPr>
            <a:spLocks noGrp="1"/>
          </p:cNvSpPr>
          <p:nvPr>
            <p:ph type="body" sz="quarter" idx="1"/>
          </p:nvPr>
        </p:nvSpPr>
        <p:spPr>
          <a:prstGeom prst="rect">
            <a:avLst/>
          </a:prstGeom>
        </p:spPr>
        <p:txBody>
          <a:bodyPr/>
          <a:lstStyle>
            <a:lvl1pPr defTabSz="914400">
              <a:lnSpc>
                <a:spcPct val="100000"/>
              </a:lnSpc>
              <a:spcBef>
                <a:spcPts val="400"/>
              </a:spcBef>
              <a:defRPr sz="1200">
                <a:latin typeface="Century Gothic"/>
                <a:ea typeface="Century Gothic"/>
                <a:cs typeface="Century Gothic"/>
                <a:sym typeface="Century Gothic"/>
              </a:defRPr>
            </a:lvl1pPr>
          </a:lstStyle>
          <a:p>
            <a:pPr lvl="0">
              <a:defRPr sz="1800"/>
            </a:pPr>
            <a:r>
              <a:rPr sz="1200"/>
              <a:t>— Faktor V Leiden (homozigot) — Faktor V Leiden (heterozigot)— Protein C eksikliği — Protein S eksikliği — Protrombin gen mutasyonu — Hiperhomosisteinemi — Antitrombin eksikliği</a:t>
            </a:r>
            <a:endParaRPr sz="1200">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a:spLocks noGrp="1" noRot="1" noChangeAspect="1"/>
          </p:cNvSpPr>
          <p:nvPr>
            <p:ph type="sldImg"/>
          </p:nvPr>
        </p:nvSpPr>
        <p:spPr>
          <a:prstGeom prst="rect">
            <a:avLst/>
          </a:prstGeom>
        </p:spPr>
        <p:txBody>
          <a:bodyPr/>
          <a:lstStyle/>
          <a:p>
            <a:pPr lvl="0"/>
            <a:endParaRPr/>
          </a:p>
        </p:txBody>
      </p:sp>
      <p:sp>
        <p:nvSpPr>
          <p:cNvPr id="115" name="Shape 115"/>
          <p:cNvSpPr>
            <a:spLocks noGrp="1"/>
          </p:cNvSpPr>
          <p:nvPr>
            <p:ph type="body" sz="quarter" idx="1"/>
          </p:nvPr>
        </p:nvSpPr>
        <p:spPr>
          <a:prstGeom prst="rect">
            <a:avLst/>
          </a:prstGeom>
        </p:spPr>
        <p:txBody>
          <a:bodyPr/>
          <a:lstStyle/>
          <a:p>
            <a:pPr marL="228600" lvl="0" indent="-228600" defTabSz="914400">
              <a:lnSpc>
                <a:spcPct val="100000"/>
              </a:lnSpc>
              <a:spcBef>
                <a:spcPts val="400"/>
              </a:spcBef>
              <a:buSzPct val="100000"/>
              <a:buFont typeface="Century Gothic"/>
              <a:buAutoNum type="arabicParenR"/>
              <a:defRPr sz="1800"/>
            </a:pPr>
            <a:r>
              <a:rPr sz="1200">
                <a:latin typeface="Century Gothic"/>
                <a:ea typeface="Century Gothic"/>
                <a:cs typeface="Century Gothic"/>
                <a:sym typeface="Century Gothic"/>
              </a:rPr>
              <a:t>Ancak tromboembolizm riski 1. trimestırdan itibaren artmıştır.</a:t>
            </a:r>
            <a:endParaRPr sz="1200">
              <a:latin typeface="Arial"/>
              <a:ea typeface="Arial"/>
              <a:cs typeface="Arial"/>
              <a:sym typeface="Arial"/>
            </a:endParaRPr>
          </a:p>
          <a:p>
            <a:pPr marL="228600" lvl="0" indent="-228600" defTabSz="914400">
              <a:lnSpc>
                <a:spcPct val="100000"/>
              </a:lnSpc>
              <a:spcBef>
                <a:spcPts val="400"/>
              </a:spcBef>
              <a:buSzPct val="100000"/>
              <a:buFont typeface="Century Gothic"/>
              <a:buAutoNum type="arabicParenR"/>
              <a:defRPr sz="1800"/>
            </a:pPr>
            <a:r>
              <a:rPr sz="1200">
                <a:latin typeface="Century Gothic"/>
                <a:ea typeface="Century Gothic"/>
                <a:cs typeface="Century Gothic"/>
                <a:sym typeface="Century Gothic"/>
              </a:rPr>
              <a:t> Postpartum dönemde veya gebelikte tromboembolizm geçiren hastaların % 20-50'sinde trombofili vardır.  Hem akkiz hem de herediter trombofili VTE riskini artırır. </a:t>
            </a:r>
            <a:endParaRPr sz="1200">
              <a:latin typeface="Arial"/>
              <a:ea typeface="Arial"/>
              <a:cs typeface="Arial"/>
              <a:sym typeface="Arial"/>
            </a:endParaRPr>
          </a:p>
          <a:p>
            <a:pPr marL="228600" lvl="0" indent="-228600" defTabSz="914400">
              <a:lnSpc>
                <a:spcPct val="100000"/>
              </a:lnSpc>
              <a:spcBef>
                <a:spcPts val="400"/>
              </a:spcBef>
              <a:buSzPct val="100000"/>
              <a:buFont typeface="Century Gothic"/>
              <a:buAutoNum type="arabicParenR"/>
              <a:defRPr sz="1800"/>
            </a:pPr>
            <a:endParaRPr sz="1200">
              <a:latin typeface="Century Gothic"/>
              <a:ea typeface="Century Gothic"/>
              <a:cs typeface="Century Gothic"/>
              <a:sym typeface="Century Gothic"/>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prstGeom prst="rect">
            <a:avLst/>
          </a:prstGeom>
        </p:spPr>
        <p:txBody>
          <a:bodyPr/>
          <a:lstStyle/>
          <a:p>
            <a:pPr lvl="0"/>
            <a:endParaRPr/>
          </a:p>
        </p:txBody>
      </p:sp>
      <p:sp>
        <p:nvSpPr>
          <p:cNvPr id="120" name="Shape 120"/>
          <p:cNvSpPr>
            <a:spLocks noGrp="1"/>
          </p:cNvSpPr>
          <p:nvPr>
            <p:ph type="body" sz="quarter" idx="1"/>
          </p:nvPr>
        </p:nvSpPr>
        <p:spPr>
          <a:prstGeom prst="rect">
            <a:avLst/>
          </a:prstGeom>
        </p:spPr>
        <p:txBody>
          <a:bodyPr/>
          <a:lstStyle/>
          <a:p>
            <a:pPr lvl="0" defTabSz="914400">
              <a:lnSpc>
                <a:spcPct val="80000"/>
              </a:lnSpc>
              <a:spcBef>
                <a:spcPts val="400"/>
              </a:spcBef>
              <a:defRPr sz="1800"/>
            </a:pPr>
            <a:r>
              <a:rPr sz="1200">
                <a:latin typeface="Century Gothic"/>
                <a:ea typeface="Century Gothic"/>
                <a:cs typeface="Century Gothic"/>
                <a:sym typeface="Century Gothic"/>
              </a:rPr>
              <a:t>Dvt tanı: Gebelikte DVT'nin en önemli bulguları % 80 sıklıkta ekstremitede şişlik ve ağrının bulunmasıdır. Alt ekstremitede 2 cm'den fazla baldırda farkın olması DVT açısından önemlidir. </a:t>
            </a:r>
            <a:endParaRPr sz="1200">
              <a:latin typeface="Arial"/>
              <a:ea typeface="Arial"/>
              <a:cs typeface="Arial"/>
              <a:sym typeface="Arial"/>
            </a:endParaRPr>
          </a:p>
          <a:p>
            <a:pPr lvl="0" defTabSz="914400">
              <a:lnSpc>
                <a:spcPct val="80000"/>
              </a:lnSpc>
              <a:spcBef>
                <a:spcPts val="400"/>
              </a:spcBef>
              <a:defRPr sz="1800"/>
            </a:pPr>
            <a:endParaRPr sz="1200">
              <a:latin typeface="Century Gothic"/>
              <a:ea typeface="Century Gothic"/>
              <a:cs typeface="Century Gothic"/>
              <a:sym typeface="Century Gothic"/>
            </a:endParaRPr>
          </a:p>
          <a:p>
            <a:pPr lvl="0" defTabSz="914400">
              <a:lnSpc>
                <a:spcPct val="80000"/>
              </a:lnSpc>
              <a:spcBef>
                <a:spcPts val="400"/>
              </a:spcBef>
              <a:defRPr sz="1800"/>
            </a:pPr>
            <a:r>
              <a:rPr sz="1200">
                <a:latin typeface="Century Gothic"/>
                <a:ea typeface="Century Gothic"/>
                <a:cs typeface="Century Gothic"/>
                <a:sym typeface="Century Gothic"/>
              </a:rPr>
              <a:t>Bu bulgular var ise, gebede ilk olarak kompresyon USG ile proksimal venlerin incelenmesi önerilir. Sonuç negatif ise ve iliak ven tromboz şüphesi yok ise, rutin seyrine bırakılır. Eğer iliak ven trombozundan şüphelenilirse, MR incelemesi istenebilir. Gebelikte dimer takibinin önemli olmadığı bildirilmiştir. </a:t>
            </a:r>
            <a:endParaRPr sz="1200">
              <a:latin typeface="Arial"/>
              <a:ea typeface="Arial"/>
              <a:cs typeface="Arial"/>
              <a:sym typeface="Arial"/>
            </a:endParaRPr>
          </a:p>
          <a:p>
            <a:pPr lvl="0" defTabSz="914400">
              <a:lnSpc>
                <a:spcPct val="80000"/>
              </a:lnSpc>
              <a:spcBef>
                <a:spcPts val="400"/>
              </a:spcBef>
              <a:defRPr sz="1800"/>
            </a:pPr>
            <a:r>
              <a:rPr sz="1200">
                <a:latin typeface="Century Gothic"/>
                <a:ea typeface="Century Gothic"/>
                <a:cs typeface="Century Gothic"/>
                <a:sym typeface="Century Gothic"/>
              </a:rPr>
              <a:t> </a:t>
            </a:r>
            <a:endParaRPr sz="1200">
              <a:latin typeface="Arial"/>
              <a:ea typeface="Arial"/>
              <a:cs typeface="Arial"/>
              <a:sym typeface="Arial"/>
            </a:endParaRPr>
          </a:p>
          <a:p>
            <a:pPr lvl="0" defTabSz="914400">
              <a:lnSpc>
                <a:spcPct val="80000"/>
              </a:lnSpc>
              <a:spcBef>
                <a:spcPts val="400"/>
              </a:spcBef>
              <a:defRPr sz="1800"/>
            </a:pPr>
            <a:r>
              <a:rPr sz="1200">
                <a:latin typeface="Century Gothic"/>
                <a:ea typeface="Century Gothic"/>
                <a:cs typeface="Century Gothic"/>
                <a:sym typeface="Century Gothic"/>
              </a:rPr>
              <a:t>Pulmoner emboli bulguları gebelerde de gebe olmayanlarla benzerdir. </a:t>
            </a:r>
            <a:endParaRPr sz="1200">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prstGeom prst="rect">
            <a:avLst/>
          </a:prstGeom>
        </p:spPr>
        <p:txBody>
          <a:bodyPr/>
          <a:lstStyle/>
          <a:p>
            <a:pPr lvl="0"/>
            <a:endParaRPr/>
          </a:p>
        </p:txBody>
      </p:sp>
      <p:sp>
        <p:nvSpPr>
          <p:cNvPr id="137" name="Shape 137"/>
          <p:cNvSpPr>
            <a:spLocks noGrp="1"/>
          </p:cNvSpPr>
          <p:nvPr>
            <p:ph type="body" sz="quarter" idx="1"/>
          </p:nvPr>
        </p:nvSpPr>
        <p:spPr>
          <a:prstGeom prst="rect">
            <a:avLst/>
          </a:prstGeom>
        </p:spPr>
        <p:txBody>
          <a:bodyPr/>
          <a:lstStyle/>
          <a:p>
            <a:pPr lvl="0" defTabSz="914400">
              <a:lnSpc>
                <a:spcPct val="100000"/>
              </a:lnSpc>
              <a:spcBef>
                <a:spcPts val="400"/>
              </a:spcBef>
              <a:defRPr sz="1800"/>
            </a:pPr>
            <a:r>
              <a:rPr sz="1200">
                <a:latin typeface="Arial"/>
                <a:ea typeface="Arial"/>
                <a:cs typeface="Arial"/>
                <a:sym typeface="Arial"/>
              </a:rPr>
              <a:t>1) Antifosfolipid sendromlu geçirilmiş trombozu olan gebelerde DMAH ile postnatal tromboprofilaksi verilmelidir. Özellikle diğer risk faktörlerine sahip olan, tekrarlayan düşüklü antifosfolipid sendromlu gebelerde postpartum dönemde 6 haftalık DMAH tedavisine gerek olmayıp en az 3-5 gün tedavi verilmesi uygundur.</a:t>
            </a:r>
          </a:p>
          <a:p>
            <a:pPr lvl="0" defTabSz="914400">
              <a:lnSpc>
                <a:spcPct val="100000"/>
              </a:lnSpc>
              <a:spcBef>
                <a:spcPts val="400"/>
              </a:spcBef>
              <a:defRPr sz="1800"/>
            </a:pPr>
            <a:r>
              <a:rPr sz="1200">
                <a:latin typeface="Arial"/>
                <a:ea typeface="Arial"/>
                <a:cs typeface="Arial"/>
                <a:sym typeface="Arial"/>
              </a:rPr>
              <a:t>2)Daha önceden VTE hikayesi olan tüm lohusalara doğum şekli ne olursa olsun doğum sonrası en az 6 hafta DMAH/AFH veya warfarin ile tromboprofilaksi ve hematoloji konsültasyonu önerilmelidir.</a:t>
            </a:r>
          </a:p>
          <a:p>
            <a:pPr lvl="0" defTabSz="914400">
              <a:lnSpc>
                <a:spcPct val="100000"/>
              </a:lnSpc>
              <a:spcBef>
                <a:spcPts val="400"/>
              </a:spcBef>
              <a:defRPr sz="1800"/>
            </a:pPr>
            <a:r>
              <a:rPr sz="1200">
                <a:latin typeface="Arial"/>
                <a:ea typeface="Arial"/>
                <a:cs typeface="Arial"/>
                <a:sym typeface="Arial"/>
              </a:rPr>
              <a:t>3) Bilinen herediter veya sonradan edinilmiş trombofilisi olan tüm lohusalara doğum öncesi dönemde tromboprofilaksi almamış olsalar bile doğum sonrası en az 7 gün DMAH/AFH almaları önerilmelidir. Eğer aile hikayesi veya başka bir risk faktörü varsa tromboprofilaksi 6 haftaya kadar uzatılmalıdır.</a:t>
            </a:r>
          </a:p>
          <a:p>
            <a:pPr lvl="0" defTabSz="914400">
              <a:lnSpc>
                <a:spcPct val="100000"/>
              </a:lnSpc>
              <a:spcBef>
                <a:spcPts val="400"/>
              </a:spcBef>
              <a:defRPr sz="1800"/>
            </a:pPr>
            <a:r>
              <a:rPr sz="1200">
                <a:latin typeface="Arial"/>
                <a:ea typeface="Arial"/>
                <a:cs typeface="Arial"/>
                <a:sym typeface="Arial"/>
              </a:rPr>
              <a:t> 	</a:t>
            </a:r>
          </a:p>
          <a:p>
            <a:pPr lvl="0" defTabSz="914400">
              <a:lnSpc>
                <a:spcPct val="100000"/>
              </a:lnSpc>
              <a:spcBef>
                <a:spcPts val="400"/>
              </a:spcBef>
              <a:defRPr sz="1800"/>
            </a:pPr>
            <a:r>
              <a:rPr sz="1200">
                <a:latin typeface="Arial"/>
                <a:ea typeface="Arial"/>
                <a:cs typeface="Arial"/>
                <a:sym typeface="Arial"/>
              </a:rPr>
              <a:t>Tüm acil sezaryen yapılan kadınlara operasyon sonrası 7 gün DMAH ile tromboprofilaksi verilmelidir. Elektif sezaryen sonrası, bir veya daha fazla ek risk faktörü (yaş 35’den büyük ,BMI &gt;30 gibi) varsa 7 gün süre DMAH ile tromboprofilaksi verilmelidir.</a:t>
            </a:r>
          </a:p>
          <a:p>
            <a:pPr lvl="0" defTabSz="914400">
              <a:lnSpc>
                <a:spcPct val="100000"/>
              </a:lnSpc>
              <a:spcBef>
                <a:spcPts val="400"/>
              </a:spcBef>
              <a:defRPr sz="1800"/>
            </a:pPr>
            <a:r>
              <a:rPr sz="1200">
                <a:latin typeface="Arial"/>
                <a:ea typeface="Arial"/>
                <a:cs typeface="Arial"/>
                <a:sym typeface="Arial"/>
              </a:rPr>
              <a:t> </a:t>
            </a:r>
          </a:p>
          <a:p>
            <a:pPr lvl="0" defTabSz="914400">
              <a:lnSpc>
                <a:spcPct val="100000"/>
              </a:lnSpc>
              <a:spcBef>
                <a:spcPts val="400"/>
              </a:spcBef>
              <a:defRPr sz="1800"/>
            </a:pPr>
            <a:r>
              <a:rPr sz="1200">
                <a:latin typeface="Arial"/>
                <a:ea typeface="Arial"/>
                <a:cs typeface="Arial"/>
                <a:sym typeface="Arial"/>
              </a:rPr>
              <a:t>Morbid obez (BMI &gt; 40 kg/m2) olan tüm lohusalar doğum sonrası 7 gün boyunca profilaktik DMAH/AFH almalıdır.</a:t>
            </a:r>
            <a:r>
              <a:rPr sz="1200" baseline="30000">
                <a:latin typeface="Arial"/>
                <a:ea typeface="Arial"/>
                <a:cs typeface="Arial"/>
                <a:sym typeface="Arial"/>
              </a:rPr>
              <a:t>39-45</a:t>
            </a:r>
            <a:endParaRPr sz="12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solidFill>
                  <a:srgbClr val="000000"/>
                </a:solidFill>
              </a:defRPr>
            </a:pPr>
            <a:r>
              <a:rPr sz="4400">
                <a:solidFill>
                  <a:srgbClr val="FFFFFF"/>
                </a:solidFill>
              </a:rPr>
              <a:t>Title Text</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lvl1pPr>
            <a:lvl2pPr marL="0" indent="457200" algn="ctr">
              <a:buSzTx/>
              <a:buFontTx/>
              <a:buNone/>
            </a:lvl2pPr>
            <a:lvl3pPr marL="0" indent="914400" algn="ctr">
              <a:buSzTx/>
              <a:buFontTx/>
              <a:buNone/>
            </a:lvl3pPr>
            <a:lvl4pPr marL="0" indent="1371600" algn="ctr">
              <a:buSzTx/>
              <a:buFontTx/>
              <a:buNone/>
            </a:lvl4pPr>
            <a:lvl5pPr marL="0" indent="1828800" algn="ctr">
              <a:buSzTx/>
              <a:buFontTx/>
              <a:buNone/>
            </a:lvl5p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40" name="Shape 40"/>
          <p:cNvSpPr>
            <a:spLocks noGrp="1"/>
          </p:cNvSpPr>
          <p:nvPr>
            <p:ph type="body" idx="1"/>
          </p:nvPr>
        </p:nvSpPr>
        <p:spPr>
          <a:prstGeom prst="rect">
            <a:avLst/>
          </a:prstGeom>
        </p:spPr>
        <p:txBody>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solidFill>
                  <a:srgbClr val="000000"/>
                </a:solidFill>
              </a:defRPr>
            </a:pPr>
            <a:r>
              <a:rPr sz="4400">
                <a:solidFill>
                  <a:srgbClr val="FFFFFF"/>
                </a:solidFill>
              </a:rPr>
              <a:t>Title Text</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aşlık, Metin ve 2 İçerik">
    <p:spTree>
      <p:nvGrpSpPr>
        <p:cNvPr id="1" name=""/>
        <p:cNvGrpSpPr/>
        <p:nvPr/>
      </p:nvGrpSpPr>
      <p:grpSpPr>
        <a:xfrm>
          <a:off x="0" y="0"/>
          <a:ext cx="0" cy="0"/>
          <a:chOff x="0" y="0"/>
          <a:chExt cx="0" cy="0"/>
        </a:xfrm>
      </p:grpSpPr>
      <p:sp>
        <p:nvSpPr>
          <p:cNvPr id="47" name="Shape 47"/>
          <p:cNvSpPr>
            <a:spLocks noGrp="1"/>
          </p:cNvSpPr>
          <p:nvPr>
            <p:ph type="title"/>
          </p:nvPr>
        </p:nvSpPr>
        <p:spPr>
          <a:xfrm>
            <a:off x="1066800" y="60325"/>
            <a:ext cx="7543800" cy="1920875"/>
          </a:xfrm>
          <a:prstGeom prst="rect">
            <a:avLst/>
          </a:prstGeom>
        </p:spPr>
        <p:txBody>
          <a:bodyPr/>
          <a:lstStyle/>
          <a:p>
            <a:pPr lvl="0">
              <a:defRPr sz="1800">
                <a:solidFill>
                  <a:srgbClr val="000000"/>
                </a:solidFill>
              </a:defRPr>
            </a:pPr>
            <a:r>
              <a:rPr sz="4400">
                <a:solidFill>
                  <a:srgbClr val="FFFFFF"/>
                </a:solidFill>
              </a:rPr>
              <a:t>Title Text</a:t>
            </a:r>
          </a:p>
        </p:txBody>
      </p:sp>
      <p:sp>
        <p:nvSpPr>
          <p:cNvPr id="48" name="Shape 48"/>
          <p:cNvSpPr>
            <a:spLocks noGrp="1"/>
          </p:cNvSpPr>
          <p:nvPr>
            <p:ph type="body" idx="1"/>
          </p:nvPr>
        </p:nvSpPr>
        <p:spPr>
          <a:xfrm>
            <a:off x="1066800" y="1981200"/>
            <a:ext cx="3695700" cy="4876800"/>
          </a:xfrm>
          <a:prstGeom prst="rect">
            <a:avLst/>
          </a:prstGeom>
        </p:spPr>
        <p:txBody>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49" name="Shape 49"/>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11" name="Shape 11"/>
          <p:cNvSpPr>
            <a:spLocks noGrp="1"/>
          </p:cNvSpPr>
          <p:nvPr>
            <p:ph type="body" idx="1"/>
          </p:nvPr>
        </p:nvSpPr>
        <p:spPr>
          <a:prstGeom prst="rect">
            <a:avLst/>
          </a:prstGeom>
        </p:spPr>
        <p:txBody>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solidFill>
                  <a:srgbClr val="000000"/>
                </a:solidFill>
              </a:defRPr>
            </a:pPr>
            <a:r>
              <a:rPr sz="4000" b="1" cap="all">
                <a:solidFill>
                  <a:srgbClr val="FFFFFF"/>
                </a:solidFill>
              </a:rPr>
              <a:t>Title Text</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lvl1pPr>
            <a:lvl2pPr marL="0" indent="457200">
              <a:spcBef>
                <a:spcPts val="400"/>
              </a:spcBef>
              <a:buSzTx/>
              <a:buFontTx/>
              <a:buNone/>
              <a:defRPr sz="2000"/>
            </a:lvl2pPr>
            <a:lvl3pPr marL="0" indent="914400">
              <a:spcBef>
                <a:spcPts val="400"/>
              </a:spcBef>
              <a:buSzTx/>
              <a:buFontTx/>
              <a:buNone/>
              <a:defRPr sz="2000"/>
            </a:lvl3pPr>
            <a:lvl4pPr marL="0" indent="1371600">
              <a:spcBef>
                <a:spcPts val="400"/>
              </a:spcBef>
              <a:buSzTx/>
              <a:buFontTx/>
              <a:buNone/>
              <a:defRPr sz="2000"/>
            </a:lvl4pPr>
            <a:lvl5pPr marL="0" indent="1828800">
              <a:spcBef>
                <a:spcPts val="400"/>
              </a:spcBef>
              <a:buSzTx/>
              <a:buFontTx/>
              <a:buNone/>
              <a:defRPr sz="2000"/>
            </a:lvl5pPr>
          </a:lstStyle>
          <a:p>
            <a:pPr lvl="0">
              <a:defRPr sz="1800">
                <a:solidFill>
                  <a:srgbClr val="000000"/>
                </a:solidFill>
              </a:defRPr>
            </a:pPr>
            <a:r>
              <a:rPr sz="2000">
                <a:solidFill>
                  <a:srgbClr val="FFFFFF"/>
                </a:solidFill>
              </a:rPr>
              <a:t>Body Level One</a:t>
            </a:r>
          </a:p>
          <a:p>
            <a:pPr lvl="1">
              <a:defRPr sz="1800">
                <a:solidFill>
                  <a:srgbClr val="000000"/>
                </a:solidFill>
              </a:defRPr>
            </a:pPr>
            <a:r>
              <a:rPr sz="2000">
                <a:solidFill>
                  <a:srgbClr val="FFFFFF"/>
                </a:solidFill>
              </a:rPr>
              <a:t>Body Level Two</a:t>
            </a:r>
          </a:p>
          <a:p>
            <a:pPr lvl="2">
              <a:defRPr sz="1800">
                <a:solidFill>
                  <a:srgbClr val="000000"/>
                </a:solidFill>
              </a:defRPr>
            </a:pPr>
            <a:r>
              <a:rPr sz="2000">
                <a:solidFill>
                  <a:srgbClr val="FFFFFF"/>
                </a:solidFill>
              </a:rPr>
              <a:t>Body Level Three</a:t>
            </a:r>
          </a:p>
          <a:p>
            <a:pPr lvl="3">
              <a:defRPr sz="1800">
                <a:solidFill>
                  <a:srgbClr val="000000"/>
                </a:solidFill>
              </a:defRPr>
            </a:pPr>
            <a:r>
              <a:rPr sz="2000">
                <a:solidFill>
                  <a:srgbClr val="FFFFFF"/>
                </a:solidFill>
              </a:rPr>
              <a:t>Body Level Four</a:t>
            </a:r>
          </a:p>
          <a:p>
            <a:pPr lvl="4">
              <a:defRPr sz="1800">
                <a:solidFill>
                  <a:srgbClr val="000000"/>
                </a:solidFill>
              </a:defRPr>
            </a:pPr>
            <a:r>
              <a:rPr sz="2000">
                <a:solidFill>
                  <a:srgbClr val="FFFFFF"/>
                </a:solidFill>
              </a:rPr>
              <a:t>Body Level Five</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defRPr>
            </a:pPr>
            <a:r>
              <a:rPr sz="2800">
                <a:solidFill>
                  <a:srgbClr val="FFFFFF"/>
                </a:solidFill>
              </a:rPr>
              <a:t>Body Level One</a:t>
            </a:r>
          </a:p>
          <a:p>
            <a:pPr lvl="1">
              <a:defRPr sz="1800">
                <a:solidFill>
                  <a:srgbClr val="000000"/>
                </a:solidFill>
              </a:defRPr>
            </a:pPr>
            <a:r>
              <a:rPr sz="2800">
                <a:solidFill>
                  <a:srgbClr val="FFFFFF"/>
                </a:solidFill>
              </a:rPr>
              <a:t>Body Level Two</a:t>
            </a:r>
          </a:p>
          <a:p>
            <a:pPr lvl="2">
              <a:defRPr sz="1800">
                <a:solidFill>
                  <a:srgbClr val="000000"/>
                </a:solidFill>
              </a:defRPr>
            </a:pPr>
            <a:r>
              <a:rPr sz="2800">
                <a:solidFill>
                  <a:srgbClr val="FFFFFF"/>
                </a:solidFill>
              </a:rPr>
              <a:t>Body Level Three</a:t>
            </a:r>
          </a:p>
          <a:p>
            <a:pPr lvl="3">
              <a:defRPr sz="1800">
                <a:solidFill>
                  <a:srgbClr val="000000"/>
                </a:solidFill>
              </a:defRPr>
            </a:pPr>
            <a:r>
              <a:rPr sz="2800">
                <a:solidFill>
                  <a:srgbClr val="FFFFFF"/>
                </a:solidFill>
              </a:rPr>
              <a:t>Body Level Four</a:t>
            </a:r>
          </a:p>
          <a:p>
            <a:pPr lvl="4">
              <a:defRPr sz="1800">
                <a:solidFill>
                  <a:srgbClr val="000000"/>
                </a:solidFill>
              </a:defRPr>
            </a:pPr>
            <a:r>
              <a:rPr sz="2800">
                <a:solidFill>
                  <a:srgbClr val="FFFFFF"/>
                </a:solidFill>
              </a:rPr>
              <a:t>Body Level Five</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solidFill>
                  <a:srgbClr val="000000"/>
                </a:solidFill>
              </a:defRPr>
            </a:pPr>
            <a:r>
              <a:rPr sz="4400">
                <a:solidFill>
                  <a:srgbClr val="FFFFFF"/>
                </a:solidFill>
              </a:rPr>
              <a:t>Title Text</a:t>
            </a:r>
          </a:p>
        </p:txBody>
      </p:sp>
      <p:sp>
        <p:nvSpPr>
          <p:cNvPr id="23" name="Shape 23"/>
          <p:cNvSpPr>
            <a:spLocks noGrp="1"/>
          </p:cNvSpPr>
          <p:nvPr>
            <p:ph type="body"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defRPr sz="1800" b="0">
                <a:solidFill>
                  <a:srgbClr val="000000"/>
                </a:solidFill>
              </a:defRPr>
            </a:pPr>
            <a:r>
              <a:rPr sz="2400" b="1">
                <a:solidFill>
                  <a:srgbClr val="FFFFFF"/>
                </a:solidFill>
              </a:rPr>
              <a:t>Body Level One</a:t>
            </a:r>
          </a:p>
          <a:p>
            <a:pPr lvl="1">
              <a:defRPr sz="1800" b="0">
                <a:solidFill>
                  <a:srgbClr val="000000"/>
                </a:solidFill>
              </a:defRPr>
            </a:pPr>
            <a:r>
              <a:rPr sz="2400" b="1">
                <a:solidFill>
                  <a:srgbClr val="FFFFFF"/>
                </a:solidFill>
              </a:rPr>
              <a:t>Body Level Two</a:t>
            </a:r>
          </a:p>
          <a:p>
            <a:pPr lvl="2">
              <a:defRPr sz="1800" b="0">
                <a:solidFill>
                  <a:srgbClr val="000000"/>
                </a:solidFill>
              </a:defRPr>
            </a:pPr>
            <a:r>
              <a:rPr sz="2400" b="1">
                <a:solidFill>
                  <a:srgbClr val="FFFFFF"/>
                </a:solidFill>
              </a:rPr>
              <a:t>Body Level Three</a:t>
            </a:r>
          </a:p>
          <a:p>
            <a:pPr lvl="3">
              <a:defRPr sz="1800" b="0">
                <a:solidFill>
                  <a:srgbClr val="000000"/>
                </a:solidFill>
              </a:defRPr>
            </a:pPr>
            <a:r>
              <a:rPr sz="2400" b="1">
                <a:solidFill>
                  <a:srgbClr val="FFFFFF"/>
                </a:solidFill>
              </a:rPr>
              <a:t>Body Level Four</a:t>
            </a:r>
          </a:p>
          <a:p>
            <a:pPr lvl="4">
              <a:defRPr sz="1800" b="0">
                <a:solidFill>
                  <a:srgbClr val="000000"/>
                </a:solidFill>
              </a:defRPr>
            </a:pPr>
            <a:r>
              <a:rPr sz="2400" b="1">
                <a:solidFill>
                  <a:srgbClr val="FFFFFF"/>
                </a:solidFill>
              </a:rPr>
              <a:t>Body Level Five</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solidFill>
                  <a:srgbClr val="000000"/>
                </a:solidFill>
              </a:defRPr>
            </a:pPr>
            <a:r>
              <a:rPr sz="4400">
                <a:solidFill>
                  <a:srgbClr val="FFFFFF"/>
                </a:solidFill>
              </a:rPr>
              <a:t>Title Text</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solidFill>
                  <a:srgbClr val="000000"/>
                </a:solidFill>
              </a:defRPr>
            </a:pPr>
            <a:r>
              <a:rPr sz="2000" b="1">
                <a:solidFill>
                  <a:srgbClr val="FFFFFF"/>
                </a:solidFill>
              </a:rPr>
              <a:t>Title Text</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solidFill>
                  <a:srgbClr val="000000"/>
                </a:solidFill>
              </a:defRPr>
            </a:pPr>
            <a:r>
              <a:rPr sz="2000" b="1">
                <a:solidFill>
                  <a:srgbClr val="FFFFFF"/>
                </a:solidFill>
              </a:rPr>
              <a:t>Title Text</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defRPr sz="1800">
                <a:solidFill>
                  <a:srgbClr val="000000"/>
                </a:solidFill>
              </a:defRPr>
            </a:pPr>
            <a:r>
              <a:rPr sz="1400">
                <a:solidFill>
                  <a:srgbClr val="FFFFFF"/>
                </a:solidFill>
              </a:rPr>
              <a:t>Body Level One</a:t>
            </a:r>
          </a:p>
          <a:p>
            <a:pPr lvl="1">
              <a:defRPr sz="1800">
                <a:solidFill>
                  <a:srgbClr val="000000"/>
                </a:solidFill>
              </a:defRPr>
            </a:pPr>
            <a:r>
              <a:rPr sz="1400">
                <a:solidFill>
                  <a:srgbClr val="FFFFFF"/>
                </a:solidFill>
              </a:rPr>
              <a:t>Body Level Two</a:t>
            </a:r>
          </a:p>
          <a:p>
            <a:pPr lvl="2">
              <a:defRPr sz="1800">
                <a:solidFill>
                  <a:srgbClr val="000000"/>
                </a:solidFill>
              </a:defRPr>
            </a:pPr>
            <a:r>
              <a:rPr sz="1400">
                <a:solidFill>
                  <a:srgbClr val="FFFFFF"/>
                </a:solidFill>
              </a:rPr>
              <a:t>Body Level Three</a:t>
            </a:r>
          </a:p>
          <a:p>
            <a:pPr lvl="3">
              <a:defRPr sz="1800">
                <a:solidFill>
                  <a:srgbClr val="000000"/>
                </a:solidFill>
              </a:defRPr>
            </a:pPr>
            <a:r>
              <a:rPr sz="1400">
                <a:solidFill>
                  <a:srgbClr val="FFFFFF"/>
                </a:solidFill>
              </a:rPr>
              <a:t>Body Level Four</a:t>
            </a:r>
          </a:p>
          <a:p>
            <a:pPr lvl="4">
              <a:defRPr sz="1800">
                <a:solidFill>
                  <a:srgbClr val="000000"/>
                </a:solidFill>
              </a:defRPr>
            </a:pPr>
            <a:r>
              <a:rPr sz="1400">
                <a:solidFill>
                  <a:srgbClr val="FFFFFF"/>
                </a:solidFill>
              </a:rPr>
              <a:t>Body Level Five</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solidFill>
                  <a:srgbClr val="000000"/>
                </a:solidFill>
              </a:defRPr>
            </a:pPr>
            <a:r>
              <a:rPr sz="4400">
                <a:solidFill>
                  <a:srgbClr val="FFFFFF"/>
                </a:solidFill>
              </a:rPr>
              <a:t>Title Text</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FFFFFF"/>
                </a:solidFill>
                <a:latin typeface="Tahoma"/>
                <a:ea typeface="Tahoma"/>
                <a:cs typeface="Tahoma"/>
                <a:sym typeface="Tahoma"/>
              </a:defRPr>
            </a:lvl1pPr>
          </a:lstStyle>
          <a:p>
            <a:pPr lvl="0"/>
            <a:fld id="{86CB4B4D-7CA3-9044-876B-883B54F8677D}" type="slidenum">
              <a:rPr/>
              <a:pPr lvl="0"/>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algn="ctr">
        <a:defRPr sz="4400">
          <a:solidFill>
            <a:srgbClr val="FFFFFF"/>
          </a:solidFill>
          <a:latin typeface="Calibri"/>
          <a:ea typeface="Calibri"/>
          <a:cs typeface="Calibri"/>
          <a:sym typeface="Calibri"/>
        </a:defRPr>
      </a:lvl1pPr>
      <a:lvl2pPr algn="ctr">
        <a:defRPr sz="4400">
          <a:solidFill>
            <a:srgbClr val="FFFFFF"/>
          </a:solidFill>
          <a:latin typeface="Calibri"/>
          <a:ea typeface="Calibri"/>
          <a:cs typeface="Calibri"/>
          <a:sym typeface="Calibri"/>
        </a:defRPr>
      </a:lvl2pPr>
      <a:lvl3pPr algn="ctr">
        <a:defRPr sz="4400">
          <a:solidFill>
            <a:srgbClr val="FFFFFF"/>
          </a:solidFill>
          <a:latin typeface="Calibri"/>
          <a:ea typeface="Calibri"/>
          <a:cs typeface="Calibri"/>
          <a:sym typeface="Calibri"/>
        </a:defRPr>
      </a:lvl3pPr>
      <a:lvl4pPr algn="ctr">
        <a:defRPr sz="4400">
          <a:solidFill>
            <a:srgbClr val="FFFFFF"/>
          </a:solidFill>
          <a:latin typeface="Calibri"/>
          <a:ea typeface="Calibri"/>
          <a:cs typeface="Calibri"/>
          <a:sym typeface="Calibri"/>
        </a:defRPr>
      </a:lvl4pPr>
      <a:lvl5pPr algn="ctr">
        <a:defRPr sz="4400">
          <a:solidFill>
            <a:srgbClr val="FFFFFF"/>
          </a:solidFill>
          <a:latin typeface="Calibri"/>
          <a:ea typeface="Calibri"/>
          <a:cs typeface="Calibri"/>
          <a:sym typeface="Calibri"/>
        </a:defRPr>
      </a:lvl5pPr>
      <a:lvl6pPr algn="ctr">
        <a:defRPr sz="4400">
          <a:solidFill>
            <a:srgbClr val="FFFFFF"/>
          </a:solidFill>
          <a:latin typeface="Calibri"/>
          <a:ea typeface="Calibri"/>
          <a:cs typeface="Calibri"/>
          <a:sym typeface="Calibri"/>
        </a:defRPr>
      </a:lvl6pPr>
      <a:lvl7pPr algn="ctr">
        <a:defRPr sz="4400">
          <a:solidFill>
            <a:srgbClr val="FFFFFF"/>
          </a:solidFill>
          <a:latin typeface="Calibri"/>
          <a:ea typeface="Calibri"/>
          <a:cs typeface="Calibri"/>
          <a:sym typeface="Calibri"/>
        </a:defRPr>
      </a:lvl7pPr>
      <a:lvl8pPr algn="ctr">
        <a:defRPr sz="4400">
          <a:solidFill>
            <a:srgbClr val="FFFFFF"/>
          </a:solidFill>
          <a:latin typeface="Calibri"/>
          <a:ea typeface="Calibri"/>
          <a:cs typeface="Calibri"/>
          <a:sym typeface="Calibri"/>
        </a:defRPr>
      </a:lvl8pPr>
      <a:lvl9pPr algn="ctr">
        <a:defRPr sz="4400">
          <a:solidFill>
            <a:srgbClr val="FFFFFF"/>
          </a:solidFill>
          <a:latin typeface="Calibri"/>
          <a:ea typeface="Calibri"/>
          <a:cs typeface="Calibri"/>
          <a:sym typeface="Calibri"/>
        </a:defRPr>
      </a:lvl9pPr>
    </p:titleStyle>
    <p:bodyStyle>
      <a:lvl1pPr marL="342900" indent="-342900">
        <a:spcBef>
          <a:spcPts val="700"/>
        </a:spcBef>
        <a:buSzPct val="100000"/>
        <a:buFont typeface="Arial"/>
        <a:buChar char="•"/>
        <a:defRPr sz="3200">
          <a:solidFill>
            <a:srgbClr val="FFFFFF"/>
          </a:solidFill>
          <a:latin typeface="Calibri"/>
          <a:ea typeface="Calibri"/>
          <a:cs typeface="Calibri"/>
          <a:sym typeface="Calibri"/>
        </a:defRPr>
      </a:lvl1pPr>
      <a:lvl2pPr marL="783771" indent="-326571">
        <a:spcBef>
          <a:spcPts val="700"/>
        </a:spcBef>
        <a:buSzPct val="100000"/>
        <a:buFont typeface="Arial"/>
        <a:buChar char="–"/>
        <a:defRPr sz="3200">
          <a:solidFill>
            <a:srgbClr val="FFFFFF"/>
          </a:solidFill>
          <a:latin typeface="Calibri"/>
          <a:ea typeface="Calibri"/>
          <a:cs typeface="Calibri"/>
          <a:sym typeface="Calibri"/>
        </a:defRPr>
      </a:lvl2pPr>
      <a:lvl3pPr marL="1219200" indent="-304800">
        <a:spcBef>
          <a:spcPts val="700"/>
        </a:spcBef>
        <a:buSzPct val="100000"/>
        <a:buFont typeface="Arial"/>
        <a:buChar char="•"/>
        <a:defRPr sz="3200">
          <a:solidFill>
            <a:srgbClr val="FFFFFF"/>
          </a:solidFill>
          <a:latin typeface="Calibri"/>
          <a:ea typeface="Calibri"/>
          <a:cs typeface="Calibri"/>
          <a:sym typeface="Calibri"/>
        </a:defRPr>
      </a:lvl3pPr>
      <a:lvl4pPr marL="1737360" indent="-365760">
        <a:spcBef>
          <a:spcPts val="700"/>
        </a:spcBef>
        <a:buSzPct val="100000"/>
        <a:buFont typeface="Arial"/>
        <a:buChar char="–"/>
        <a:defRPr sz="3200">
          <a:solidFill>
            <a:srgbClr val="FFFFFF"/>
          </a:solidFill>
          <a:latin typeface="Calibri"/>
          <a:ea typeface="Calibri"/>
          <a:cs typeface="Calibri"/>
          <a:sym typeface="Calibri"/>
        </a:defRPr>
      </a:lvl4pPr>
      <a:lvl5pPr marL="2194560" indent="-365760">
        <a:spcBef>
          <a:spcPts val="700"/>
        </a:spcBef>
        <a:buSzPct val="100000"/>
        <a:buFont typeface="Arial"/>
        <a:buChar char="»"/>
        <a:defRPr sz="3200">
          <a:solidFill>
            <a:srgbClr val="FFFFFF"/>
          </a:solidFill>
          <a:latin typeface="Calibri"/>
          <a:ea typeface="Calibri"/>
          <a:cs typeface="Calibri"/>
          <a:sym typeface="Calibri"/>
        </a:defRPr>
      </a:lvl5pPr>
      <a:lvl6pPr marL="2651760" indent="-365760">
        <a:spcBef>
          <a:spcPts val="700"/>
        </a:spcBef>
        <a:buSzPct val="100000"/>
        <a:buFont typeface="Arial"/>
        <a:buChar char="•"/>
        <a:defRPr sz="3200">
          <a:solidFill>
            <a:srgbClr val="FFFFFF"/>
          </a:solidFill>
          <a:latin typeface="Calibri"/>
          <a:ea typeface="Calibri"/>
          <a:cs typeface="Calibri"/>
          <a:sym typeface="Calibri"/>
        </a:defRPr>
      </a:lvl6pPr>
      <a:lvl7pPr marL="3108960" indent="-365760">
        <a:spcBef>
          <a:spcPts val="700"/>
        </a:spcBef>
        <a:buSzPct val="100000"/>
        <a:buFont typeface="Arial"/>
        <a:buChar char="•"/>
        <a:defRPr sz="3200">
          <a:solidFill>
            <a:srgbClr val="FFFFFF"/>
          </a:solidFill>
          <a:latin typeface="Calibri"/>
          <a:ea typeface="Calibri"/>
          <a:cs typeface="Calibri"/>
          <a:sym typeface="Calibri"/>
        </a:defRPr>
      </a:lvl7pPr>
      <a:lvl8pPr marL="3566159" indent="-365759">
        <a:spcBef>
          <a:spcPts val="700"/>
        </a:spcBef>
        <a:buSzPct val="100000"/>
        <a:buFont typeface="Arial"/>
        <a:buChar char="•"/>
        <a:defRPr sz="3200">
          <a:solidFill>
            <a:srgbClr val="FFFFFF"/>
          </a:solidFill>
          <a:latin typeface="Calibri"/>
          <a:ea typeface="Calibri"/>
          <a:cs typeface="Calibri"/>
          <a:sym typeface="Calibri"/>
        </a:defRPr>
      </a:lvl8pPr>
      <a:lvl9pPr marL="4023359" indent="-365759">
        <a:spcBef>
          <a:spcPts val="700"/>
        </a:spcBef>
        <a:buSzPct val="100000"/>
        <a:buFont typeface="Arial"/>
        <a:buChar char="•"/>
        <a:defRPr sz="3200">
          <a:solidFill>
            <a:srgbClr val="FFFFFF"/>
          </a:solidFill>
          <a:latin typeface="Calibri"/>
          <a:ea typeface="Calibri"/>
          <a:cs typeface="Calibri"/>
          <a:sym typeface="Calibri"/>
        </a:defRPr>
      </a:lvl9pPr>
    </p:bodyStyle>
    <p:otherStyle>
      <a:lvl1pPr algn="r">
        <a:defRPr sz="1200">
          <a:solidFill>
            <a:schemeClr val="tx1"/>
          </a:solidFill>
          <a:latin typeface="+mn-lt"/>
          <a:ea typeface="+mn-ea"/>
          <a:cs typeface="+mn-cs"/>
          <a:sym typeface="Tahoma"/>
        </a:defRPr>
      </a:lvl1pPr>
      <a:lvl2pPr indent="457200" algn="r">
        <a:defRPr sz="1200">
          <a:solidFill>
            <a:schemeClr val="tx1"/>
          </a:solidFill>
          <a:latin typeface="+mn-lt"/>
          <a:ea typeface="+mn-ea"/>
          <a:cs typeface="+mn-cs"/>
          <a:sym typeface="Tahoma"/>
        </a:defRPr>
      </a:lvl2pPr>
      <a:lvl3pPr indent="914400" algn="r">
        <a:defRPr sz="1200">
          <a:solidFill>
            <a:schemeClr val="tx1"/>
          </a:solidFill>
          <a:latin typeface="+mn-lt"/>
          <a:ea typeface="+mn-ea"/>
          <a:cs typeface="+mn-cs"/>
          <a:sym typeface="Tahoma"/>
        </a:defRPr>
      </a:lvl3pPr>
      <a:lvl4pPr indent="1371600" algn="r">
        <a:defRPr sz="1200">
          <a:solidFill>
            <a:schemeClr val="tx1"/>
          </a:solidFill>
          <a:latin typeface="+mn-lt"/>
          <a:ea typeface="+mn-ea"/>
          <a:cs typeface="+mn-cs"/>
          <a:sym typeface="Tahoma"/>
        </a:defRPr>
      </a:lvl4pPr>
      <a:lvl5pPr indent="1828800" algn="r">
        <a:defRPr sz="1200">
          <a:solidFill>
            <a:schemeClr val="tx1"/>
          </a:solidFill>
          <a:latin typeface="+mn-lt"/>
          <a:ea typeface="+mn-ea"/>
          <a:cs typeface="+mn-cs"/>
          <a:sym typeface="Tahoma"/>
        </a:defRPr>
      </a:lvl5pPr>
      <a:lvl6pPr indent="2286000" algn="r">
        <a:defRPr sz="1200">
          <a:solidFill>
            <a:schemeClr val="tx1"/>
          </a:solidFill>
          <a:latin typeface="+mn-lt"/>
          <a:ea typeface="+mn-ea"/>
          <a:cs typeface="+mn-cs"/>
          <a:sym typeface="Tahoma"/>
        </a:defRPr>
      </a:lvl6pPr>
      <a:lvl7pPr indent="2743200" algn="r">
        <a:defRPr sz="1200">
          <a:solidFill>
            <a:schemeClr val="tx1"/>
          </a:solidFill>
          <a:latin typeface="+mn-lt"/>
          <a:ea typeface="+mn-ea"/>
          <a:cs typeface="+mn-cs"/>
          <a:sym typeface="Tahoma"/>
        </a:defRPr>
      </a:lvl7pPr>
      <a:lvl8pPr indent="3200400" algn="r">
        <a:defRPr sz="1200">
          <a:solidFill>
            <a:schemeClr val="tx1"/>
          </a:solidFill>
          <a:latin typeface="+mn-lt"/>
          <a:ea typeface="+mn-ea"/>
          <a:cs typeface="+mn-cs"/>
          <a:sym typeface="Tahoma"/>
        </a:defRPr>
      </a:lvl8pPr>
      <a:lvl9pPr indent="3657600" algn="r">
        <a:defRPr sz="1200">
          <a:solidFill>
            <a:schemeClr val="tx1"/>
          </a:solidFill>
          <a:latin typeface="+mn-lt"/>
          <a:ea typeface="+mn-ea"/>
          <a:cs typeface="+mn-cs"/>
          <a:sym typeface="Tahoma"/>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a:spLocks noGrp="1"/>
          </p:cNvSpPr>
          <p:nvPr>
            <p:ph type="title"/>
          </p:nvPr>
        </p:nvSpPr>
        <p:spPr>
          <a:xfrm>
            <a:off x="755576" y="1628799"/>
            <a:ext cx="7543801" cy="1431926"/>
          </a:xfrm>
          <a:prstGeom prst="rect">
            <a:avLst/>
          </a:prstGeom>
        </p:spPr>
        <p:txBody>
          <a:bodyPr/>
          <a:lstStyle>
            <a:lvl1pPr indent="484631">
              <a:defRPr sz="3600">
                <a:solidFill>
                  <a:srgbClr val="558ED5"/>
                </a:solidFill>
                <a:latin typeface="Arial"/>
                <a:ea typeface="Arial"/>
                <a:cs typeface="Arial"/>
                <a:sym typeface="Arial"/>
              </a:defRPr>
            </a:lvl1pPr>
          </a:lstStyle>
          <a:p>
            <a:pPr lvl="0">
              <a:defRPr sz="1800">
                <a:solidFill>
                  <a:srgbClr val="000000"/>
                </a:solidFill>
              </a:defRPr>
            </a:pPr>
            <a:r>
              <a:rPr sz="3600">
                <a:solidFill>
                  <a:srgbClr val="558ED5"/>
                </a:solidFill>
              </a:rPr>
              <a:t>Gebelikte Tromboembolizm Proflaksisi</a:t>
            </a:r>
          </a:p>
        </p:txBody>
      </p:sp>
      <p:sp>
        <p:nvSpPr>
          <p:cNvPr id="54" name="Shape 54"/>
          <p:cNvSpPr>
            <a:spLocks noGrp="1"/>
          </p:cNvSpPr>
          <p:nvPr>
            <p:ph type="body" idx="1"/>
          </p:nvPr>
        </p:nvSpPr>
        <p:spPr>
          <a:xfrm>
            <a:off x="757131" y="4077072"/>
            <a:ext cx="7543801" cy="1587501"/>
          </a:xfrm>
          <a:prstGeom prst="rect">
            <a:avLst/>
          </a:prstGeom>
        </p:spPr>
        <p:txBody>
          <a:bodyPr/>
          <a:lstStyle/>
          <a:p>
            <a:pPr lvl="0">
              <a:spcBef>
                <a:spcPts val="600"/>
              </a:spcBef>
              <a:buSzTx/>
              <a:buNone/>
              <a:defRPr sz="1800">
                <a:solidFill>
                  <a:srgbClr val="000000"/>
                </a:solidFill>
              </a:defRPr>
            </a:pPr>
            <a:r>
              <a:rPr sz="2800">
                <a:solidFill>
                  <a:srgbClr val="FFFFFF"/>
                </a:solidFill>
                <a:latin typeface="Century Gothic"/>
                <a:ea typeface="Century Gothic"/>
                <a:cs typeface="Century Gothic"/>
                <a:sym typeface="Century Gothic"/>
              </a:rPr>
              <a:t>   			 Prof.Dr. Batuhan Özmen</a:t>
            </a:r>
          </a:p>
          <a:p>
            <a:pPr lvl="0">
              <a:buSzTx/>
              <a:buNone/>
              <a:defRPr sz="1800">
                <a:solidFill>
                  <a:srgbClr val="000000"/>
                </a:solidFill>
              </a:defRPr>
            </a:pPr>
            <a:endParaRPr sz="2800">
              <a:solidFill>
                <a:srgbClr val="FFFFFF"/>
              </a:solidFill>
              <a:latin typeface="Century Gothic"/>
              <a:ea typeface="Century Gothic"/>
              <a:cs typeface="Century Gothic"/>
              <a:sym typeface="Century Gothic"/>
            </a:endParaRPr>
          </a:p>
          <a:p>
            <a:pPr lvl="0">
              <a:spcBef>
                <a:spcPts val="600"/>
              </a:spcBef>
              <a:buSzTx/>
              <a:buNone/>
              <a:defRPr sz="1800">
                <a:solidFill>
                  <a:srgbClr val="000000"/>
                </a:solidFill>
              </a:defRPr>
            </a:pPr>
            <a:r>
              <a:rPr sz="2800">
                <a:solidFill>
                  <a:srgbClr val="FFFFFF"/>
                </a:solidFill>
                <a:latin typeface="Century Gothic"/>
                <a:ea typeface="Century Gothic"/>
                <a:cs typeface="Century Gothic"/>
                <a:sym typeface="Century Gothic"/>
              </a:rPr>
              <a:t>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a:xfrm>
            <a:off x="2771775" y="0"/>
            <a:ext cx="3240089" cy="1008063"/>
          </a:xfrm>
          <a:prstGeom prst="rect">
            <a:avLst/>
          </a:prstGeom>
        </p:spPr>
        <p:txBody>
          <a:bodyPr/>
          <a:lstStyle>
            <a:lvl1pPr indent="484631" algn="just">
              <a:defRPr sz="3200">
                <a:solidFill>
                  <a:srgbClr val="8EB4E3"/>
                </a:solidFill>
              </a:defRPr>
            </a:lvl1pPr>
          </a:lstStyle>
          <a:p>
            <a:pPr lvl="0">
              <a:defRPr sz="1800">
                <a:solidFill>
                  <a:srgbClr val="000000"/>
                </a:solidFill>
              </a:defRPr>
            </a:pPr>
            <a:r>
              <a:rPr sz="3200">
                <a:solidFill>
                  <a:srgbClr val="8EB4E3"/>
                </a:solidFill>
              </a:rPr>
              <a:t>Virchow Triadı</a:t>
            </a:r>
          </a:p>
        </p:txBody>
      </p:sp>
      <p:sp>
        <p:nvSpPr>
          <p:cNvPr id="86" name="Shape 86"/>
          <p:cNvSpPr>
            <a:spLocks noGrp="1"/>
          </p:cNvSpPr>
          <p:nvPr>
            <p:ph type="body" idx="1"/>
          </p:nvPr>
        </p:nvSpPr>
        <p:spPr>
          <a:xfrm>
            <a:off x="457200" y="1600200"/>
            <a:ext cx="8229600" cy="4525963"/>
          </a:xfrm>
          <a:prstGeom prst="rect">
            <a:avLst/>
          </a:prstGeom>
        </p:spPr>
        <p:txBody>
          <a:bodyPr/>
          <a:lstStyle>
            <a:lvl1pPr>
              <a:buSzTx/>
              <a:buNone/>
              <a:defRPr>
                <a:latin typeface="Century Gothic"/>
                <a:ea typeface="Century Gothic"/>
                <a:cs typeface="Century Gothic"/>
                <a:sym typeface="Century Gothic"/>
              </a:defRPr>
            </a:lvl1pPr>
          </a:lstStyle>
          <a:p>
            <a:pPr lvl="0">
              <a:defRPr sz="1800">
                <a:solidFill>
                  <a:srgbClr val="000000"/>
                </a:solidFill>
              </a:defRPr>
            </a:pPr>
            <a:r>
              <a:rPr sz="3200">
                <a:solidFill>
                  <a:srgbClr val="FFFFFF"/>
                </a:solidFill>
              </a:rPr>
              <a:t>   </a:t>
            </a:r>
          </a:p>
        </p:txBody>
      </p:sp>
      <p:pic>
        <p:nvPicPr>
          <p:cNvPr id="87" name="image2.jpg" descr="Virchow Triad diagram"/>
          <p:cNvPicPr/>
          <p:nvPr/>
        </p:nvPicPr>
        <p:blipFill>
          <a:blip r:embed="rId3">
            <a:extLst/>
          </a:blip>
          <a:stretch>
            <a:fillRect/>
          </a:stretch>
        </p:blipFill>
        <p:spPr>
          <a:xfrm>
            <a:off x="107504" y="836712"/>
            <a:ext cx="9144001" cy="5837238"/>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p:cNvSpPr>
          <p:nvPr>
            <p:ph type="title"/>
          </p:nvPr>
        </p:nvSpPr>
        <p:spPr>
          <a:xfrm>
            <a:off x="900112" y="1052512"/>
            <a:ext cx="7543801" cy="1223963"/>
          </a:xfrm>
          <a:prstGeom prst="rect">
            <a:avLst/>
          </a:prstGeom>
        </p:spPr>
        <p:txBody>
          <a:bodyPr/>
          <a:lstStyle/>
          <a:p>
            <a:pPr lvl="0" indent="484631">
              <a:defRPr sz="1800">
                <a:solidFill>
                  <a:srgbClr val="000000"/>
                </a:solidFill>
              </a:defRPr>
            </a:pPr>
            <a:r>
              <a:rPr sz="3200">
                <a:solidFill>
                  <a:srgbClr val="729CDC"/>
                </a:solidFill>
              </a:rPr>
              <a:t> </a:t>
            </a:r>
            <a:r>
              <a:rPr sz="3200">
                <a:solidFill>
                  <a:srgbClr val="8EB4E3"/>
                </a:solidFill>
              </a:rPr>
              <a:t>DVT’ de Yerleşim Yerleri</a:t>
            </a:r>
          </a:p>
        </p:txBody>
      </p:sp>
      <p:sp>
        <p:nvSpPr>
          <p:cNvPr id="92" name="Shape 92"/>
          <p:cNvSpPr>
            <a:spLocks noGrp="1"/>
          </p:cNvSpPr>
          <p:nvPr>
            <p:ph type="body" idx="1"/>
          </p:nvPr>
        </p:nvSpPr>
        <p:spPr>
          <a:xfrm>
            <a:off x="1042987" y="2349500"/>
            <a:ext cx="7543801" cy="4043363"/>
          </a:xfrm>
          <a:prstGeom prst="rect">
            <a:avLst/>
          </a:prstGeom>
        </p:spPr>
        <p:txBody>
          <a:bodyPr/>
          <a:lstStyle/>
          <a:p>
            <a:pPr lvl="0">
              <a:defRPr sz="1800">
                <a:solidFill>
                  <a:srgbClr val="000000"/>
                </a:solidFill>
              </a:defRPr>
            </a:pPr>
            <a:r>
              <a:rPr sz="3200">
                <a:solidFill>
                  <a:srgbClr val="FFFFFF"/>
                </a:solidFill>
                <a:latin typeface="Century Gothic"/>
                <a:ea typeface="Century Gothic"/>
                <a:cs typeface="Century Gothic"/>
                <a:sym typeface="Century Gothic"/>
              </a:rPr>
              <a:t> </a:t>
            </a:r>
            <a:r>
              <a:rPr sz="2800">
                <a:solidFill>
                  <a:srgbClr val="FFFFFF"/>
                </a:solidFill>
              </a:rPr>
              <a:t>% 85  alt ekstremite ve pelvik venler</a:t>
            </a:r>
          </a:p>
          <a:p>
            <a:pPr lvl="0">
              <a:defRPr sz="1800">
                <a:solidFill>
                  <a:srgbClr val="000000"/>
                </a:solidFill>
              </a:defRPr>
            </a:pPr>
            <a:endParaRPr sz="2800">
              <a:solidFill>
                <a:srgbClr val="FFFFFF"/>
              </a:solidFill>
            </a:endParaRPr>
          </a:p>
          <a:p>
            <a:pPr marL="300037" lvl="0" indent="-300037">
              <a:spcBef>
                <a:spcPts val="600"/>
              </a:spcBef>
              <a:defRPr sz="1800">
                <a:solidFill>
                  <a:srgbClr val="000000"/>
                </a:solidFill>
              </a:defRPr>
            </a:pPr>
            <a:r>
              <a:rPr sz="2800">
                <a:solidFill>
                  <a:srgbClr val="FFFFFF"/>
                </a:solidFill>
              </a:rPr>
              <a:t> % 5-6 üst ekstremite venlerinde</a:t>
            </a:r>
          </a:p>
          <a:p>
            <a:pPr marL="0" lvl="0" indent="0">
              <a:buSzTx/>
              <a:buNone/>
              <a:defRPr sz="1800">
                <a:solidFill>
                  <a:srgbClr val="000000"/>
                </a:solidFill>
              </a:defRPr>
            </a:pPr>
            <a:endParaRPr sz="2800">
              <a:solidFill>
                <a:srgbClr val="FFFFFF"/>
              </a:solidFill>
            </a:endParaRPr>
          </a:p>
          <a:p>
            <a:pPr marL="300037" lvl="0" indent="-300037">
              <a:spcBef>
                <a:spcPts val="600"/>
              </a:spcBef>
              <a:defRPr sz="1800">
                <a:solidFill>
                  <a:srgbClr val="000000"/>
                </a:solidFill>
              </a:defRPr>
            </a:pPr>
            <a:r>
              <a:rPr sz="2800">
                <a:solidFill>
                  <a:srgbClr val="FFFFFF"/>
                </a:solidFill>
              </a:rPr>
              <a:t>Asıl semptom oluşturan proksimal DVT ler </a:t>
            </a:r>
          </a:p>
          <a:p>
            <a:pPr lvl="0">
              <a:defRPr sz="1800">
                <a:solidFill>
                  <a:srgbClr val="000000"/>
                </a:solidFill>
              </a:defRPr>
            </a:pPr>
            <a:endParaRPr sz="3200">
              <a:solidFill>
                <a:srgbClr val="FFFFFF"/>
              </a:solidFill>
              <a:latin typeface="Century Gothic"/>
              <a:ea typeface="Century Gothic"/>
              <a:cs typeface="Century Gothic"/>
              <a:sym typeface="Century Gothic"/>
            </a:endParaRPr>
          </a:p>
          <a:p>
            <a:pPr lvl="0">
              <a:spcBef>
                <a:spcPts val="600"/>
              </a:spcBef>
              <a:buSzTx/>
              <a:buNone/>
              <a:defRPr sz="1800">
                <a:solidFill>
                  <a:srgbClr val="000000"/>
                </a:solidFill>
              </a:defRPr>
            </a:pPr>
            <a:r>
              <a:rPr sz="2800">
                <a:solidFill>
                  <a:srgbClr val="FFFFFF"/>
                </a:solidFill>
                <a:latin typeface="Century Gothic"/>
                <a:ea typeface="Century Gothic"/>
                <a:cs typeface="Century Gothic"/>
                <a:sym typeface="Century Gothic"/>
              </a:rPr>
              <a:t>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hape 96"/>
          <p:cNvSpPr>
            <a:spLocks noGrp="1"/>
          </p:cNvSpPr>
          <p:nvPr>
            <p:ph type="title"/>
          </p:nvPr>
        </p:nvSpPr>
        <p:spPr>
          <a:xfrm>
            <a:off x="457200" y="274638"/>
            <a:ext cx="8229600" cy="1143001"/>
          </a:xfrm>
          <a:prstGeom prst="rect">
            <a:avLst/>
          </a:prstGeom>
        </p:spPr>
        <p:txBody>
          <a:bodyPr/>
          <a:lstStyle/>
          <a:p>
            <a:pPr lvl="0" indent="484631">
              <a:defRPr>
                <a:solidFill>
                  <a:srgbClr val="729CDC"/>
                </a:solidFill>
              </a:defRPr>
            </a:pPr>
            <a:endParaRPr/>
          </a:p>
        </p:txBody>
      </p:sp>
      <p:sp>
        <p:nvSpPr>
          <p:cNvPr id="97" name="Shape 97"/>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r>
              <a:rPr sz="3200">
                <a:solidFill>
                  <a:srgbClr val="FFFFFF"/>
                </a:solidFill>
                <a:latin typeface="Century Gothic"/>
                <a:ea typeface="Century Gothic"/>
                <a:cs typeface="Century Gothic"/>
                <a:sym typeface="Century Gothic"/>
              </a:rPr>
              <a:t>Proflaksi stratejileri : </a:t>
            </a:r>
          </a:p>
          <a:p>
            <a:pPr lvl="0">
              <a:defRPr sz="1800">
                <a:solidFill>
                  <a:srgbClr val="000000"/>
                </a:solidFill>
              </a:defRPr>
            </a:pPr>
            <a:endParaRPr sz="3200">
              <a:solidFill>
                <a:srgbClr val="FFFFFF"/>
              </a:solidFill>
              <a:latin typeface="Century Gothic"/>
              <a:ea typeface="Century Gothic"/>
              <a:cs typeface="Century Gothic"/>
              <a:sym typeface="Century Gothic"/>
            </a:endParaRPr>
          </a:p>
          <a:p>
            <a:pPr lvl="0">
              <a:buSzTx/>
              <a:buNone/>
              <a:defRPr sz="1800">
                <a:solidFill>
                  <a:srgbClr val="000000"/>
                </a:solidFill>
              </a:defRPr>
            </a:pPr>
            <a:r>
              <a:rPr sz="3200">
                <a:solidFill>
                  <a:srgbClr val="FFFFFF"/>
                </a:solidFill>
                <a:latin typeface="Century Gothic"/>
                <a:ea typeface="Century Gothic"/>
                <a:cs typeface="Century Gothic"/>
                <a:sym typeface="Century Gothic"/>
              </a:rPr>
              <a:t>	1- Kimlere proflaksi uygulanmalı</a:t>
            </a:r>
          </a:p>
          <a:p>
            <a:pPr lvl="0">
              <a:buSzTx/>
              <a:buNone/>
              <a:defRPr sz="1800">
                <a:solidFill>
                  <a:srgbClr val="000000"/>
                </a:solidFill>
              </a:defRPr>
            </a:pPr>
            <a:r>
              <a:rPr sz="3200">
                <a:solidFill>
                  <a:srgbClr val="FFFFFF"/>
                </a:solidFill>
                <a:latin typeface="Century Gothic"/>
                <a:ea typeface="Century Gothic"/>
                <a:cs typeface="Century Gothic"/>
                <a:sym typeface="Century Gothic"/>
              </a:rPr>
              <a:t>	2- Ne zaman başlanmalı</a:t>
            </a:r>
          </a:p>
          <a:p>
            <a:pPr lvl="0">
              <a:buSzTx/>
              <a:buNone/>
              <a:defRPr sz="1800">
                <a:solidFill>
                  <a:srgbClr val="000000"/>
                </a:solidFill>
              </a:defRPr>
            </a:pPr>
            <a:r>
              <a:rPr sz="3200">
                <a:solidFill>
                  <a:srgbClr val="FFFFFF"/>
                </a:solidFill>
                <a:latin typeface="Century Gothic"/>
                <a:ea typeface="Century Gothic"/>
                <a:cs typeface="Century Gothic"/>
                <a:sym typeface="Century Gothic"/>
              </a:rPr>
              <a:t>	3- Ne zaman kesilmeli</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hape 99"/>
          <p:cNvSpPr>
            <a:spLocks noGrp="1"/>
          </p:cNvSpPr>
          <p:nvPr>
            <p:ph type="title"/>
          </p:nvPr>
        </p:nvSpPr>
        <p:spPr>
          <a:xfrm>
            <a:off x="457200" y="274638"/>
            <a:ext cx="8229600" cy="1143001"/>
          </a:xfrm>
          <a:prstGeom prst="rect">
            <a:avLst/>
          </a:prstGeom>
        </p:spPr>
        <p:txBody>
          <a:bodyPr/>
          <a:lstStyle>
            <a:lvl1pPr indent="484631">
              <a:defRPr sz="3600">
                <a:solidFill>
                  <a:srgbClr val="8EB4E3"/>
                </a:solidFill>
              </a:defRPr>
            </a:lvl1pPr>
          </a:lstStyle>
          <a:p>
            <a:pPr lvl="0">
              <a:defRPr sz="1800">
                <a:solidFill>
                  <a:srgbClr val="000000"/>
                </a:solidFill>
              </a:defRPr>
            </a:pPr>
            <a:r>
              <a:rPr sz="3600">
                <a:solidFill>
                  <a:srgbClr val="8EB4E3"/>
                </a:solidFill>
              </a:rPr>
              <a:t>Kimlere proflaksi uygulanmalı? </a:t>
            </a:r>
          </a:p>
        </p:txBody>
      </p:sp>
      <p:sp>
        <p:nvSpPr>
          <p:cNvPr id="100" name="Shape 100"/>
          <p:cNvSpPr>
            <a:spLocks noGrp="1"/>
          </p:cNvSpPr>
          <p:nvPr>
            <p:ph type="body" idx="1"/>
          </p:nvPr>
        </p:nvSpPr>
        <p:spPr>
          <a:xfrm>
            <a:off x="457200" y="1557337"/>
            <a:ext cx="8229600" cy="5111751"/>
          </a:xfrm>
          <a:prstGeom prst="rect">
            <a:avLst/>
          </a:prstGeom>
        </p:spPr>
        <p:txBody>
          <a:bodyPr/>
          <a:lstStyle/>
          <a:p>
            <a:pPr marL="0" lvl="0" indent="0">
              <a:buSzTx/>
              <a:buNone/>
              <a:defRPr sz="1800">
                <a:solidFill>
                  <a:srgbClr val="000000"/>
                </a:solidFill>
              </a:defRPr>
            </a:pPr>
            <a:endParaRPr sz="2600">
              <a:solidFill>
                <a:srgbClr val="FFFFFF"/>
              </a:solidFill>
              <a:latin typeface="Century Gothic"/>
              <a:ea typeface="Century Gothic"/>
              <a:cs typeface="Century Gothic"/>
              <a:sym typeface="Century Gothic"/>
            </a:endParaRPr>
          </a:p>
          <a:p>
            <a:pPr marL="0" lvl="0" indent="0">
              <a:buSzTx/>
              <a:buNone/>
              <a:defRPr sz="1800">
                <a:solidFill>
                  <a:srgbClr val="000000"/>
                </a:solidFill>
              </a:defRPr>
            </a:pPr>
            <a:endParaRPr sz="2600">
              <a:solidFill>
                <a:srgbClr val="FFFFFF"/>
              </a:solidFill>
              <a:latin typeface="Century Gothic"/>
              <a:ea typeface="Century Gothic"/>
              <a:cs typeface="Century Gothic"/>
              <a:sym typeface="Century Gothic"/>
            </a:endParaRPr>
          </a:p>
          <a:p>
            <a:pPr marL="0" lvl="0" indent="0" algn="ctr">
              <a:buSzTx/>
              <a:buNone/>
              <a:defRPr sz="1800">
                <a:solidFill>
                  <a:srgbClr val="000000"/>
                </a:solidFill>
              </a:defRPr>
            </a:pPr>
            <a:endParaRPr sz="2600">
              <a:solidFill>
                <a:srgbClr val="FFFFFF"/>
              </a:solidFill>
              <a:latin typeface="Century Gothic"/>
              <a:ea typeface="Century Gothic"/>
              <a:cs typeface="Century Gothic"/>
              <a:sym typeface="Century Gothic"/>
            </a:endParaRPr>
          </a:p>
          <a:p>
            <a:pPr marL="0" lvl="0" indent="0" algn="ctr">
              <a:spcBef>
                <a:spcPts val="600"/>
              </a:spcBef>
              <a:buSzTx/>
              <a:buNone/>
              <a:defRPr sz="1800">
                <a:solidFill>
                  <a:srgbClr val="000000"/>
                </a:solidFill>
              </a:defRPr>
            </a:pPr>
            <a:r>
              <a:rPr sz="2600">
                <a:solidFill>
                  <a:srgbClr val="FFFFFF"/>
                </a:solidFill>
                <a:latin typeface="Century Gothic"/>
                <a:ea typeface="Century Gothic"/>
                <a:cs typeface="Century Gothic"/>
                <a:sym typeface="Century Gothic"/>
              </a:rPr>
              <a:t>Tromboembolizm açısından risk oluşturan faktörler!!! </a:t>
            </a:r>
          </a:p>
          <a:p>
            <a:pPr marL="0" lvl="0" indent="0" algn="ctr">
              <a:spcBef>
                <a:spcPts val="600"/>
              </a:spcBef>
              <a:buSzTx/>
              <a:buNone/>
              <a:defRPr sz="1800">
                <a:solidFill>
                  <a:srgbClr val="000000"/>
                </a:solidFill>
              </a:defRPr>
            </a:pPr>
            <a:r>
              <a:rPr sz="2800">
                <a:solidFill>
                  <a:srgbClr val="729CDC"/>
                </a:solidFill>
              </a:rPr>
              <a:t>Virchow triadından en az 1 faktör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title"/>
          </p:nvPr>
        </p:nvSpPr>
        <p:spPr>
          <a:xfrm>
            <a:off x="457200" y="274638"/>
            <a:ext cx="8229600" cy="1143001"/>
          </a:xfrm>
          <a:prstGeom prst="rect">
            <a:avLst/>
          </a:prstGeom>
        </p:spPr>
        <p:txBody>
          <a:bodyPr/>
          <a:lstStyle/>
          <a:p>
            <a:pPr lvl="0" indent="484631">
              <a:defRPr sz="1800">
                <a:solidFill>
                  <a:srgbClr val="000000"/>
                </a:solidFill>
              </a:defRPr>
            </a:pPr>
            <a:r>
              <a:rPr sz="2700" b="1">
                <a:solidFill>
                  <a:srgbClr val="729CDC"/>
                </a:solidFill>
              </a:rPr>
              <a:t>DVT  risk faktörleri</a:t>
            </a:r>
            <a:br>
              <a:rPr sz="2700" b="1">
                <a:solidFill>
                  <a:srgbClr val="729CDC"/>
                </a:solidFill>
              </a:rPr>
            </a:br>
            <a:endParaRPr sz="2700" b="1">
              <a:solidFill>
                <a:srgbClr val="729CDC"/>
              </a:solidFill>
            </a:endParaRPr>
          </a:p>
        </p:txBody>
      </p:sp>
      <p:sp>
        <p:nvSpPr>
          <p:cNvPr id="105" name="Shape 105"/>
          <p:cNvSpPr>
            <a:spLocks noGrp="1"/>
          </p:cNvSpPr>
          <p:nvPr>
            <p:ph type="body" idx="1"/>
          </p:nvPr>
        </p:nvSpPr>
        <p:spPr>
          <a:xfrm>
            <a:off x="457200" y="1268412"/>
            <a:ext cx="8229600" cy="5186363"/>
          </a:xfrm>
          <a:prstGeom prst="rect">
            <a:avLst/>
          </a:prstGeom>
        </p:spPr>
        <p:txBody>
          <a:bodyPr/>
          <a:lstStyle/>
          <a:p>
            <a:pPr lvl="0">
              <a:lnSpc>
                <a:spcPct val="80000"/>
              </a:lnSpc>
              <a:spcBef>
                <a:spcPts val="500"/>
              </a:spcBef>
              <a:buSzTx/>
              <a:buNone/>
              <a:defRPr sz="1800">
                <a:solidFill>
                  <a:srgbClr val="000000"/>
                </a:solidFill>
              </a:defRPr>
            </a:pPr>
            <a:r>
              <a:rPr sz="2100" b="1">
                <a:solidFill>
                  <a:srgbClr val="FFFFFF"/>
                </a:solidFill>
                <a:latin typeface="Century Gothic"/>
                <a:ea typeface="Century Gothic"/>
                <a:cs typeface="Century Gothic"/>
                <a:sym typeface="Century Gothic"/>
              </a:rPr>
              <a:t> </a:t>
            </a:r>
            <a:r>
              <a:rPr sz="1600" b="1">
                <a:solidFill>
                  <a:srgbClr val="FFFFFF"/>
                </a:solidFill>
                <a:latin typeface="Century Gothic"/>
                <a:ea typeface="Century Gothic"/>
                <a:cs typeface="Century Gothic"/>
                <a:sym typeface="Century Gothic"/>
              </a:rPr>
              <a:t>      </a:t>
            </a:r>
            <a:r>
              <a:rPr sz="1600">
                <a:solidFill>
                  <a:srgbClr val="FFFFFF"/>
                </a:solidFill>
                <a:latin typeface="Century Gothic"/>
                <a:ea typeface="Century Gothic"/>
                <a:cs typeface="Century Gothic"/>
                <a:sym typeface="Century Gothic"/>
              </a:rPr>
              <a:t>• Obezite (BMI 30 </a:t>
            </a:r>
            <a:r>
              <a:rPr sz="1600">
                <a:solidFill>
                  <a:srgbClr val="FFFFFF"/>
                </a:solidFill>
                <a:latin typeface="Wingdings"/>
                <a:ea typeface="Wingdings"/>
                <a:cs typeface="Wingdings"/>
                <a:sym typeface="Wingdings"/>
              </a:rPr>
              <a:t></a:t>
            </a:r>
            <a:r>
              <a:rPr sz="1600">
                <a:solidFill>
                  <a:srgbClr val="FFFFFF"/>
                </a:solidFill>
                <a:latin typeface="Century Gothic"/>
                <a:ea typeface="Century Gothic"/>
                <a:cs typeface="Century Gothic"/>
                <a:sym typeface="Century Gothic"/>
              </a:rPr>
              <a:t>)</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Malignite</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Abdominal veya pelvik cerrahi</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Yaş (40 yaş </a:t>
            </a:r>
            <a:r>
              <a:rPr sz="1600">
                <a:solidFill>
                  <a:srgbClr val="FFFFFF"/>
                </a:solidFill>
                <a:latin typeface="Wingdings"/>
                <a:ea typeface="Wingdings"/>
                <a:cs typeface="Wingdings"/>
                <a:sym typeface="Wingdings"/>
              </a:rPr>
              <a:t></a:t>
            </a:r>
            <a:r>
              <a:rPr sz="1600">
                <a:solidFill>
                  <a:srgbClr val="FFFFFF"/>
                </a:solidFill>
                <a:latin typeface="Century Gothic"/>
                <a:ea typeface="Century Gothic"/>
                <a:cs typeface="Century Gothic"/>
                <a:sym typeface="Century Gothic"/>
              </a:rPr>
              <a:t> )</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Gebelik</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Sigara</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Kronik venöz staz</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Derin ven tromboz hikayesi veya pulmoner emboli hikayesi</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Herediter trombofili</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Konjestif kalp yetmezliği</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Diyabet</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Variköz venler</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Östrojen kullanımı</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Travma</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Malignite</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Immobilizasyon</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Selektif östrojen reseptör modülatör kullanımı</a:t>
            </a:r>
          </a:p>
          <a:p>
            <a:pPr lvl="0">
              <a:lnSpc>
                <a:spcPct val="80000"/>
              </a:lnSpc>
              <a:spcBef>
                <a:spcPts val="300"/>
              </a:spcBef>
              <a:buSzTx/>
              <a:buNone/>
              <a:defRPr sz="1800">
                <a:solidFill>
                  <a:srgbClr val="000000"/>
                </a:solidFill>
              </a:defRPr>
            </a:pPr>
            <a:r>
              <a:rPr sz="1600">
                <a:solidFill>
                  <a:srgbClr val="FFFFFF"/>
                </a:solidFill>
                <a:latin typeface="Century Gothic"/>
                <a:ea typeface="Century Gothic"/>
                <a:cs typeface="Century Gothic"/>
                <a:sym typeface="Century Gothic"/>
              </a:rPr>
              <a:t>	• Trombofili</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Shape 109"/>
          <p:cNvSpPr>
            <a:spLocks noGrp="1"/>
          </p:cNvSpPr>
          <p:nvPr>
            <p:ph type="title"/>
          </p:nvPr>
        </p:nvSpPr>
        <p:spPr>
          <a:xfrm>
            <a:off x="457200" y="589807"/>
            <a:ext cx="8229600" cy="1399034"/>
          </a:xfrm>
          <a:prstGeom prst="rect">
            <a:avLst/>
          </a:prstGeom>
        </p:spPr>
        <p:txBody>
          <a:bodyPr/>
          <a:lstStyle/>
          <a:p>
            <a:pPr lvl="0" indent="484631">
              <a:defRPr sz="1800">
                <a:solidFill>
                  <a:srgbClr val="000000"/>
                </a:solidFill>
              </a:defRPr>
            </a:pPr>
            <a:r>
              <a:rPr sz="3900" b="1">
                <a:solidFill>
                  <a:srgbClr val="729CDC"/>
                </a:solidFill>
              </a:rPr>
              <a:t>Gebelikte önlem</a:t>
            </a:r>
            <a:br>
              <a:rPr sz="3900" b="1">
                <a:solidFill>
                  <a:srgbClr val="729CDC"/>
                </a:solidFill>
              </a:rPr>
            </a:br>
            <a:endParaRPr sz="3900" b="1">
              <a:solidFill>
                <a:srgbClr val="729CDC"/>
              </a:solidFill>
            </a:endParaRPr>
          </a:p>
        </p:txBody>
      </p:sp>
      <p:sp>
        <p:nvSpPr>
          <p:cNvPr id="110" name="Shape 110"/>
          <p:cNvSpPr>
            <a:spLocks noGrp="1"/>
          </p:cNvSpPr>
          <p:nvPr>
            <p:ph type="body" idx="1"/>
          </p:nvPr>
        </p:nvSpPr>
        <p:spPr>
          <a:xfrm>
            <a:off x="457200" y="1600200"/>
            <a:ext cx="8229600" cy="4525963"/>
          </a:xfrm>
          <a:prstGeom prst="rect">
            <a:avLst/>
          </a:prstGeom>
        </p:spPr>
        <p:txBody>
          <a:bodyPr/>
          <a:lstStyle/>
          <a:p>
            <a:pPr marL="257175" lvl="0" indent="-257175">
              <a:lnSpc>
                <a:spcPct val="80000"/>
              </a:lnSpc>
              <a:spcBef>
                <a:spcPts val="500"/>
              </a:spcBef>
              <a:defRPr sz="1800">
                <a:solidFill>
                  <a:srgbClr val="000000"/>
                </a:solidFill>
              </a:defRPr>
            </a:pPr>
            <a:r>
              <a:rPr sz="2400">
                <a:solidFill>
                  <a:srgbClr val="FFFFFF"/>
                </a:solidFill>
                <a:latin typeface="Century Gothic"/>
                <a:ea typeface="Century Gothic"/>
                <a:cs typeface="Century Gothic"/>
                <a:sym typeface="Century Gothic"/>
              </a:rPr>
              <a:t>Gebelikte ortaya çıkan fizyolojik ve anatomik değişiklikler</a:t>
            </a:r>
            <a:r>
              <a:rPr sz="2400">
                <a:solidFill>
                  <a:srgbClr val="FFFFFF"/>
                </a:solidFill>
                <a:latin typeface="Wingdings"/>
                <a:ea typeface="Wingdings"/>
                <a:cs typeface="Wingdings"/>
                <a:sym typeface="Wingdings"/>
              </a:rPr>
              <a:t> </a:t>
            </a:r>
            <a:r>
              <a:rPr sz="2400">
                <a:solidFill>
                  <a:srgbClr val="FFFFFF"/>
                </a:solidFill>
                <a:latin typeface="Century Gothic"/>
                <a:ea typeface="Century Gothic"/>
                <a:cs typeface="Century Gothic"/>
                <a:sym typeface="Century Gothic"/>
              </a:rPr>
              <a:t>VTE risk  artışı</a:t>
            </a:r>
          </a:p>
          <a:p>
            <a:pPr lvl="0">
              <a:lnSpc>
                <a:spcPct val="80000"/>
              </a:lnSpc>
              <a:defRPr sz="1800">
                <a:solidFill>
                  <a:srgbClr val="000000"/>
                </a:solidFill>
              </a:defRPr>
            </a:pPr>
            <a:endParaRPr sz="2400">
              <a:solidFill>
                <a:srgbClr val="FFFFFF"/>
              </a:solidFill>
              <a:latin typeface="Century Gothic"/>
              <a:ea typeface="Century Gothic"/>
              <a:cs typeface="Century Gothic"/>
              <a:sym typeface="Century Gothic"/>
            </a:endParaRPr>
          </a:p>
          <a:p>
            <a:pPr marL="257175" lvl="0" indent="-257175">
              <a:lnSpc>
                <a:spcPct val="80000"/>
              </a:lnSpc>
              <a:spcBef>
                <a:spcPts val="500"/>
              </a:spcBef>
              <a:defRPr sz="1800">
                <a:solidFill>
                  <a:srgbClr val="000000"/>
                </a:solidFill>
              </a:defRPr>
            </a:pPr>
            <a:r>
              <a:rPr sz="2400">
                <a:solidFill>
                  <a:srgbClr val="FFFFFF"/>
                </a:solidFill>
                <a:latin typeface="Century Gothic"/>
                <a:ea typeface="Century Gothic"/>
                <a:cs typeface="Century Gothic"/>
                <a:sym typeface="Century Gothic"/>
              </a:rPr>
              <a:t>Gebelerde:</a:t>
            </a: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Venöz staz</a:t>
            </a: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Artan kan volümü</a:t>
            </a:r>
            <a:endParaRPr sz="2000">
              <a:solidFill>
                <a:srgbClr val="FFFFFF"/>
              </a:solidFill>
            </a:endParaRP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Trombozdaki ve fibrinolizdeki değişiklikler</a:t>
            </a:r>
            <a:endParaRPr sz="2000">
              <a:solidFill>
                <a:srgbClr val="FFFFFF"/>
              </a:solidFill>
            </a:endParaRP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Azalmış venöz akım</a:t>
            </a:r>
            <a:endParaRPr sz="2000">
              <a:solidFill>
                <a:srgbClr val="FFFFFF"/>
              </a:solidFill>
            </a:endParaRP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Genişlemiş uterusun vena kava inferior ve pelvik venlere kompresyonu</a:t>
            </a:r>
            <a:endParaRPr sz="2000">
              <a:solidFill>
                <a:srgbClr val="FFFFFF"/>
              </a:solidFill>
            </a:endParaRP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Azalmış mobilite</a:t>
            </a:r>
          </a:p>
          <a:p>
            <a:pPr marL="1554480" lvl="3" indent="-182880">
              <a:lnSpc>
                <a:spcPct val="80000"/>
              </a:lnSpc>
              <a:spcBef>
                <a:spcPts val="300"/>
              </a:spcBef>
              <a:defRPr sz="1800">
                <a:solidFill>
                  <a:srgbClr val="000000"/>
                </a:solidFill>
              </a:defRPr>
            </a:pPr>
            <a:r>
              <a:rPr sz="1600">
                <a:solidFill>
                  <a:srgbClr val="FFFFFF"/>
                </a:solidFill>
                <a:latin typeface="Century Gothic"/>
                <a:ea typeface="Century Gothic"/>
                <a:cs typeface="Century Gothic"/>
                <a:sym typeface="Century Gothic"/>
              </a:rPr>
              <a:t>Hiperkoagulabilite</a:t>
            </a:r>
          </a:p>
          <a:p>
            <a:pPr marL="0" lvl="3" indent="1371600">
              <a:lnSpc>
                <a:spcPct val="80000"/>
              </a:lnSpc>
              <a:spcBef>
                <a:spcPts val="400"/>
              </a:spcBef>
              <a:buSzTx/>
              <a:buNone/>
              <a:defRPr sz="1800">
                <a:solidFill>
                  <a:srgbClr val="000000"/>
                </a:solidFill>
              </a:defRPr>
            </a:pPr>
            <a:endParaRPr sz="2400">
              <a:solidFill>
                <a:srgbClr val="FFFFFF"/>
              </a:solidFill>
              <a:latin typeface="Century Gothic"/>
              <a:ea typeface="Century Gothic"/>
              <a:cs typeface="Century Gothic"/>
              <a:sym typeface="Century Gothic"/>
            </a:endParaRPr>
          </a:p>
          <a:p>
            <a:pPr marL="457200" lvl="0">
              <a:lnSpc>
                <a:spcPct val="80000"/>
              </a:lnSpc>
              <a:spcBef>
                <a:spcPts val="500"/>
              </a:spcBef>
              <a:defRPr sz="1800">
                <a:solidFill>
                  <a:srgbClr val="000000"/>
                </a:solidFill>
              </a:defRPr>
            </a:pPr>
            <a:r>
              <a:rPr sz="2400">
                <a:solidFill>
                  <a:srgbClr val="FFFFFF"/>
                </a:solidFill>
                <a:latin typeface="Century Gothic"/>
                <a:ea typeface="Century Gothic"/>
                <a:cs typeface="Century Gothic"/>
                <a:sym typeface="Century Gothic"/>
              </a:rPr>
              <a:t>Sol alt ekstremitede daha fazla</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Gebelikte VTE risk artışı</a:t>
            </a:r>
          </a:p>
        </p:txBody>
      </p:sp>
      <p:sp>
        <p:nvSpPr>
          <p:cNvPr id="113" name="Shape 113"/>
          <p:cNvSpPr>
            <a:spLocks noGrp="1"/>
          </p:cNvSpPr>
          <p:nvPr>
            <p:ph type="body" idx="1"/>
          </p:nvPr>
        </p:nvSpPr>
        <p:spPr>
          <a:xfrm>
            <a:off x="457200" y="1600200"/>
            <a:ext cx="8229600" cy="4525963"/>
          </a:xfrm>
          <a:prstGeom prst="rect">
            <a:avLst/>
          </a:prstGeom>
        </p:spPr>
        <p:txBody>
          <a:bodyPr/>
          <a:lstStyle/>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Tomboembolizm riski 3. trimestrda en sık </a:t>
            </a:r>
          </a:p>
          <a:p>
            <a:pPr marL="0" lvl="0" indent="0">
              <a:lnSpc>
                <a:spcPct val="80000"/>
              </a:lnSpc>
              <a:spcBef>
                <a:spcPts val="500"/>
              </a:spcBef>
              <a:buSzTx/>
              <a:buNone/>
              <a:defRPr sz="1800">
                <a:solidFill>
                  <a:srgbClr val="000000"/>
                </a:solidFill>
              </a:defRPr>
            </a:pPr>
            <a:r>
              <a:rPr sz="2300">
                <a:solidFill>
                  <a:srgbClr val="FFFFFF"/>
                </a:solidFill>
                <a:latin typeface="Century Gothic"/>
                <a:ea typeface="Century Gothic"/>
                <a:cs typeface="Century Gothic"/>
                <a:sym typeface="Century Gothic"/>
              </a:rPr>
              <a:t>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Postpartum dönemde özellikle de 1. haftada tromboembolizm riski gebeliktekine göre </a:t>
            </a:r>
            <a:r>
              <a:rPr sz="2300">
                <a:solidFill>
                  <a:srgbClr val="FFFFFF"/>
                </a:solidFill>
                <a:latin typeface="Wingdings"/>
                <a:ea typeface="Wingdings"/>
                <a:cs typeface="Wingdings"/>
                <a:sym typeface="Wingdings"/>
              </a:rPr>
              <a:t></a:t>
            </a:r>
            <a:r>
              <a:rPr sz="2300">
                <a:solidFill>
                  <a:srgbClr val="FFFFFF"/>
                </a:solidFill>
                <a:latin typeface="Century Gothic"/>
                <a:ea typeface="Century Gothic"/>
                <a:cs typeface="Century Gothic"/>
                <a:sym typeface="Century Gothic"/>
              </a:rPr>
              <a:t>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Daha önce tromboz hikayesi var ise en önemli risk faktörü ( 3-4 kat)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Trombofili varlığı diğer en önemli risk faktörü(%20-50)</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p:cNvSpPr>
          <p:nvPr>
            <p:ph type="title"/>
          </p:nvPr>
        </p:nvSpPr>
        <p:spPr>
          <a:xfrm>
            <a:off x="395536" y="0"/>
            <a:ext cx="8229601" cy="1143000"/>
          </a:xfrm>
          <a:prstGeom prst="rect">
            <a:avLst/>
          </a:prstGeom>
        </p:spPr>
        <p:txBody>
          <a:bodyPr/>
          <a:lstStyle>
            <a:lvl1pPr>
              <a:defRPr sz="3600">
                <a:solidFill>
                  <a:srgbClr val="558ED5"/>
                </a:solidFill>
              </a:defRPr>
            </a:lvl1pPr>
          </a:lstStyle>
          <a:p>
            <a:pPr lvl="0">
              <a:defRPr sz="1800">
                <a:solidFill>
                  <a:srgbClr val="000000"/>
                </a:solidFill>
              </a:defRPr>
            </a:pPr>
            <a:r>
              <a:rPr sz="3600">
                <a:solidFill>
                  <a:srgbClr val="558ED5"/>
                </a:solidFill>
              </a:rPr>
              <a:t>Risk Faktörleri </a:t>
            </a:r>
          </a:p>
        </p:txBody>
      </p:sp>
      <p:sp>
        <p:nvSpPr>
          <p:cNvPr id="118" name="Shape 118"/>
          <p:cNvSpPr>
            <a:spLocks noGrp="1"/>
          </p:cNvSpPr>
          <p:nvPr>
            <p:ph type="body" idx="1"/>
          </p:nvPr>
        </p:nvSpPr>
        <p:spPr>
          <a:xfrm>
            <a:off x="323527" y="908720"/>
            <a:ext cx="8229601" cy="4525964"/>
          </a:xfrm>
          <a:prstGeom prst="rect">
            <a:avLst/>
          </a:prstGeom>
        </p:spPr>
        <p:txBody>
          <a:bodyPr/>
          <a:lstStyle/>
          <a:p>
            <a:pPr marL="0" lvl="0" indent="0">
              <a:lnSpc>
                <a:spcPct val="80000"/>
              </a:lnSpc>
              <a:spcBef>
                <a:spcPts val="400"/>
              </a:spcBef>
              <a:buSzTx/>
              <a:buNone/>
              <a:defRPr sz="1800">
                <a:solidFill>
                  <a:srgbClr val="000000"/>
                </a:solidFill>
              </a:defRPr>
            </a:pPr>
            <a:r>
              <a:rPr sz="2000" b="1">
                <a:solidFill>
                  <a:srgbClr val="FFFFFF"/>
                </a:solidFill>
              </a:rPr>
              <a:t> </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Geçirilmiş venöz tromboemboli</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Trombofili</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Antitrombin eksikliği</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Protein C eksikliği</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Protein S eksikliği</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Faktör 5 Leiden </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Protrombin geni G20210A</a:t>
            </a:r>
            <a:endParaRPr sz="6200">
              <a:solidFill>
                <a:srgbClr val="FFFFFF"/>
              </a:solidFill>
            </a:endParaRPr>
          </a:p>
          <a:p>
            <a:pPr marL="1567542" lvl="2" indent="-653142">
              <a:lnSpc>
                <a:spcPct val="80000"/>
              </a:lnSpc>
              <a:spcBef>
                <a:spcPts val="400"/>
              </a:spcBef>
              <a:defRPr sz="1800">
                <a:solidFill>
                  <a:srgbClr val="000000"/>
                </a:solidFill>
              </a:defRPr>
            </a:pPr>
            <a:r>
              <a:rPr sz="2000">
                <a:solidFill>
                  <a:srgbClr val="FFFFFF"/>
                </a:solidFill>
              </a:rPr>
              <a:t>Antifosfolipi sendromu</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Medikal rahatsızlıklar (kalp,akciğer vs..)</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35 yaş üstü</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BMI&gt; 30 kg/m</a:t>
            </a:r>
            <a:r>
              <a:rPr sz="2000" baseline="30000">
                <a:solidFill>
                  <a:srgbClr val="FFFFFF"/>
                </a:solidFill>
              </a:rPr>
              <a:t>2</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Parite ≥3</a:t>
            </a:r>
            <a:endParaRPr sz="6200">
              <a:solidFill>
                <a:srgbClr val="FFFFFF"/>
              </a:solidFill>
            </a:endParaRPr>
          </a:p>
          <a:p>
            <a:pPr marL="685800" lvl="0" indent="-685800">
              <a:lnSpc>
                <a:spcPct val="80000"/>
              </a:lnSpc>
              <a:spcBef>
                <a:spcPts val="400"/>
              </a:spcBef>
              <a:defRPr sz="1800">
                <a:solidFill>
                  <a:srgbClr val="000000"/>
                </a:solidFill>
              </a:defRPr>
            </a:pPr>
            <a:r>
              <a:rPr sz="2000">
                <a:solidFill>
                  <a:srgbClr val="FFFFFF"/>
                </a:solidFill>
              </a:rPr>
              <a:t>Sigara kullanımı</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title"/>
          </p:nvPr>
        </p:nvSpPr>
        <p:spPr>
          <a:xfrm>
            <a:off x="467543" y="116632"/>
            <a:ext cx="8229601" cy="1143001"/>
          </a:xfrm>
          <a:prstGeom prst="rect">
            <a:avLst/>
          </a:prstGeom>
        </p:spPr>
        <p:txBody>
          <a:bodyPr/>
          <a:lstStyle>
            <a:lvl1pPr>
              <a:defRPr>
                <a:solidFill>
                  <a:srgbClr val="558ED5"/>
                </a:solidFill>
              </a:defRPr>
            </a:lvl1pPr>
          </a:lstStyle>
          <a:p>
            <a:pPr lvl="0">
              <a:defRPr sz="1800">
                <a:solidFill>
                  <a:srgbClr val="000000"/>
                </a:solidFill>
              </a:defRPr>
            </a:pPr>
            <a:r>
              <a:rPr sz="4400">
                <a:solidFill>
                  <a:srgbClr val="558ED5"/>
                </a:solidFill>
              </a:rPr>
              <a:t>Risk Faktörleri </a:t>
            </a:r>
          </a:p>
        </p:txBody>
      </p:sp>
      <p:sp>
        <p:nvSpPr>
          <p:cNvPr id="123" name="Shape 123"/>
          <p:cNvSpPr>
            <a:spLocks noGrp="1"/>
          </p:cNvSpPr>
          <p:nvPr>
            <p:ph type="body" idx="1"/>
          </p:nvPr>
        </p:nvSpPr>
        <p:spPr>
          <a:xfrm>
            <a:off x="395536" y="1124744"/>
            <a:ext cx="8229601" cy="4525964"/>
          </a:xfrm>
          <a:prstGeom prst="rect">
            <a:avLst/>
          </a:prstGeom>
        </p:spPr>
        <p:txBody>
          <a:bodyPr/>
          <a:lstStyle/>
          <a:p>
            <a:pPr lvl="0">
              <a:lnSpc>
                <a:spcPct val="80000"/>
              </a:lnSpc>
              <a:spcBef>
                <a:spcPts val="400"/>
              </a:spcBef>
              <a:defRPr sz="1800">
                <a:solidFill>
                  <a:srgbClr val="000000"/>
                </a:solidFill>
              </a:defRPr>
            </a:pPr>
            <a:r>
              <a:rPr sz="2000">
                <a:solidFill>
                  <a:srgbClr val="FFFFFF"/>
                </a:solidFill>
              </a:rPr>
              <a:t>Belirgin variköz venler</a:t>
            </a:r>
          </a:p>
          <a:p>
            <a:pPr lvl="0">
              <a:lnSpc>
                <a:spcPct val="80000"/>
              </a:lnSpc>
              <a:spcBef>
                <a:spcPts val="400"/>
              </a:spcBef>
              <a:defRPr sz="1800">
                <a:solidFill>
                  <a:srgbClr val="000000"/>
                </a:solidFill>
              </a:defRPr>
            </a:pPr>
            <a:r>
              <a:rPr sz="2000">
                <a:solidFill>
                  <a:srgbClr val="FFFFFF"/>
                </a:solidFill>
              </a:rPr>
              <a:t>Parapleji</a:t>
            </a:r>
          </a:p>
          <a:p>
            <a:pPr lvl="0">
              <a:lnSpc>
                <a:spcPct val="80000"/>
              </a:lnSpc>
              <a:spcBef>
                <a:spcPts val="400"/>
              </a:spcBef>
              <a:defRPr sz="1800">
                <a:solidFill>
                  <a:srgbClr val="000000"/>
                </a:solidFill>
              </a:defRPr>
            </a:pPr>
            <a:r>
              <a:rPr sz="2000">
                <a:solidFill>
                  <a:srgbClr val="FFFFFF"/>
                </a:solidFill>
              </a:rPr>
              <a:t>Çoğul gebelik,yardımcı üreme teknikleri</a:t>
            </a:r>
          </a:p>
          <a:p>
            <a:pPr lvl="0">
              <a:lnSpc>
                <a:spcPct val="80000"/>
              </a:lnSpc>
              <a:spcBef>
                <a:spcPts val="400"/>
              </a:spcBef>
              <a:defRPr sz="1800">
                <a:solidFill>
                  <a:srgbClr val="000000"/>
                </a:solidFill>
              </a:defRPr>
            </a:pPr>
            <a:r>
              <a:rPr sz="2000">
                <a:solidFill>
                  <a:srgbClr val="FFFFFF"/>
                </a:solidFill>
              </a:rPr>
              <a:t>Preeklampsi</a:t>
            </a:r>
          </a:p>
          <a:p>
            <a:pPr lvl="0">
              <a:lnSpc>
                <a:spcPct val="80000"/>
              </a:lnSpc>
              <a:spcBef>
                <a:spcPts val="400"/>
              </a:spcBef>
              <a:defRPr sz="1800">
                <a:solidFill>
                  <a:srgbClr val="000000"/>
                </a:solidFill>
              </a:defRPr>
            </a:pPr>
            <a:r>
              <a:rPr sz="2000" b="1">
                <a:solidFill>
                  <a:srgbClr val="FFFFFF"/>
                </a:solidFill>
              </a:rPr>
              <a:t>Sezaryan</a:t>
            </a:r>
          </a:p>
          <a:p>
            <a:pPr lvl="0">
              <a:lnSpc>
                <a:spcPct val="80000"/>
              </a:lnSpc>
              <a:spcBef>
                <a:spcPts val="400"/>
              </a:spcBef>
              <a:defRPr sz="1800">
                <a:solidFill>
                  <a:srgbClr val="000000"/>
                </a:solidFill>
              </a:defRPr>
            </a:pPr>
            <a:r>
              <a:rPr sz="2000">
                <a:solidFill>
                  <a:srgbClr val="FFFFFF"/>
                </a:solidFill>
              </a:rPr>
              <a:t>Transfüzyon gerektiren postpartum kanama</a:t>
            </a:r>
          </a:p>
          <a:p>
            <a:pPr lvl="0">
              <a:lnSpc>
                <a:spcPct val="80000"/>
              </a:lnSpc>
              <a:spcBef>
                <a:spcPts val="400"/>
              </a:spcBef>
              <a:defRPr sz="1800">
                <a:solidFill>
                  <a:srgbClr val="000000"/>
                </a:solidFill>
              </a:defRPr>
            </a:pPr>
            <a:r>
              <a:rPr sz="2000">
                <a:solidFill>
                  <a:srgbClr val="FFFFFF"/>
                </a:solidFill>
              </a:rPr>
              <a:t>Uzamış eylem,müdaheleli doğum</a:t>
            </a:r>
          </a:p>
          <a:p>
            <a:pPr lvl="0">
              <a:lnSpc>
                <a:spcPct val="80000"/>
              </a:lnSpc>
              <a:spcBef>
                <a:spcPts val="400"/>
              </a:spcBef>
              <a:defRPr sz="1800">
                <a:solidFill>
                  <a:srgbClr val="000000"/>
                </a:solidFill>
              </a:defRPr>
            </a:pPr>
            <a:r>
              <a:rPr sz="2000">
                <a:solidFill>
                  <a:srgbClr val="FFFFFF"/>
                </a:solidFill>
              </a:rPr>
              <a:t>Gebelikte veya lohusalıkta cerrahi müdahele</a:t>
            </a:r>
          </a:p>
          <a:p>
            <a:pPr lvl="0">
              <a:lnSpc>
                <a:spcPct val="80000"/>
              </a:lnSpc>
              <a:spcBef>
                <a:spcPts val="400"/>
              </a:spcBef>
              <a:defRPr sz="1800">
                <a:solidFill>
                  <a:srgbClr val="000000"/>
                </a:solidFill>
              </a:defRPr>
            </a:pPr>
            <a:r>
              <a:rPr sz="2000">
                <a:solidFill>
                  <a:srgbClr val="FFFFFF"/>
                </a:solidFill>
              </a:rPr>
              <a:t>HEG,dehidratasyon</a:t>
            </a:r>
          </a:p>
          <a:p>
            <a:pPr lvl="0">
              <a:lnSpc>
                <a:spcPct val="80000"/>
              </a:lnSpc>
              <a:spcBef>
                <a:spcPts val="400"/>
              </a:spcBef>
              <a:defRPr sz="1800">
                <a:solidFill>
                  <a:srgbClr val="000000"/>
                </a:solidFill>
              </a:defRPr>
            </a:pPr>
            <a:r>
              <a:rPr sz="2000">
                <a:solidFill>
                  <a:srgbClr val="FFFFFF"/>
                </a:solidFill>
              </a:rPr>
              <a:t>OHSS</a:t>
            </a:r>
          </a:p>
          <a:p>
            <a:pPr lvl="0">
              <a:lnSpc>
                <a:spcPct val="80000"/>
              </a:lnSpc>
              <a:spcBef>
                <a:spcPts val="400"/>
              </a:spcBef>
              <a:defRPr sz="1800">
                <a:solidFill>
                  <a:srgbClr val="000000"/>
                </a:solidFill>
              </a:defRPr>
            </a:pPr>
            <a:r>
              <a:rPr sz="2000">
                <a:solidFill>
                  <a:srgbClr val="FFFFFF"/>
                </a:solidFill>
              </a:rPr>
              <a:t>İmmobilizasyon</a:t>
            </a:r>
          </a:p>
          <a:p>
            <a:pPr lvl="0">
              <a:lnSpc>
                <a:spcPct val="80000"/>
              </a:lnSpc>
              <a:spcBef>
                <a:spcPts val="400"/>
              </a:spcBef>
              <a:defRPr sz="1800">
                <a:solidFill>
                  <a:srgbClr val="000000"/>
                </a:solidFill>
              </a:defRPr>
            </a:pPr>
            <a:r>
              <a:rPr sz="2000">
                <a:solidFill>
                  <a:srgbClr val="FFFFFF"/>
                </a:solidFill>
              </a:rPr>
              <a:t>Sistemik enfeksiyon(hastaneye yatışı veya antibiyotik kullanımı gerektiren)</a:t>
            </a:r>
          </a:p>
          <a:p>
            <a:pPr lvl="0">
              <a:lnSpc>
                <a:spcPct val="80000"/>
              </a:lnSpc>
              <a:spcBef>
                <a:spcPts val="400"/>
              </a:spcBef>
              <a:defRPr sz="1800">
                <a:solidFill>
                  <a:srgbClr val="000000"/>
                </a:solidFill>
              </a:defRPr>
            </a:pPr>
            <a:r>
              <a:rPr sz="2000">
                <a:solidFill>
                  <a:srgbClr val="FFFFFF"/>
                </a:solidFill>
              </a:rPr>
              <a:t>Uzun mesafeli yolculuk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a:spLocks noGrp="1"/>
          </p:cNvSpPr>
          <p:nvPr>
            <p:ph type="title"/>
          </p:nvPr>
        </p:nvSpPr>
        <p:spPr>
          <a:xfrm>
            <a:off x="457200" y="274638"/>
            <a:ext cx="8229600" cy="1143001"/>
          </a:xfrm>
          <a:prstGeom prst="rect">
            <a:avLst/>
          </a:prstGeom>
        </p:spPr>
        <p:txBody>
          <a:bodyPr/>
          <a:lstStyle>
            <a:lvl1pPr>
              <a:defRPr>
                <a:solidFill>
                  <a:srgbClr val="558ED5"/>
                </a:solidFill>
              </a:defRPr>
            </a:lvl1pPr>
          </a:lstStyle>
          <a:p>
            <a:pPr lvl="0">
              <a:defRPr sz="1800">
                <a:solidFill>
                  <a:srgbClr val="000000"/>
                </a:solidFill>
              </a:defRPr>
            </a:pPr>
            <a:r>
              <a:rPr sz="4400">
                <a:solidFill>
                  <a:srgbClr val="558ED5"/>
                </a:solidFill>
              </a:rPr>
              <a:t>Antenatal Değerlendirme</a:t>
            </a:r>
          </a:p>
        </p:txBody>
      </p:sp>
      <p:pic>
        <p:nvPicPr>
          <p:cNvPr id="126" name="image3.png"/>
          <p:cNvPicPr/>
          <p:nvPr/>
        </p:nvPicPr>
        <p:blipFill>
          <a:blip r:embed="rId2">
            <a:extLst/>
          </a:blip>
          <a:stretch>
            <a:fillRect/>
          </a:stretch>
        </p:blipFill>
        <p:spPr>
          <a:xfrm>
            <a:off x="650660" y="1196751"/>
            <a:ext cx="7719352" cy="5030789"/>
          </a:xfrm>
          <a:prstGeom prst="rect">
            <a:avLst/>
          </a:prstGeom>
          <a:ln w="12700">
            <a:miter lim="400000"/>
          </a:ln>
        </p:spPr>
      </p:pic>
      <p:sp>
        <p:nvSpPr>
          <p:cNvPr id="127" name="Shape 127"/>
          <p:cNvSpPr/>
          <p:nvPr/>
        </p:nvSpPr>
        <p:spPr>
          <a:xfrm flipH="1" flipV="1">
            <a:off x="899591" y="2276872"/>
            <a:ext cx="2016226" cy="1"/>
          </a:xfrm>
          <a:prstGeom prst="line">
            <a:avLst/>
          </a:prstGeom>
          <a:ln w="25400">
            <a:solidFill>
              <a:srgbClr val="FF0000"/>
            </a:solidFill>
          </a:ln>
          <a:effectLst>
            <a:outerShdw blurRad="38100" dist="20000" dir="5400000" rotWithShape="0">
              <a:srgbClr val="000000">
                <a:alpha val="38000"/>
              </a:srgbClr>
            </a:outerShdw>
          </a:effectLst>
        </p:spPr>
        <p:txBody>
          <a:bodyPr lIns="0" tIns="0" rIns="0" bIns="0"/>
          <a:lstStyle/>
          <a:p>
            <a:pPr lvl="0" defTabSz="457200">
              <a:defRPr sz="1200">
                <a:latin typeface="+mn-lt"/>
                <a:ea typeface="+mn-ea"/>
                <a:cs typeface="+mn-cs"/>
                <a:sym typeface="Helvetica"/>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a:spLocks noGrp="1"/>
          </p:cNvSpPr>
          <p:nvPr>
            <p:ph type="title"/>
          </p:nvPr>
        </p:nvSpPr>
        <p:spPr>
          <a:xfrm>
            <a:off x="1066800" y="304800"/>
            <a:ext cx="7543800" cy="1431925"/>
          </a:xfrm>
          <a:prstGeom prst="rect">
            <a:avLst/>
          </a:prstGeom>
        </p:spPr>
        <p:txBody>
          <a:bodyPr/>
          <a:lstStyle>
            <a:lvl1pPr indent="484631">
              <a:defRPr>
                <a:solidFill>
                  <a:srgbClr val="558ED5"/>
                </a:solidFill>
              </a:defRPr>
            </a:lvl1pPr>
          </a:lstStyle>
          <a:p>
            <a:pPr lvl="0">
              <a:defRPr sz="1800">
                <a:solidFill>
                  <a:srgbClr val="000000"/>
                </a:solidFill>
              </a:defRPr>
            </a:pPr>
            <a:r>
              <a:rPr sz="4400">
                <a:solidFill>
                  <a:srgbClr val="558ED5"/>
                </a:solidFill>
              </a:rPr>
              <a:t>Sunum Planı</a:t>
            </a:r>
          </a:p>
        </p:txBody>
      </p:sp>
      <p:sp>
        <p:nvSpPr>
          <p:cNvPr id="57" name="Shape 57"/>
          <p:cNvSpPr>
            <a:spLocks noGrp="1"/>
          </p:cNvSpPr>
          <p:nvPr>
            <p:ph type="body" idx="1"/>
          </p:nvPr>
        </p:nvSpPr>
        <p:spPr>
          <a:xfrm>
            <a:off x="1066800" y="1981200"/>
            <a:ext cx="4800600" cy="4114800"/>
          </a:xfrm>
          <a:prstGeom prst="rect">
            <a:avLst/>
          </a:prstGeom>
        </p:spPr>
        <p:txBody>
          <a:bodyPr/>
          <a:lstStyle/>
          <a:p>
            <a:pPr marL="0" lvl="0" indent="0">
              <a:lnSpc>
                <a:spcPct val="90000"/>
              </a:lnSpc>
              <a:buSzTx/>
              <a:buNone/>
              <a:defRPr sz="1800">
                <a:solidFill>
                  <a:srgbClr val="000000"/>
                </a:solidFill>
              </a:defRPr>
            </a:pPr>
            <a:endParaRPr sz="2800">
              <a:solidFill>
                <a:srgbClr val="FFFFFF"/>
              </a:solidFill>
              <a:latin typeface="Century Gothic"/>
              <a:ea typeface="Century Gothic"/>
              <a:cs typeface="Century Gothic"/>
              <a:sym typeface="Century Gothic"/>
            </a:endParaRPr>
          </a:p>
          <a:p>
            <a:pPr marL="300037" lvl="0" indent="-300037">
              <a:lnSpc>
                <a:spcPct val="90000"/>
              </a:lnSpc>
              <a:spcBef>
                <a:spcPts val="600"/>
              </a:spcBef>
              <a:buFont typeface="Wingdings"/>
              <a:buChar char="▪"/>
              <a:defRPr sz="1800">
                <a:solidFill>
                  <a:srgbClr val="000000"/>
                </a:solidFill>
              </a:defRPr>
            </a:pPr>
            <a:r>
              <a:rPr sz="2800">
                <a:solidFill>
                  <a:srgbClr val="FFFFFF"/>
                </a:solidFill>
                <a:latin typeface="Century Gothic"/>
                <a:ea typeface="Century Gothic"/>
                <a:cs typeface="Century Gothic"/>
                <a:sym typeface="Century Gothic"/>
              </a:rPr>
              <a:t>Epidemiyoloji</a:t>
            </a:r>
          </a:p>
          <a:p>
            <a:pPr marL="300037" lvl="0" indent="-300037">
              <a:lnSpc>
                <a:spcPct val="90000"/>
              </a:lnSpc>
              <a:spcBef>
                <a:spcPts val="600"/>
              </a:spcBef>
              <a:buFont typeface="Wingdings"/>
              <a:buChar char="▪"/>
              <a:defRPr sz="1800">
                <a:solidFill>
                  <a:srgbClr val="000000"/>
                </a:solidFill>
              </a:defRPr>
            </a:pPr>
            <a:r>
              <a:rPr sz="2800">
                <a:solidFill>
                  <a:srgbClr val="FFFFFF"/>
                </a:solidFill>
                <a:latin typeface="Century Gothic"/>
                <a:ea typeface="Century Gothic"/>
                <a:cs typeface="Century Gothic"/>
                <a:sym typeface="Century Gothic"/>
              </a:rPr>
              <a:t>Patofizyoloji </a:t>
            </a:r>
          </a:p>
          <a:p>
            <a:pPr marL="300037" lvl="0" indent="-300037">
              <a:lnSpc>
                <a:spcPct val="90000"/>
              </a:lnSpc>
              <a:spcBef>
                <a:spcPts val="600"/>
              </a:spcBef>
              <a:buFont typeface="Wingdings"/>
              <a:buChar char="▪"/>
              <a:defRPr sz="1800">
                <a:solidFill>
                  <a:srgbClr val="000000"/>
                </a:solidFill>
              </a:defRPr>
            </a:pPr>
            <a:r>
              <a:rPr sz="2800">
                <a:solidFill>
                  <a:srgbClr val="FFFFFF"/>
                </a:solidFill>
                <a:latin typeface="Century Gothic"/>
                <a:ea typeface="Century Gothic"/>
                <a:cs typeface="Century Gothic"/>
                <a:sym typeface="Century Gothic"/>
              </a:rPr>
              <a:t>Risk faktörleri</a:t>
            </a:r>
          </a:p>
          <a:p>
            <a:pPr marL="300037" lvl="0" indent="-300037">
              <a:lnSpc>
                <a:spcPct val="90000"/>
              </a:lnSpc>
              <a:spcBef>
                <a:spcPts val="600"/>
              </a:spcBef>
              <a:buFont typeface="Wingdings"/>
              <a:buChar char="▪"/>
              <a:defRPr sz="1800">
                <a:solidFill>
                  <a:srgbClr val="000000"/>
                </a:solidFill>
              </a:defRPr>
            </a:pPr>
            <a:r>
              <a:rPr sz="2800">
                <a:solidFill>
                  <a:srgbClr val="FFFFFF"/>
                </a:solidFill>
                <a:latin typeface="Century Gothic"/>
                <a:ea typeface="Century Gothic"/>
                <a:cs typeface="Century Gothic"/>
                <a:sym typeface="Century Gothic"/>
              </a:rPr>
              <a:t>Jinekolojide VTE profilaksisi  </a:t>
            </a:r>
          </a:p>
          <a:p>
            <a:pPr marL="300037" lvl="0" indent="-300037">
              <a:lnSpc>
                <a:spcPct val="90000"/>
              </a:lnSpc>
              <a:spcBef>
                <a:spcPts val="600"/>
              </a:spcBef>
              <a:buFont typeface="Wingdings"/>
              <a:buChar char="▪"/>
              <a:defRPr sz="1800">
                <a:solidFill>
                  <a:srgbClr val="000000"/>
                </a:solidFill>
              </a:defRPr>
            </a:pPr>
            <a:r>
              <a:rPr sz="2800">
                <a:solidFill>
                  <a:srgbClr val="FFFFFF"/>
                </a:solidFill>
                <a:latin typeface="Century Gothic"/>
                <a:ea typeface="Century Gothic"/>
                <a:cs typeface="Century Gothic"/>
                <a:sym typeface="Century Gothic"/>
              </a:rPr>
              <a:t>Gebelikte VTE  profilaksisi</a:t>
            </a:r>
          </a:p>
        </p:txBody>
      </p:sp>
      <p:pic>
        <p:nvPicPr>
          <p:cNvPr id="58" name="image1.jpg" descr="Image44"/>
          <p:cNvPicPr/>
          <p:nvPr/>
        </p:nvPicPr>
        <p:blipFill>
          <a:blip r:embed="rId2">
            <a:extLst/>
          </a:blip>
          <a:srcRect t="19679" b="19678"/>
          <a:stretch>
            <a:fillRect/>
          </a:stretch>
        </p:blipFill>
        <p:spPr>
          <a:xfrm>
            <a:off x="4914900" y="1981200"/>
            <a:ext cx="3695700" cy="1981201"/>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p:cNvSpPr>
            <a:spLocks noGrp="1"/>
          </p:cNvSpPr>
          <p:nvPr>
            <p:ph type="title"/>
          </p:nvPr>
        </p:nvSpPr>
        <p:spPr>
          <a:xfrm>
            <a:off x="457200" y="274638"/>
            <a:ext cx="8229600" cy="1143001"/>
          </a:xfrm>
          <a:prstGeom prst="rect">
            <a:avLst/>
          </a:prstGeom>
        </p:spPr>
        <p:txBody>
          <a:bodyPr/>
          <a:lstStyle>
            <a:lvl1pPr>
              <a:defRPr>
                <a:solidFill>
                  <a:srgbClr val="558ED5"/>
                </a:solidFill>
              </a:defRPr>
            </a:lvl1pPr>
          </a:lstStyle>
          <a:p>
            <a:pPr lvl="0">
              <a:defRPr sz="1800">
                <a:solidFill>
                  <a:srgbClr val="000000"/>
                </a:solidFill>
              </a:defRPr>
            </a:pPr>
            <a:r>
              <a:rPr sz="4400">
                <a:solidFill>
                  <a:srgbClr val="558ED5"/>
                </a:solidFill>
              </a:rPr>
              <a:t>Postnatal Değerlendirme</a:t>
            </a:r>
          </a:p>
        </p:txBody>
      </p:sp>
      <p:pic>
        <p:nvPicPr>
          <p:cNvPr id="130" name="image4.png"/>
          <p:cNvPicPr/>
          <p:nvPr/>
        </p:nvPicPr>
        <p:blipFill>
          <a:blip r:embed="rId2">
            <a:extLst/>
          </a:blip>
          <a:stretch>
            <a:fillRect/>
          </a:stretch>
        </p:blipFill>
        <p:spPr>
          <a:xfrm>
            <a:off x="949060" y="1556791"/>
            <a:ext cx="7410584" cy="4641381"/>
          </a:xfrm>
          <a:prstGeom prst="rect">
            <a:avLst/>
          </a:prstGeom>
          <a:ln w="12700">
            <a:miter lim="400000"/>
          </a:ln>
        </p:spPr>
      </p:pic>
      <p:sp>
        <p:nvSpPr>
          <p:cNvPr id="131" name="Shape 131"/>
          <p:cNvSpPr/>
          <p:nvPr/>
        </p:nvSpPr>
        <p:spPr>
          <a:xfrm flipH="1" flipV="1">
            <a:off x="1115616" y="2276872"/>
            <a:ext cx="2016225" cy="1"/>
          </a:xfrm>
          <a:prstGeom prst="line">
            <a:avLst/>
          </a:prstGeom>
          <a:ln w="25400">
            <a:solidFill>
              <a:srgbClr val="FF0000"/>
            </a:solidFill>
          </a:ln>
          <a:effectLst>
            <a:outerShdw blurRad="38100" dist="20000" dir="5400000" rotWithShape="0">
              <a:srgbClr val="000000">
                <a:alpha val="38000"/>
              </a:srgbClr>
            </a:outerShdw>
          </a:effectLst>
        </p:spPr>
        <p:txBody>
          <a:bodyPr lIns="0" tIns="0" rIns="0" bIns="0"/>
          <a:lstStyle/>
          <a:p>
            <a:pPr lvl="0" defTabSz="457200">
              <a:defRPr sz="1200">
                <a:latin typeface="+mn-lt"/>
                <a:ea typeface="+mn-ea"/>
                <a:cs typeface="+mn-cs"/>
                <a:sym typeface="Helvetica"/>
              </a:defRPr>
            </a:pPr>
            <a:endParaRPr/>
          </a:p>
        </p:txBody>
      </p:sp>
      <p:sp>
        <p:nvSpPr>
          <p:cNvPr id="132" name="Shape 132"/>
          <p:cNvSpPr/>
          <p:nvPr/>
        </p:nvSpPr>
        <p:spPr>
          <a:xfrm flipH="1" flipV="1">
            <a:off x="1115616" y="2780927"/>
            <a:ext cx="2016225" cy="1"/>
          </a:xfrm>
          <a:prstGeom prst="line">
            <a:avLst/>
          </a:prstGeom>
          <a:ln w="25400">
            <a:solidFill>
              <a:srgbClr val="FF0000"/>
            </a:solidFill>
          </a:ln>
          <a:effectLst>
            <a:outerShdw blurRad="38100" dist="20000" dir="5400000" rotWithShape="0">
              <a:srgbClr val="000000">
                <a:alpha val="38000"/>
              </a:srgbClr>
            </a:outerShdw>
          </a:effectLst>
        </p:spPr>
        <p:txBody>
          <a:bodyPr lIns="0" tIns="0" rIns="0" bIns="0"/>
          <a:lstStyle/>
          <a:p>
            <a:pPr lvl="0" defTabSz="457200">
              <a:defRPr sz="1200">
                <a:latin typeface="+mn-lt"/>
                <a:ea typeface="+mn-ea"/>
                <a:cs typeface="+mn-cs"/>
                <a:sym typeface="Helvetica"/>
              </a:defRPr>
            </a:pPr>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title"/>
          </p:nvPr>
        </p:nvSpPr>
        <p:spPr>
          <a:xfrm>
            <a:off x="457200" y="274638"/>
            <a:ext cx="8229600" cy="1143001"/>
          </a:xfrm>
          <a:prstGeom prst="rect">
            <a:avLst/>
          </a:prstGeom>
        </p:spPr>
        <p:txBody>
          <a:bodyPr/>
          <a:lstStyle/>
          <a:p>
            <a:pPr lvl="0"/>
            <a:endParaRPr/>
          </a:p>
        </p:txBody>
      </p:sp>
      <p:sp>
        <p:nvSpPr>
          <p:cNvPr id="135" name="Shape 135"/>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endParaRPr sz="2400">
              <a:solidFill>
                <a:srgbClr val="FFFFFF"/>
              </a:solidFill>
            </a:endParaRPr>
          </a:p>
          <a:p>
            <a:pPr marL="257175" lvl="0" indent="-257175">
              <a:spcBef>
                <a:spcPts val="500"/>
              </a:spcBef>
              <a:defRPr sz="1800">
                <a:solidFill>
                  <a:srgbClr val="000000"/>
                </a:solidFill>
              </a:defRPr>
            </a:pPr>
            <a:r>
              <a:rPr sz="2400">
                <a:solidFill>
                  <a:srgbClr val="FFFFFF"/>
                </a:solidFill>
              </a:rPr>
              <a:t>Daha önce VTE olan postpartum</a:t>
            </a:r>
            <a:r>
              <a:rPr sz="2400">
                <a:solidFill>
                  <a:srgbClr val="FFFFFF"/>
                </a:solidFill>
                <a:latin typeface="Wingdings"/>
                <a:ea typeface="Wingdings"/>
                <a:cs typeface="Wingdings"/>
                <a:sym typeface="Wingdings"/>
              </a:rPr>
              <a:t> </a:t>
            </a:r>
            <a:r>
              <a:rPr sz="2400">
                <a:solidFill>
                  <a:srgbClr val="FFFFFF"/>
                </a:solidFill>
              </a:rPr>
              <a:t>6 hafta profilaksi</a:t>
            </a:r>
          </a:p>
          <a:p>
            <a:pPr lvl="0">
              <a:defRPr sz="1800">
                <a:solidFill>
                  <a:srgbClr val="000000"/>
                </a:solidFill>
              </a:defRPr>
            </a:pPr>
            <a:endParaRPr sz="2400">
              <a:solidFill>
                <a:srgbClr val="FFFFFF"/>
              </a:solidFill>
            </a:endParaRPr>
          </a:p>
          <a:p>
            <a:pPr marL="257175" lvl="0" indent="-257175">
              <a:spcBef>
                <a:spcPts val="500"/>
              </a:spcBef>
              <a:defRPr sz="1800">
                <a:solidFill>
                  <a:srgbClr val="000000"/>
                </a:solidFill>
              </a:defRPr>
            </a:pPr>
            <a:r>
              <a:rPr sz="2400">
                <a:solidFill>
                  <a:srgbClr val="FFFFFF"/>
                </a:solidFill>
              </a:rPr>
              <a:t>Trombofili</a:t>
            </a:r>
            <a:r>
              <a:rPr sz="2400">
                <a:solidFill>
                  <a:srgbClr val="FFFFFF"/>
                </a:solidFill>
                <a:latin typeface="Wingdings"/>
                <a:ea typeface="Wingdings"/>
                <a:cs typeface="Wingdings"/>
                <a:sym typeface="Wingdings"/>
              </a:rPr>
              <a:t> </a:t>
            </a:r>
            <a:r>
              <a:rPr sz="2400">
                <a:solidFill>
                  <a:srgbClr val="FFFFFF"/>
                </a:solidFill>
              </a:rPr>
              <a:t>7 gün profilaksi (ek risk faktörü varsa 6 hafta)</a:t>
            </a:r>
          </a:p>
          <a:p>
            <a:pPr lvl="0">
              <a:defRPr sz="1800">
                <a:solidFill>
                  <a:srgbClr val="000000"/>
                </a:solidFill>
              </a:defRPr>
            </a:pPr>
            <a:endParaRPr sz="2400">
              <a:solidFill>
                <a:srgbClr val="FFFFFF"/>
              </a:solidFill>
            </a:endParaRPr>
          </a:p>
          <a:p>
            <a:pPr marL="257175" lvl="0" indent="-257175">
              <a:spcBef>
                <a:spcPts val="500"/>
              </a:spcBef>
              <a:defRPr sz="1800">
                <a:solidFill>
                  <a:srgbClr val="000000"/>
                </a:solidFill>
              </a:defRPr>
            </a:pPr>
            <a:r>
              <a:rPr sz="2400">
                <a:solidFill>
                  <a:srgbClr val="FFFFFF"/>
                </a:solidFill>
              </a:rPr>
              <a:t>Tüm acil sezeryan</a:t>
            </a:r>
            <a:r>
              <a:rPr sz="2400">
                <a:solidFill>
                  <a:srgbClr val="FFFFFF"/>
                </a:solidFill>
                <a:latin typeface="Wingdings"/>
                <a:ea typeface="Wingdings"/>
                <a:cs typeface="Wingdings"/>
                <a:sym typeface="Wingdings"/>
              </a:rPr>
              <a:t>  </a:t>
            </a:r>
            <a:r>
              <a:rPr sz="2400">
                <a:solidFill>
                  <a:srgbClr val="FFFFFF"/>
                </a:solidFill>
              </a:rPr>
              <a:t>7 gün profilaksi</a:t>
            </a:r>
          </a:p>
          <a:p>
            <a:pPr marL="0" lvl="0" indent="0">
              <a:spcBef>
                <a:spcPts val="500"/>
              </a:spcBef>
              <a:buSzTx/>
              <a:buNone/>
              <a:defRPr sz="1800">
                <a:solidFill>
                  <a:srgbClr val="000000"/>
                </a:solidFill>
              </a:defRPr>
            </a:pPr>
            <a:r>
              <a:rPr sz="2400">
                <a:solidFill>
                  <a:srgbClr val="FFFFFF"/>
                </a:solidFill>
              </a:rPr>
              <a:t> </a:t>
            </a:r>
          </a:p>
          <a:p>
            <a:pPr marL="257175" lvl="0" indent="-257175">
              <a:spcBef>
                <a:spcPts val="500"/>
              </a:spcBef>
              <a:defRPr sz="1800">
                <a:solidFill>
                  <a:srgbClr val="000000"/>
                </a:solidFill>
              </a:defRPr>
            </a:pPr>
            <a:r>
              <a:rPr sz="2400">
                <a:solidFill>
                  <a:srgbClr val="FFFFFF"/>
                </a:solidFill>
              </a:rPr>
              <a:t>Morbid obez (BMI &gt; 40 kg/m2) </a:t>
            </a:r>
            <a:r>
              <a:rPr sz="2400">
                <a:solidFill>
                  <a:srgbClr val="FFFFFF"/>
                </a:solidFill>
                <a:latin typeface="Wingdings"/>
                <a:ea typeface="Wingdings"/>
                <a:cs typeface="Wingdings"/>
                <a:sym typeface="Wingdings"/>
              </a:rPr>
              <a:t> </a:t>
            </a:r>
            <a:r>
              <a:rPr sz="2400">
                <a:solidFill>
                  <a:srgbClr val="FFFFFF"/>
                </a:solidFill>
              </a:rPr>
              <a:t>7 gün </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hape 139"/>
          <p:cNvSpPr>
            <a:spLocks noGrp="1"/>
          </p:cNvSpPr>
          <p:nvPr>
            <p:ph type="title"/>
          </p:nvPr>
        </p:nvSpPr>
        <p:spPr>
          <a:xfrm>
            <a:off x="457200" y="548679"/>
            <a:ext cx="8229600" cy="1080121"/>
          </a:xfrm>
          <a:prstGeom prst="rect">
            <a:avLst/>
          </a:prstGeom>
        </p:spPr>
        <p:txBody>
          <a:bodyPr/>
          <a:lstStyle/>
          <a:p>
            <a:pPr lvl="0" indent="348935" defTabSz="658368">
              <a:defRPr sz="1800">
                <a:solidFill>
                  <a:srgbClr val="000000"/>
                </a:solidFill>
              </a:defRPr>
            </a:pPr>
            <a:r>
              <a:rPr sz="2808">
                <a:solidFill>
                  <a:srgbClr val="FFFFFF"/>
                </a:solidFill>
              </a:rPr>
              <a:t/>
            </a:r>
            <a:br>
              <a:rPr sz="2808">
                <a:solidFill>
                  <a:srgbClr val="FFFFFF"/>
                </a:solidFill>
              </a:rPr>
            </a:br>
            <a:r>
              <a:rPr sz="1944">
                <a:solidFill>
                  <a:srgbClr val="729CDC"/>
                </a:solidFill>
              </a:rPr>
              <a:t>Gebelikte antikoagulan tedavi:</a:t>
            </a:r>
            <a:br>
              <a:rPr sz="1944">
                <a:solidFill>
                  <a:srgbClr val="729CDC"/>
                </a:solidFill>
              </a:rPr>
            </a:br>
            <a:endParaRPr sz="1944">
              <a:solidFill>
                <a:srgbClr val="729CDC"/>
              </a:solidFill>
            </a:endParaRPr>
          </a:p>
        </p:txBody>
      </p:sp>
      <p:sp>
        <p:nvSpPr>
          <p:cNvPr id="140" name="Shape 140"/>
          <p:cNvSpPr>
            <a:spLocks noGrp="1"/>
          </p:cNvSpPr>
          <p:nvPr>
            <p:ph type="body" idx="1"/>
          </p:nvPr>
        </p:nvSpPr>
        <p:spPr>
          <a:xfrm>
            <a:off x="457200" y="1600200"/>
            <a:ext cx="8229600" cy="4525963"/>
          </a:xfrm>
          <a:prstGeom prst="rect">
            <a:avLst/>
          </a:prstGeom>
        </p:spPr>
        <p:txBody>
          <a:bodyPr/>
          <a:lstStyle/>
          <a:p>
            <a:pPr lvl="0">
              <a:lnSpc>
                <a:spcPct val="80000"/>
              </a:lnSpc>
              <a:spcBef>
                <a:spcPts val="500"/>
              </a:spcBef>
              <a:buSzTx/>
              <a:buNone/>
              <a:defRPr sz="1800">
                <a:solidFill>
                  <a:srgbClr val="000000"/>
                </a:solidFill>
              </a:defRPr>
            </a:pPr>
            <a:r>
              <a:rPr sz="2300">
                <a:solidFill>
                  <a:srgbClr val="FFFFFF"/>
                </a:solidFill>
                <a:latin typeface="Century Gothic"/>
                <a:ea typeface="Century Gothic"/>
                <a:cs typeface="Century Gothic"/>
                <a:sym typeface="Century Gothic"/>
              </a:rPr>
              <a:t>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Tercih edilecek antikoagulan heparin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Plasenta geçişi yok </a:t>
            </a: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300">
              <a:solidFill>
                <a:srgbClr val="FFFFFF"/>
              </a:solidFill>
              <a:latin typeface="Century Gothic"/>
              <a:ea typeface="Century Gothic"/>
              <a:cs typeface="Century Gothic"/>
              <a:sym typeface="Century Gothic"/>
            </a:endParaRPr>
          </a:p>
          <a:p>
            <a:pPr marL="246459" lvl="0" indent="-246459">
              <a:lnSpc>
                <a:spcPct val="80000"/>
              </a:lnSpc>
              <a:spcBef>
                <a:spcPts val="500"/>
              </a:spcBef>
              <a:defRPr sz="1800">
                <a:solidFill>
                  <a:srgbClr val="000000"/>
                </a:solidFill>
              </a:defRPr>
            </a:pPr>
            <a:r>
              <a:rPr sz="2300">
                <a:solidFill>
                  <a:srgbClr val="FFFFFF"/>
                </a:solidFill>
                <a:latin typeface="Century Gothic"/>
                <a:ea typeface="Century Gothic"/>
                <a:cs typeface="Century Gothic"/>
                <a:sym typeface="Century Gothic"/>
              </a:rPr>
              <a:t>Heparin uygulaması  daha yüksek doz ve daha sık</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Heparin </a:t>
            </a:r>
          </a:p>
        </p:txBody>
      </p:sp>
      <p:sp>
        <p:nvSpPr>
          <p:cNvPr id="145" name="Shape 145"/>
          <p:cNvSpPr>
            <a:spLocks noGrp="1"/>
          </p:cNvSpPr>
          <p:nvPr>
            <p:ph type="body" idx="1"/>
          </p:nvPr>
        </p:nvSpPr>
        <p:spPr>
          <a:xfrm>
            <a:off x="457200" y="1600200"/>
            <a:ext cx="8229600" cy="4525963"/>
          </a:xfrm>
          <a:prstGeom prst="rect">
            <a:avLst/>
          </a:prstGeom>
        </p:spPr>
        <p:txBody>
          <a:bodyPr/>
          <a:lstStyle/>
          <a:p>
            <a:pPr lvl="0">
              <a:lnSpc>
                <a:spcPct val="80000"/>
              </a:lnSpc>
              <a:defRPr sz="1800">
                <a:solidFill>
                  <a:srgbClr val="000000"/>
                </a:solidFill>
              </a:defRPr>
            </a:pPr>
            <a:endParaRPr sz="26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600">
              <a:solidFill>
                <a:srgbClr val="FFFFFF"/>
              </a:solidFill>
              <a:latin typeface="Century Gothic"/>
              <a:ea typeface="Century Gothic"/>
              <a:cs typeface="Century Gothic"/>
              <a:sym typeface="Century Gothic"/>
            </a:endParaRPr>
          </a:p>
          <a:p>
            <a:pPr marL="278606" lvl="0" indent="-278606">
              <a:lnSpc>
                <a:spcPct val="80000"/>
              </a:lnSpc>
              <a:spcBef>
                <a:spcPts val="600"/>
              </a:spcBef>
              <a:defRPr sz="1800">
                <a:solidFill>
                  <a:srgbClr val="000000"/>
                </a:solidFill>
              </a:defRPr>
            </a:pPr>
            <a:r>
              <a:rPr sz="2600">
                <a:solidFill>
                  <a:srgbClr val="FFFFFF"/>
                </a:solidFill>
                <a:latin typeface="Century Gothic"/>
                <a:ea typeface="Century Gothic"/>
                <a:cs typeface="Century Gothic"/>
                <a:sym typeface="Century Gothic"/>
              </a:rPr>
              <a:t>DMAH daha az yan etki </a:t>
            </a:r>
          </a:p>
          <a:p>
            <a:pPr lvl="0">
              <a:lnSpc>
                <a:spcPct val="80000"/>
              </a:lnSpc>
              <a:defRPr sz="1800">
                <a:solidFill>
                  <a:srgbClr val="000000"/>
                </a:solidFill>
              </a:defRPr>
            </a:pPr>
            <a:endParaRPr sz="26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600">
              <a:solidFill>
                <a:srgbClr val="FFFFFF"/>
              </a:solidFill>
              <a:latin typeface="Century Gothic"/>
              <a:ea typeface="Century Gothic"/>
              <a:cs typeface="Century Gothic"/>
              <a:sym typeface="Century Gothic"/>
            </a:endParaRPr>
          </a:p>
          <a:p>
            <a:pPr marL="278606" lvl="0" indent="-278606">
              <a:lnSpc>
                <a:spcPct val="80000"/>
              </a:lnSpc>
              <a:spcBef>
                <a:spcPts val="600"/>
              </a:spcBef>
              <a:defRPr sz="1800">
                <a:solidFill>
                  <a:srgbClr val="000000"/>
                </a:solidFill>
              </a:defRPr>
            </a:pPr>
            <a:r>
              <a:rPr sz="2600">
                <a:solidFill>
                  <a:srgbClr val="FFFFFF"/>
                </a:solidFill>
                <a:latin typeface="Century Gothic"/>
                <a:ea typeface="Century Gothic"/>
                <a:cs typeface="Century Gothic"/>
                <a:sym typeface="Century Gothic"/>
              </a:rPr>
              <a:t>DMAH </a:t>
            </a:r>
          </a:p>
          <a:p>
            <a:pPr lvl="0">
              <a:lnSpc>
                <a:spcPct val="80000"/>
              </a:lnSpc>
              <a:defRPr sz="1800">
                <a:solidFill>
                  <a:srgbClr val="000000"/>
                </a:solidFill>
              </a:defRPr>
            </a:pPr>
            <a:endParaRPr sz="2600">
              <a:solidFill>
                <a:srgbClr val="FFFFFF"/>
              </a:solidFill>
              <a:latin typeface="Century Gothic"/>
              <a:ea typeface="Century Gothic"/>
              <a:cs typeface="Century Gothic"/>
              <a:sym typeface="Century Gothic"/>
            </a:endParaRPr>
          </a:p>
          <a:p>
            <a:pPr lvl="0">
              <a:lnSpc>
                <a:spcPct val="80000"/>
              </a:lnSpc>
              <a:defRPr sz="1800">
                <a:solidFill>
                  <a:srgbClr val="000000"/>
                </a:solidFill>
              </a:defRPr>
            </a:pPr>
            <a:endParaRPr sz="2000">
              <a:solidFill>
                <a:srgbClr val="FFFFFF"/>
              </a:solidFill>
              <a:latin typeface="Century Gothic"/>
              <a:ea typeface="Century Gothic"/>
              <a:cs typeface="Century Gothic"/>
              <a:sym typeface="Century Gothic"/>
            </a:endParaRPr>
          </a:p>
          <a:p>
            <a:pPr marL="1104900" lvl="2" indent="-190500">
              <a:lnSpc>
                <a:spcPct val="80000"/>
              </a:lnSpc>
              <a:spcBef>
                <a:spcPts val="400"/>
              </a:spcBef>
              <a:defRPr sz="1800">
                <a:solidFill>
                  <a:srgbClr val="000000"/>
                </a:solidFill>
              </a:defRPr>
            </a:pPr>
            <a:r>
              <a:rPr sz="2000">
                <a:solidFill>
                  <a:srgbClr val="FFFFFF"/>
                </a:solidFill>
                <a:latin typeface="Century Gothic"/>
                <a:ea typeface="Century Gothic"/>
                <a:cs typeface="Century Gothic"/>
                <a:sym typeface="Century Gothic"/>
              </a:rPr>
              <a:t>Uzun yarılanma ömrü</a:t>
            </a:r>
            <a:endParaRPr sz="2400">
              <a:solidFill>
                <a:srgbClr val="FFFFFF"/>
              </a:solidFill>
            </a:endParaRPr>
          </a:p>
          <a:p>
            <a:pPr marL="1104900" lvl="2" indent="-190500">
              <a:lnSpc>
                <a:spcPct val="80000"/>
              </a:lnSpc>
              <a:spcBef>
                <a:spcPts val="400"/>
              </a:spcBef>
              <a:defRPr sz="1800">
                <a:solidFill>
                  <a:srgbClr val="000000"/>
                </a:solidFill>
              </a:defRPr>
            </a:pPr>
            <a:r>
              <a:rPr sz="2000">
                <a:solidFill>
                  <a:srgbClr val="FFFFFF"/>
                </a:solidFill>
                <a:latin typeface="Century Gothic"/>
                <a:ea typeface="Century Gothic"/>
                <a:cs typeface="Century Gothic"/>
                <a:sym typeface="Century Gothic"/>
              </a:rPr>
              <a:t>Anestezi </a:t>
            </a:r>
            <a:endParaRPr sz="2400">
              <a:solidFill>
                <a:srgbClr val="FFFFFF"/>
              </a:solidFill>
            </a:endParaRPr>
          </a:p>
          <a:p>
            <a:pPr marL="1104900" lvl="2" indent="-190500">
              <a:lnSpc>
                <a:spcPct val="80000"/>
              </a:lnSpc>
              <a:spcBef>
                <a:spcPts val="400"/>
              </a:spcBef>
              <a:defRPr sz="1800">
                <a:solidFill>
                  <a:srgbClr val="000000"/>
                </a:solidFill>
              </a:defRPr>
            </a:pPr>
            <a:r>
              <a:rPr sz="2000">
                <a:solidFill>
                  <a:srgbClr val="FFFFFF"/>
                </a:solidFill>
                <a:latin typeface="Century Gothic"/>
                <a:ea typeface="Century Gothic"/>
                <a:cs typeface="Century Gothic"/>
                <a:sym typeface="Century Gothic"/>
              </a:rPr>
              <a:t>Postpartum kanama</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p:cNvSpPr>
          <p:nvPr>
            <p:ph type="title"/>
          </p:nvPr>
        </p:nvSpPr>
        <p:spPr>
          <a:xfrm>
            <a:off x="457200" y="773831"/>
            <a:ext cx="8229600" cy="1143001"/>
          </a:xfrm>
          <a:prstGeom prst="rect">
            <a:avLst/>
          </a:prstGeom>
        </p:spPr>
        <p:txBody>
          <a:bodyPr/>
          <a:lstStyle/>
          <a:p>
            <a:pPr lvl="0" indent="426476" defTabSz="804672">
              <a:defRPr sz="1800">
                <a:solidFill>
                  <a:srgbClr val="000000"/>
                </a:solidFill>
              </a:defRPr>
            </a:pPr>
            <a:r>
              <a:rPr sz="2376">
                <a:solidFill>
                  <a:srgbClr val="729CDC"/>
                </a:solidFill>
              </a:rPr>
              <a:t>Daha önce venöz tromboembolizm olan hastaya  yaklaşım</a:t>
            </a:r>
            <a:br>
              <a:rPr sz="2376">
                <a:solidFill>
                  <a:srgbClr val="729CDC"/>
                </a:solidFill>
              </a:rPr>
            </a:br>
            <a:endParaRPr sz="2376">
              <a:solidFill>
                <a:srgbClr val="729CDC"/>
              </a:solidFill>
            </a:endParaRPr>
          </a:p>
        </p:txBody>
      </p:sp>
      <p:sp>
        <p:nvSpPr>
          <p:cNvPr id="150" name="Shape 150"/>
          <p:cNvSpPr>
            <a:spLocks noGrp="1"/>
          </p:cNvSpPr>
          <p:nvPr>
            <p:ph type="body" idx="1"/>
          </p:nvPr>
        </p:nvSpPr>
        <p:spPr>
          <a:xfrm>
            <a:off x="457200" y="2276475"/>
            <a:ext cx="8229600" cy="3849688"/>
          </a:xfrm>
          <a:prstGeom prst="rect">
            <a:avLst/>
          </a:prstGeom>
        </p:spPr>
        <p:txBody>
          <a:bodyPr/>
          <a:lstStyle/>
          <a:p>
            <a:pPr lvl="0">
              <a:defRPr sz="1800">
                <a:solidFill>
                  <a:srgbClr val="000000"/>
                </a:solidFill>
              </a:defRPr>
            </a:pPr>
            <a:endParaRPr sz="2400">
              <a:solidFill>
                <a:srgbClr val="FFFFFF"/>
              </a:solidFill>
              <a:latin typeface="Century Gothic"/>
              <a:ea typeface="Century Gothic"/>
              <a:cs typeface="Century Gothic"/>
              <a:sym typeface="Century Gothic"/>
            </a:endParaRPr>
          </a:p>
          <a:p>
            <a:pPr marL="257175" lvl="0" indent="-257175">
              <a:spcBef>
                <a:spcPts val="500"/>
              </a:spcBef>
              <a:defRPr sz="1800">
                <a:solidFill>
                  <a:srgbClr val="000000"/>
                </a:solidFill>
              </a:defRPr>
            </a:pPr>
            <a:r>
              <a:rPr sz="2400">
                <a:solidFill>
                  <a:srgbClr val="FFFFFF"/>
                </a:solidFill>
                <a:latin typeface="Century Gothic"/>
                <a:ea typeface="Century Gothic"/>
                <a:cs typeface="Century Gothic"/>
                <a:sym typeface="Century Gothic"/>
              </a:rPr>
              <a:t>Antifosfolipid antikorlar ve herediter tromobofili açısından değerlendir</a:t>
            </a:r>
          </a:p>
          <a:p>
            <a:pPr lvl="0">
              <a:defRPr sz="1800">
                <a:solidFill>
                  <a:srgbClr val="000000"/>
                </a:solidFill>
              </a:defRPr>
            </a:pPr>
            <a:endParaRPr sz="2400">
              <a:solidFill>
                <a:srgbClr val="FFFFFF"/>
              </a:solidFill>
              <a:latin typeface="Century Gothic"/>
              <a:ea typeface="Century Gothic"/>
              <a:cs typeface="Century Gothic"/>
              <a:sym typeface="Century Gothic"/>
            </a:endParaRPr>
          </a:p>
          <a:p>
            <a:pPr lvl="0">
              <a:defRPr sz="1800">
                <a:solidFill>
                  <a:srgbClr val="000000"/>
                </a:solidFill>
              </a:defRPr>
            </a:pPr>
            <a:endParaRPr sz="2400">
              <a:solidFill>
                <a:srgbClr val="FFFFFF"/>
              </a:solidFill>
              <a:latin typeface="Century Gothic"/>
              <a:ea typeface="Century Gothic"/>
              <a:cs typeface="Century Gothic"/>
              <a:sym typeface="Century Gothic"/>
            </a:endParaRPr>
          </a:p>
          <a:p>
            <a:pPr lvl="0">
              <a:defRPr sz="1800">
                <a:solidFill>
                  <a:srgbClr val="000000"/>
                </a:solidFill>
              </a:defRPr>
            </a:pPr>
            <a:endParaRPr sz="2400">
              <a:solidFill>
                <a:srgbClr val="FFFFFF"/>
              </a:solidFill>
              <a:latin typeface="Century Gothic"/>
              <a:ea typeface="Century Gothic"/>
              <a:cs typeface="Century Gothic"/>
              <a:sym typeface="Century Gothic"/>
            </a:endParaRPr>
          </a:p>
          <a:p>
            <a:pPr marL="257175" lvl="0" indent="-257175">
              <a:spcBef>
                <a:spcPts val="500"/>
              </a:spcBef>
              <a:defRPr sz="1800">
                <a:solidFill>
                  <a:srgbClr val="000000"/>
                </a:solidFill>
              </a:defRPr>
            </a:pPr>
            <a:r>
              <a:rPr sz="2400">
                <a:solidFill>
                  <a:srgbClr val="FFFFFF"/>
                </a:solidFill>
                <a:latin typeface="Century Gothic"/>
                <a:ea typeface="Century Gothic"/>
                <a:cs typeface="Century Gothic"/>
                <a:sym typeface="Century Gothic"/>
              </a:rPr>
              <a:t>Trombofili testleri (+) hasta</a:t>
            </a:r>
            <a:r>
              <a:rPr sz="2400">
                <a:solidFill>
                  <a:srgbClr val="FFFFFF"/>
                </a:solidFill>
                <a:latin typeface="Wingdings"/>
                <a:ea typeface="Wingdings"/>
                <a:cs typeface="Wingdings"/>
                <a:sym typeface="Wingdings"/>
              </a:rPr>
              <a:t></a:t>
            </a:r>
            <a:r>
              <a:rPr sz="2400">
                <a:solidFill>
                  <a:srgbClr val="FFFFFF"/>
                </a:solidFill>
                <a:latin typeface="Century Gothic"/>
                <a:ea typeface="Century Gothic"/>
                <a:cs typeface="Century Gothic"/>
                <a:sym typeface="Century Gothic"/>
              </a:rPr>
              <a:t> heparin terapötik doz</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p:cNvSpPr>
          <p:nvPr>
            <p:ph type="title"/>
          </p:nvPr>
        </p:nvSpPr>
        <p:spPr>
          <a:xfrm>
            <a:off x="457200" y="589807"/>
            <a:ext cx="8229600" cy="1399034"/>
          </a:xfrm>
          <a:prstGeom prst="rect">
            <a:avLst/>
          </a:prstGeom>
        </p:spPr>
        <p:txBody>
          <a:bodyPr/>
          <a:lstStyle/>
          <a:p>
            <a:pPr lvl="0" indent="450707" defTabSz="850391">
              <a:defRPr sz="1800">
                <a:solidFill>
                  <a:srgbClr val="000000"/>
                </a:solidFill>
              </a:defRPr>
            </a:pPr>
            <a:r>
              <a:rPr sz="3720">
                <a:solidFill>
                  <a:srgbClr val="729CDC"/>
                </a:solidFill>
              </a:rPr>
              <a:t>Antikoagulan tedavi nasıl verilmeli ?</a:t>
            </a:r>
            <a:br>
              <a:rPr sz="3720">
                <a:solidFill>
                  <a:srgbClr val="729CDC"/>
                </a:solidFill>
              </a:rPr>
            </a:br>
            <a:endParaRPr sz="3720">
              <a:solidFill>
                <a:srgbClr val="729CDC"/>
              </a:solidFill>
            </a:endParaRPr>
          </a:p>
        </p:txBody>
      </p:sp>
      <p:sp>
        <p:nvSpPr>
          <p:cNvPr id="153" name="Shape 153"/>
          <p:cNvSpPr>
            <a:spLocks noGrp="1"/>
          </p:cNvSpPr>
          <p:nvPr>
            <p:ph type="body" idx="1"/>
          </p:nvPr>
        </p:nvSpPr>
        <p:spPr>
          <a:xfrm>
            <a:off x="457200" y="1600200"/>
            <a:ext cx="8229600" cy="4525963"/>
          </a:xfrm>
          <a:prstGeom prst="rect">
            <a:avLst/>
          </a:prstGeom>
        </p:spPr>
        <p:txBody>
          <a:bodyPr/>
          <a:lstStyle/>
          <a:p>
            <a:pPr lvl="0">
              <a:lnSpc>
                <a:spcPct val="72000"/>
              </a:lnSpc>
              <a:defRPr sz="1800">
                <a:solidFill>
                  <a:srgbClr val="000000"/>
                </a:solidFill>
              </a:defRPr>
            </a:pPr>
            <a:endParaRPr sz="1900">
              <a:solidFill>
                <a:srgbClr val="FFFFFF"/>
              </a:solidFill>
              <a:latin typeface="Century Gothic"/>
              <a:ea typeface="Century Gothic"/>
              <a:cs typeface="Century Gothic"/>
              <a:sym typeface="Century Gothic"/>
            </a:endParaRPr>
          </a:p>
          <a:p>
            <a:pPr marL="203596" lvl="0" indent="-203596">
              <a:lnSpc>
                <a:spcPct val="72000"/>
              </a:lnSpc>
              <a:spcBef>
                <a:spcPts val="400"/>
              </a:spcBef>
              <a:defRPr sz="1800">
                <a:solidFill>
                  <a:srgbClr val="000000"/>
                </a:solidFill>
              </a:defRPr>
            </a:pPr>
            <a:r>
              <a:rPr sz="1900">
                <a:solidFill>
                  <a:srgbClr val="FFFFFF"/>
                </a:solidFill>
                <a:latin typeface="Century Gothic"/>
                <a:ea typeface="Century Gothic"/>
                <a:cs typeface="Century Gothic"/>
                <a:sym typeface="Century Gothic"/>
              </a:rPr>
              <a:t>Terapötik antikoagulan tedavisi</a:t>
            </a:r>
            <a:r>
              <a:rPr sz="1900">
                <a:solidFill>
                  <a:srgbClr val="FFFFFF"/>
                </a:solidFill>
                <a:latin typeface="Wingdings"/>
                <a:ea typeface="Wingdings"/>
                <a:cs typeface="Wingdings"/>
                <a:sym typeface="Wingdings"/>
              </a:rPr>
              <a:t> </a:t>
            </a:r>
            <a:r>
              <a:rPr sz="1900">
                <a:solidFill>
                  <a:srgbClr val="FFFFFF"/>
                </a:solidFill>
                <a:latin typeface="Century Gothic"/>
                <a:ea typeface="Century Gothic"/>
                <a:cs typeface="Century Gothic"/>
                <a:sym typeface="Century Gothic"/>
              </a:rPr>
              <a:t> Mevcut gebelik esnasında akut tromboembolizm geçiren, tromboz açısından yüksek riski bulunan ve mekanik kalp kapak  bulunduran gebe</a:t>
            </a:r>
          </a:p>
          <a:p>
            <a:pPr lvl="0">
              <a:lnSpc>
                <a:spcPct val="72000"/>
              </a:lnSpc>
              <a:defRPr sz="1800">
                <a:solidFill>
                  <a:srgbClr val="000000"/>
                </a:solidFill>
              </a:defRPr>
            </a:pPr>
            <a:endParaRPr sz="1900">
              <a:solidFill>
                <a:srgbClr val="FFFFFF"/>
              </a:solidFill>
              <a:latin typeface="Century Gothic"/>
              <a:ea typeface="Century Gothic"/>
              <a:cs typeface="Century Gothic"/>
              <a:sym typeface="Century Gothic"/>
            </a:endParaRPr>
          </a:p>
          <a:p>
            <a:pPr lvl="0">
              <a:lnSpc>
                <a:spcPct val="72000"/>
              </a:lnSpc>
              <a:defRPr sz="1800">
                <a:solidFill>
                  <a:srgbClr val="000000"/>
                </a:solidFill>
              </a:defRPr>
            </a:pPr>
            <a:endParaRPr sz="1900">
              <a:solidFill>
                <a:srgbClr val="FFFFFF"/>
              </a:solidFill>
              <a:latin typeface="Century Gothic"/>
              <a:ea typeface="Century Gothic"/>
              <a:cs typeface="Century Gothic"/>
              <a:sym typeface="Century Gothic"/>
            </a:endParaRPr>
          </a:p>
          <a:p>
            <a:pPr marL="203596" lvl="0" indent="-203596">
              <a:lnSpc>
                <a:spcPct val="72000"/>
              </a:lnSpc>
              <a:spcBef>
                <a:spcPts val="400"/>
              </a:spcBef>
              <a:defRPr sz="1800">
                <a:solidFill>
                  <a:srgbClr val="000000"/>
                </a:solidFill>
              </a:defRPr>
            </a:pPr>
            <a:r>
              <a:rPr sz="1900">
                <a:solidFill>
                  <a:srgbClr val="FFFFFF"/>
                </a:solidFill>
                <a:latin typeface="Century Gothic"/>
                <a:ea typeface="Century Gothic"/>
                <a:cs typeface="Century Gothic"/>
                <a:sym typeface="Century Gothic"/>
              </a:rPr>
              <a:t>Antepartum proflaktik antikoagulan ve postpartum proflaksi </a:t>
            </a:r>
            <a:r>
              <a:rPr sz="1900">
                <a:solidFill>
                  <a:srgbClr val="FFFFFF"/>
                </a:solidFill>
                <a:latin typeface="Wingdings"/>
                <a:ea typeface="Wingdings"/>
                <a:cs typeface="Wingdings"/>
                <a:sym typeface="Wingdings"/>
              </a:rPr>
              <a:t></a:t>
            </a:r>
            <a:r>
              <a:rPr sz="1900">
                <a:solidFill>
                  <a:srgbClr val="FFFFFF"/>
                </a:solidFill>
                <a:latin typeface="Century Gothic"/>
                <a:ea typeface="Century Gothic"/>
                <a:cs typeface="Century Gothic"/>
                <a:sym typeface="Century Gothic"/>
              </a:rPr>
              <a:t>İdiopatik tromboz hikayesi bulunanlar, yaşam boyu antikoagulan almayan geçici risk faktörleri bulunduranlar için</a:t>
            </a:r>
          </a:p>
          <a:p>
            <a:pPr marL="0" lvl="0" indent="0">
              <a:lnSpc>
                <a:spcPct val="72000"/>
              </a:lnSpc>
              <a:spcBef>
                <a:spcPts val="400"/>
              </a:spcBef>
              <a:buSzTx/>
              <a:buNone/>
              <a:defRPr sz="1800">
                <a:solidFill>
                  <a:srgbClr val="000000"/>
                </a:solidFill>
              </a:defRPr>
            </a:pPr>
            <a:r>
              <a:rPr sz="1900">
                <a:solidFill>
                  <a:srgbClr val="FFFFFF"/>
                </a:solidFill>
                <a:latin typeface="Century Gothic"/>
                <a:ea typeface="Century Gothic"/>
                <a:cs typeface="Century Gothic"/>
                <a:sym typeface="Century Gothic"/>
              </a:rPr>
              <a:t>  </a:t>
            </a:r>
          </a:p>
          <a:p>
            <a:pPr lvl="0">
              <a:lnSpc>
                <a:spcPct val="72000"/>
              </a:lnSpc>
              <a:defRPr sz="1800">
                <a:solidFill>
                  <a:srgbClr val="000000"/>
                </a:solidFill>
              </a:defRPr>
            </a:pPr>
            <a:endParaRPr sz="1900">
              <a:solidFill>
                <a:srgbClr val="FFFFFF"/>
              </a:solidFill>
              <a:latin typeface="Century Gothic"/>
              <a:ea typeface="Century Gothic"/>
              <a:cs typeface="Century Gothic"/>
              <a:sym typeface="Century Gothic"/>
            </a:endParaRPr>
          </a:p>
          <a:p>
            <a:pPr marL="203596" lvl="0" indent="-203596">
              <a:lnSpc>
                <a:spcPct val="72000"/>
              </a:lnSpc>
              <a:spcBef>
                <a:spcPts val="400"/>
              </a:spcBef>
              <a:defRPr sz="1800">
                <a:solidFill>
                  <a:srgbClr val="000000"/>
                </a:solidFill>
              </a:defRPr>
            </a:pPr>
            <a:r>
              <a:rPr sz="1900">
                <a:solidFill>
                  <a:srgbClr val="FFFFFF"/>
                </a:solidFill>
                <a:latin typeface="Century Gothic"/>
                <a:ea typeface="Century Gothic"/>
                <a:cs typeface="Century Gothic"/>
                <a:sym typeface="Century Gothic"/>
              </a:rPr>
              <a:t>Takip veya heparin profilaksi</a:t>
            </a:r>
            <a:r>
              <a:rPr sz="1900">
                <a:solidFill>
                  <a:srgbClr val="FFFFFF"/>
                </a:solidFill>
                <a:latin typeface="Wingdings"/>
                <a:ea typeface="Wingdings"/>
                <a:cs typeface="Wingdings"/>
                <a:sym typeface="Wingdings"/>
              </a:rPr>
              <a:t> </a:t>
            </a:r>
            <a:r>
              <a:rPr sz="1900">
                <a:solidFill>
                  <a:srgbClr val="FFFFFF"/>
                </a:solidFill>
                <a:latin typeface="Century Gothic"/>
                <a:ea typeface="Century Gothic"/>
                <a:cs typeface="Century Gothic"/>
                <a:sym typeface="Century Gothic"/>
              </a:rPr>
              <a:t>Düşük riskli ve daha önce VTE geçirmemiş hasta</a:t>
            </a:r>
          </a:p>
          <a:p>
            <a:pPr lvl="0">
              <a:lnSpc>
                <a:spcPct val="72000"/>
              </a:lnSpc>
              <a:spcBef>
                <a:spcPts val="400"/>
              </a:spcBef>
              <a:buSzTx/>
              <a:buNone/>
              <a:defRPr sz="1800">
                <a:solidFill>
                  <a:srgbClr val="000000"/>
                </a:solidFill>
              </a:defRPr>
            </a:pPr>
            <a:r>
              <a:rPr sz="1900">
                <a:solidFill>
                  <a:srgbClr val="FFFFFF"/>
                </a:solidFill>
                <a:latin typeface="Century Gothic"/>
                <a:ea typeface="Century Gothic"/>
                <a:cs typeface="Century Gothic"/>
                <a:sym typeface="Century Gothic"/>
              </a:rPr>
              <a:t> </a:t>
            </a:r>
          </a:p>
          <a:p>
            <a:pPr lvl="0">
              <a:lnSpc>
                <a:spcPct val="72000"/>
              </a:lnSpc>
              <a:defRPr sz="1800">
                <a:solidFill>
                  <a:srgbClr val="000000"/>
                </a:solidFill>
              </a:defRPr>
            </a:pPr>
            <a:endParaRPr sz="1900">
              <a:solidFill>
                <a:srgbClr val="FFFFFF"/>
              </a:solidFill>
              <a:latin typeface="Century Gothic"/>
              <a:ea typeface="Century Gothic"/>
              <a:cs typeface="Century Gothic"/>
              <a:sym typeface="Century Gothic"/>
            </a:endParaRPr>
          </a:p>
          <a:p>
            <a:pPr marL="203596" lvl="0" indent="-203596">
              <a:lnSpc>
                <a:spcPct val="72000"/>
              </a:lnSpc>
              <a:spcBef>
                <a:spcPts val="400"/>
              </a:spcBef>
              <a:defRPr sz="1800">
                <a:solidFill>
                  <a:srgbClr val="000000"/>
                </a:solidFill>
              </a:defRPr>
            </a:pPr>
            <a:r>
              <a:rPr sz="1900">
                <a:solidFill>
                  <a:srgbClr val="FFFFFF"/>
                </a:solidFill>
                <a:latin typeface="Century Gothic"/>
                <a:ea typeface="Century Gothic"/>
                <a:cs typeface="Century Gothic"/>
                <a:sym typeface="Century Gothic"/>
              </a:rPr>
              <a:t>Gebelikte, LMW heparin 1 veya 2 kez, unfraksiyone heparin ise 12 saatte bir</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p:cNvSpPr>
          <p:nvPr>
            <p:ph type="title"/>
          </p:nvPr>
        </p:nvSpPr>
        <p:spPr>
          <a:xfrm>
            <a:off x="457200" y="274638"/>
            <a:ext cx="8229600" cy="1143001"/>
          </a:xfrm>
          <a:prstGeom prst="rect">
            <a:avLst/>
          </a:prstGeom>
        </p:spPr>
        <p:txBody>
          <a:bodyPr/>
          <a:lstStyle>
            <a:lvl1pPr indent="484631">
              <a:defRPr sz="3200">
                <a:solidFill>
                  <a:srgbClr val="729CDC"/>
                </a:solidFill>
              </a:defRPr>
            </a:lvl1pPr>
          </a:lstStyle>
          <a:p>
            <a:pPr lvl="0">
              <a:defRPr sz="1800">
                <a:solidFill>
                  <a:srgbClr val="000000"/>
                </a:solidFill>
              </a:defRPr>
            </a:pPr>
            <a:r>
              <a:rPr sz="3200">
                <a:solidFill>
                  <a:srgbClr val="729CDC"/>
                </a:solidFill>
              </a:rPr>
              <a:t>Doğum zamanında antikoagulan tedavisi nasıl sürdürülmeli ?</a:t>
            </a:r>
          </a:p>
        </p:txBody>
      </p:sp>
      <p:sp>
        <p:nvSpPr>
          <p:cNvPr id="156" name="Shape 156"/>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endParaRPr sz="2000">
              <a:solidFill>
                <a:srgbClr val="FFFFFF"/>
              </a:solidFill>
              <a:latin typeface="Century Gothic"/>
              <a:ea typeface="Century Gothic"/>
              <a:cs typeface="Century Gothic"/>
              <a:sym typeface="Century Gothic"/>
            </a:endParaRPr>
          </a:p>
          <a:p>
            <a:pPr marL="214312" lvl="0" indent="-214312">
              <a:spcBef>
                <a:spcPts val="400"/>
              </a:spcBef>
              <a:defRPr sz="1800">
                <a:solidFill>
                  <a:srgbClr val="000000"/>
                </a:solidFill>
              </a:defRPr>
            </a:pPr>
            <a:r>
              <a:rPr sz="2000">
                <a:solidFill>
                  <a:srgbClr val="FFFFFF"/>
                </a:solidFill>
                <a:latin typeface="Century Gothic"/>
                <a:ea typeface="Century Gothic"/>
                <a:cs typeface="Century Gothic"/>
                <a:sym typeface="Century Gothic"/>
              </a:rPr>
              <a:t>Gebeliğin son ayı</a:t>
            </a:r>
            <a:r>
              <a:rPr sz="2000">
                <a:solidFill>
                  <a:srgbClr val="FFFFFF"/>
                </a:solidFill>
                <a:latin typeface="Wingdings"/>
                <a:ea typeface="Wingdings"/>
                <a:cs typeface="Wingdings"/>
                <a:sym typeface="Wingdings"/>
              </a:rPr>
              <a:t> </a:t>
            </a:r>
            <a:r>
              <a:rPr sz="2000">
                <a:solidFill>
                  <a:srgbClr val="FFFFFF"/>
                </a:solidFill>
                <a:latin typeface="Century Gothic"/>
                <a:ea typeface="Century Gothic"/>
                <a:cs typeface="Century Gothic"/>
                <a:sym typeface="Century Gothic"/>
              </a:rPr>
              <a:t>DMAH yerine AFH verilmeli</a:t>
            </a:r>
          </a:p>
          <a:p>
            <a:pPr lvl="0">
              <a:defRPr sz="1800">
                <a:solidFill>
                  <a:srgbClr val="000000"/>
                </a:solidFill>
              </a:defRPr>
            </a:pPr>
            <a:endParaRPr sz="2000">
              <a:solidFill>
                <a:srgbClr val="FFFFFF"/>
              </a:solidFill>
              <a:latin typeface="Century Gothic"/>
              <a:ea typeface="Century Gothic"/>
              <a:cs typeface="Century Gothic"/>
              <a:sym typeface="Century Gothic"/>
            </a:endParaRPr>
          </a:p>
          <a:p>
            <a:pPr marL="0" lvl="0" indent="0">
              <a:buSzTx/>
              <a:buNone/>
              <a:defRPr sz="1800">
                <a:solidFill>
                  <a:srgbClr val="000000"/>
                </a:solidFill>
              </a:defRPr>
            </a:pPr>
            <a:endParaRPr sz="2000">
              <a:solidFill>
                <a:srgbClr val="FFFFFF"/>
              </a:solidFill>
              <a:latin typeface="Century Gothic"/>
              <a:ea typeface="Century Gothic"/>
              <a:cs typeface="Century Gothic"/>
              <a:sym typeface="Century Gothic"/>
            </a:endParaRPr>
          </a:p>
          <a:p>
            <a:pPr marL="214312" lvl="0" indent="-214312">
              <a:spcBef>
                <a:spcPts val="400"/>
              </a:spcBef>
              <a:defRPr sz="1800">
                <a:solidFill>
                  <a:srgbClr val="000000"/>
                </a:solidFill>
              </a:defRPr>
            </a:pPr>
            <a:r>
              <a:rPr sz="2000">
                <a:solidFill>
                  <a:srgbClr val="FFFFFF"/>
                </a:solidFill>
                <a:latin typeface="Century Gothic"/>
                <a:ea typeface="Century Gothic"/>
                <a:cs typeface="Century Gothic"/>
                <a:sym typeface="Century Gothic"/>
              </a:rPr>
              <a:t>Anestezi için </a:t>
            </a:r>
            <a:r>
              <a:rPr sz="2000">
                <a:solidFill>
                  <a:srgbClr val="FFFFFF"/>
                </a:solidFill>
                <a:latin typeface="Wingdings"/>
                <a:ea typeface="Wingdings"/>
                <a:cs typeface="Wingdings"/>
                <a:sym typeface="Wingdings"/>
              </a:rPr>
              <a:t></a:t>
            </a:r>
            <a:r>
              <a:rPr sz="2000">
                <a:solidFill>
                  <a:srgbClr val="FFFFFF"/>
                </a:solidFill>
                <a:latin typeface="Century Gothic"/>
                <a:ea typeface="Century Gothic"/>
                <a:cs typeface="Century Gothic"/>
                <a:sym typeface="Century Gothic"/>
              </a:rPr>
              <a:t>DMAH sonrası 12 saat</a:t>
            </a:r>
          </a:p>
          <a:p>
            <a:pPr marL="0" lvl="0" indent="0">
              <a:buSzTx/>
              <a:buNone/>
              <a:defRPr sz="1800">
                <a:solidFill>
                  <a:srgbClr val="000000"/>
                </a:solidFill>
              </a:defRPr>
            </a:pPr>
            <a:endParaRPr sz="2400">
              <a:solidFill>
                <a:srgbClr val="FFFFFF"/>
              </a:solidFill>
              <a:latin typeface="Century Gothic"/>
              <a:ea typeface="Century Gothic"/>
              <a:cs typeface="Century Gothic"/>
              <a:sym typeface="Century Gothic"/>
            </a:endParaRPr>
          </a:p>
          <a:p>
            <a:pPr marL="257175" lvl="0" indent="-257175">
              <a:spcBef>
                <a:spcPts val="500"/>
              </a:spcBef>
              <a:defRPr sz="1800">
                <a:solidFill>
                  <a:srgbClr val="000000"/>
                </a:solidFill>
              </a:defRPr>
            </a:pPr>
            <a:r>
              <a:rPr sz="2400">
                <a:solidFill>
                  <a:srgbClr val="FFFFFF"/>
                </a:solidFill>
                <a:latin typeface="Century Gothic"/>
                <a:ea typeface="Century Gothic"/>
                <a:cs typeface="Century Gothic"/>
                <a:sym typeface="Century Gothic"/>
              </a:rPr>
              <a:t>Sezeryan ile doğum risk 2 kat fazla </a:t>
            </a:r>
            <a:r>
              <a:rPr sz="2400">
                <a:solidFill>
                  <a:srgbClr val="FFFFFF"/>
                </a:solidFill>
                <a:latin typeface="Wingdings"/>
                <a:ea typeface="Wingdings"/>
                <a:cs typeface="Wingdings"/>
                <a:sym typeface="Wingdings"/>
              </a:rPr>
              <a:t> </a:t>
            </a:r>
            <a:r>
              <a:rPr sz="2400">
                <a:solidFill>
                  <a:srgbClr val="FFFFFF"/>
                </a:solidFill>
                <a:latin typeface="Century Gothic"/>
                <a:ea typeface="Century Gothic"/>
                <a:cs typeface="Century Gothic"/>
                <a:sym typeface="Century Gothic"/>
              </a:rPr>
              <a:t>Mekanik profilaksi </a:t>
            </a:r>
          </a:p>
          <a:p>
            <a:pPr lvl="0">
              <a:defRPr sz="1800">
                <a:solidFill>
                  <a:srgbClr val="000000"/>
                </a:solidFill>
              </a:defRPr>
            </a:pPr>
            <a:endParaRPr sz="2400">
              <a:solidFill>
                <a:srgbClr val="FFFFFF"/>
              </a:solidFill>
              <a:latin typeface="Century Gothic"/>
              <a:ea typeface="Century Gothic"/>
              <a:cs typeface="Century Gothic"/>
              <a:sym typeface="Century Gothic"/>
            </a:endParaRPr>
          </a:p>
          <a:p>
            <a:pPr marL="257175" lvl="0" indent="-257175">
              <a:spcBef>
                <a:spcPts val="500"/>
              </a:spcBef>
              <a:defRPr sz="1800">
                <a:solidFill>
                  <a:srgbClr val="000000"/>
                </a:solidFill>
              </a:defRPr>
            </a:pPr>
            <a:r>
              <a:rPr sz="2400">
                <a:solidFill>
                  <a:srgbClr val="FFFFFF"/>
                </a:solidFill>
                <a:latin typeface="Century Gothic"/>
                <a:ea typeface="Century Gothic"/>
                <a:cs typeface="Century Gothic"/>
                <a:sym typeface="Century Gothic"/>
              </a:rPr>
              <a:t>Profilaksi alanlar alma zamanı</a:t>
            </a:r>
            <a:r>
              <a:rPr sz="2400">
                <a:solidFill>
                  <a:srgbClr val="FFFFFF"/>
                </a:solidFill>
                <a:latin typeface="Wingdings"/>
                <a:ea typeface="Wingdings"/>
                <a:cs typeface="Wingdings"/>
                <a:sym typeface="Wingdings"/>
              </a:rPr>
              <a:t> </a:t>
            </a:r>
            <a:r>
              <a:rPr sz="2400">
                <a:solidFill>
                  <a:srgbClr val="FFFFFF"/>
                </a:solidFill>
                <a:latin typeface="Century Gothic"/>
                <a:ea typeface="Century Gothic"/>
                <a:cs typeface="Century Gothic"/>
                <a:sym typeface="Century Gothic"/>
              </a:rPr>
              <a:t>Postpartum 4-6 saat ,sezeryan olanlar 6-12 saat sonra </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p:cNvSpPr>
          <p:nvPr>
            <p:ph type="title"/>
          </p:nvPr>
        </p:nvSpPr>
        <p:spPr>
          <a:xfrm>
            <a:off x="457200" y="274638"/>
            <a:ext cx="8229600" cy="1143001"/>
          </a:xfrm>
          <a:prstGeom prst="rect">
            <a:avLst/>
          </a:prstGeom>
        </p:spPr>
        <p:txBody>
          <a:bodyPr/>
          <a:lstStyle/>
          <a:p>
            <a:pPr lvl="0" defTabSz="832104">
              <a:defRPr sz="1800">
                <a:solidFill>
                  <a:srgbClr val="000000"/>
                </a:solidFill>
              </a:defRPr>
            </a:pPr>
            <a:r>
              <a:rPr sz="3549" b="1">
                <a:ln w="10516">
                  <a:solidFill>
                    <a:srgbClr val="F2EEDD"/>
                  </a:solidFill>
                </a:ln>
                <a:solidFill>
                  <a:srgbClr val="558ED5"/>
                </a:solidFill>
                <a:effectLst>
                  <a:outerShdw blurRad="34671" dist="18491" dir="1800000" rotWithShape="0">
                    <a:srgbClr val="000000">
                      <a:alpha val="40000"/>
                    </a:srgbClr>
                  </a:outerShdw>
                </a:effectLst>
              </a:rPr>
              <a:t>Teşekkürler...</a:t>
            </a:r>
            <a:br>
              <a:rPr sz="3549" b="1">
                <a:ln w="10516">
                  <a:solidFill>
                    <a:srgbClr val="F2EEDD"/>
                  </a:solidFill>
                </a:ln>
                <a:solidFill>
                  <a:srgbClr val="558ED5"/>
                </a:solidFill>
                <a:effectLst>
                  <a:outerShdw blurRad="34671" dist="18491" dir="1800000" rotWithShape="0">
                    <a:srgbClr val="000000">
                      <a:alpha val="40000"/>
                    </a:srgbClr>
                  </a:outerShdw>
                </a:effectLst>
              </a:rPr>
            </a:br>
            <a:endParaRPr sz="3549" b="1">
              <a:ln w="10516">
                <a:solidFill>
                  <a:srgbClr val="F2EEDD"/>
                </a:solidFill>
              </a:ln>
              <a:solidFill>
                <a:srgbClr val="558ED5"/>
              </a:solidFill>
              <a:effectLst>
                <a:outerShdw blurRad="34671" dist="18491" dir="1800000" rotWithShape="0">
                  <a:srgbClr val="000000">
                    <a:alpha val="40000"/>
                  </a:srgbClr>
                </a:outerShdw>
              </a:effectLst>
            </a:endParaRPr>
          </a:p>
        </p:txBody>
      </p:sp>
      <p:pic>
        <p:nvPicPr>
          <p:cNvPr id="161" name="image5.jpeg" descr="ATATURK.jpg"/>
          <p:cNvPicPr/>
          <p:nvPr/>
        </p:nvPicPr>
        <p:blipFill>
          <a:blip r:embed="rId2">
            <a:extLst/>
          </a:blip>
          <a:stretch>
            <a:fillRect/>
          </a:stretch>
        </p:blipFill>
        <p:spPr>
          <a:xfrm>
            <a:off x="2982549" y="1600200"/>
            <a:ext cx="3178902" cy="4525963"/>
          </a:xfrm>
          <a:prstGeom prst="rect">
            <a:avLst/>
          </a:prstGeom>
          <a:ln w="12700">
            <a:miter lim="400000"/>
          </a:ln>
          <a:effectLst>
            <a:outerShdw blurRad="292100" dist="139700" dir="2700000" rotWithShape="0">
              <a:srgbClr val="333333">
                <a:alpha val="64999"/>
              </a:srgbClr>
            </a:outerShdw>
          </a:effec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Shape 60"/>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 </a:t>
            </a:r>
          </a:p>
        </p:txBody>
      </p:sp>
      <p:sp>
        <p:nvSpPr>
          <p:cNvPr id="61" name="Shape 61"/>
          <p:cNvSpPr>
            <a:spLocks noGrp="1"/>
          </p:cNvSpPr>
          <p:nvPr>
            <p:ph type="body" idx="1"/>
          </p:nvPr>
        </p:nvSpPr>
        <p:spPr>
          <a:xfrm>
            <a:off x="1116012" y="404812"/>
            <a:ext cx="7543801" cy="5545139"/>
          </a:xfrm>
          <a:prstGeom prst="rect">
            <a:avLst/>
          </a:prstGeom>
        </p:spPr>
        <p:txBody>
          <a:bodyPr/>
          <a:lstStyle/>
          <a:p>
            <a:pPr lvl="0">
              <a:lnSpc>
                <a:spcPct val="80000"/>
              </a:lnSpc>
              <a:buSzTx/>
              <a:buNone/>
              <a:defRPr sz="1800">
                <a:solidFill>
                  <a:srgbClr val="000000"/>
                </a:solidFill>
              </a:defRPr>
            </a:pPr>
            <a:endParaRPr sz="2600" b="1">
              <a:solidFill>
                <a:srgbClr val="FFFFFF"/>
              </a:solidFill>
              <a:latin typeface="Century Gothic"/>
              <a:ea typeface="Century Gothic"/>
              <a:cs typeface="Century Gothic"/>
              <a:sym typeface="Century Gothic"/>
            </a:endParaRPr>
          </a:p>
          <a:p>
            <a:pPr lvl="0">
              <a:lnSpc>
                <a:spcPct val="80000"/>
              </a:lnSpc>
              <a:buSzTx/>
              <a:buNone/>
              <a:defRPr sz="1800">
                <a:solidFill>
                  <a:srgbClr val="000000"/>
                </a:solidFill>
              </a:defRPr>
            </a:pPr>
            <a:endParaRPr sz="2600" b="1">
              <a:solidFill>
                <a:srgbClr val="FFFFFF"/>
              </a:solidFill>
              <a:latin typeface="Century Gothic"/>
              <a:ea typeface="Century Gothic"/>
              <a:cs typeface="Century Gothic"/>
              <a:sym typeface="Century Gothic"/>
            </a:endParaRPr>
          </a:p>
          <a:p>
            <a:pPr lvl="0">
              <a:lnSpc>
                <a:spcPct val="80000"/>
              </a:lnSpc>
              <a:spcBef>
                <a:spcPts val="600"/>
              </a:spcBef>
              <a:buSzTx/>
              <a:buNone/>
              <a:defRPr sz="1800">
                <a:solidFill>
                  <a:srgbClr val="000000"/>
                </a:solidFill>
              </a:defRPr>
            </a:pPr>
            <a:r>
              <a:rPr sz="2600" b="1">
                <a:solidFill>
                  <a:srgbClr val="FFFFFF"/>
                </a:solidFill>
                <a:latin typeface="Century Gothic"/>
                <a:ea typeface="Century Gothic"/>
                <a:cs typeface="Century Gothic"/>
                <a:sym typeface="Century Gothic"/>
              </a:rPr>
              <a:t> </a:t>
            </a:r>
            <a:r>
              <a:rPr sz="2800">
                <a:solidFill>
                  <a:srgbClr val="FFFFFF"/>
                </a:solidFill>
                <a:latin typeface="Century Gothic"/>
                <a:ea typeface="Century Gothic"/>
                <a:cs typeface="Century Gothic"/>
                <a:sym typeface="Century Gothic"/>
              </a:rPr>
              <a:t> </a:t>
            </a:r>
          </a:p>
          <a:p>
            <a:pPr lvl="0">
              <a:lnSpc>
                <a:spcPct val="80000"/>
              </a:lnSpc>
              <a:buSzTx/>
              <a:buNone/>
              <a:defRPr sz="1800">
                <a:solidFill>
                  <a:srgbClr val="000000"/>
                </a:solidFill>
              </a:defRPr>
            </a:pPr>
            <a:endParaRPr sz="2800">
              <a:solidFill>
                <a:srgbClr val="FFFFFF"/>
              </a:solidFill>
              <a:latin typeface="Century Gothic"/>
              <a:ea typeface="Century Gothic"/>
              <a:cs typeface="Century Gothic"/>
              <a:sym typeface="Century Gothic"/>
            </a:endParaRPr>
          </a:p>
          <a:p>
            <a:pPr marL="300037" lvl="0" indent="-300037">
              <a:lnSpc>
                <a:spcPct val="80000"/>
              </a:lnSpc>
              <a:spcBef>
                <a:spcPts val="600"/>
              </a:spcBef>
              <a:defRPr sz="1800">
                <a:solidFill>
                  <a:srgbClr val="000000"/>
                </a:solidFill>
              </a:defRPr>
            </a:pPr>
            <a:r>
              <a:rPr sz="2800">
                <a:solidFill>
                  <a:srgbClr val="FFFFFF"/>
                </a:solidFill>
                <a:latin typeface="Century Gothic"/>
                <a:ea typeface="Century Gothic"/>
                <a:cs typeface="Century Gothic"/>
                <a:sym typeface="Century Gothic"/>
              </a:rPr>
              <a:t>Tromboembolizm : Derin ven trombozu ve pulmoner emboli birlikteliği</a:t>
            </a:r>
          </a:p>
          <a:p>
            <a:pPr lvl="0">
              <a:lnSpc>
                <a:spcPct val="80000"/>
              </a:lnSpc>
              <a:defRPr sz="1800">
                <a:solidFill>
                  <a:srgbClr val="000000"/>
                </a:solidFill>
              </a:defRPr>
            </a:pPr>
            <a:endParaRPr sz="2800">
              <a:solidFill>
                <a:srgbClr val="FFFFFF"/>
              </a:solidFill>
              <a:latin typeface="Century Gothic"/>
              <a:ea typeface="Century Gothic"/>
              <a:cs typeface="Century Gothic"/>
              <a:sym typeface="Century Gothic"/>
            </a:endParaRPr>
          </a:p>
          <a:p>
            <a:pPr marL="300037" lvl="0" indent="-300037">
              <a:lnSpc>
                <a:spcPct val="80000"/>
              </a:lnSpc>
              <a:spcBef>
                <a:spcPts val="600"/>
              </a:spcBef>
              <a:defRPr sz="1800">
                <a:solidFill>
                  <a:srgbClr val="000000"/>
                </a:solidFill>
              </a:defRPr>
            </a:pPr>
            <a:r>
              <a:rPr sz="2800">
                <a:solidFill>
                  <a:srgbClr val="FFFFFF"/>
                </a:solidFill>
                <a:latin typeface="Century Gothic"/>
                <a:ea typeface="Century Gothic"/>
                <a:cs typeface="Century Gothic"/>
                <a:sym typeface="Century Gothic"/>
              </a:rPr>
              <a:t>Jinekolojik cerrahi ve obstetrikte önemli bir mortalite ve morbidite nedeni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hape 63"/>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VTE neden önemli? </a:t>
            </a:r>
          </a:p>
        </p:txBody>
      </p:sp>
      <p:sp>
        <p:nvSpPr>
          <p:cNvPr id="64" name="Shape 64"/>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endParaRPr sz="3200">
              <a:solidFill>
                <a:srgbClr val="FFFFFF"/>
              </a:solidFill>
              <a:latin typeface="Century Gothic"/>
              <a:ea typeface="Century Gothic"/>
              <a:cs typeface="Century Gothic"/>
              <a:sym typeface="Century Gothic"/>
            </a:endParaRPr>
          </a:p>
          <a:p>
            <a:pPr lvl="0">
              <a:defRPr sz="1800">
                <a:solidFill>
                  <a:srgbClr val="000000"/>
                </a:solidFill>
              </a:defRPr>
            </a:pPr>
            <a:r>
              <a:rPr sz="3200">
                <a:solidFill>
                  <a:srgbClr val="FFFFFF"/>
                </a:solidFill>
                <a:latin typeface="Century Gothic"/>
                <a:ea typeface="Century Gothic"/>
                <a:cs typeface="Century Gothic"/>
                <a:sym typeface="Century Gothic"/>
              </a:rPr>
              <a:t>Tüm hastane ölümlerinin % 10’u</a:t>
            </a:r>
          </a:p>
          <a:p>
            <a:pPr lvl="0">
              <a:defRPr sz="1800">
                <a:solidFill>
                  <a:srgbClr val="000000"/>
                </a:solidFill>
              </a:defRPr>
            </a:pPr>
            <a:endParaRPr sz="3200">
              <a:solidFill>
                <a:srgbClr val="FFFFFF"/>
              </a:solidFill>
              <a:latin typeface="Century Gothic"/>
              <a:ea typeface="Century Gothic"/>
              <a:cs typeface="Century Gothic"/>
              <a:sym typeface="Century Gothic"/>
            </a:endParaRPr>
          </a:p>
          <a:p>
            <a:pPr marL="0" lvl="0" indent="0">
              <a:buSzTx/>
              <a:buNone/>
              <a:defRPr sz="1800">
                <a:solidFill>
                  <a:srgbClr val="000000"/>
                </a:solidFill>
              </a:defRPr>
            </a:pPr>
            <a:endParaRPr sz="3200">
              <a:solidFill>
                <a:srgbClr val="FFFFFF"/>
              </a:solidFill>
              <a:latin typeface="Century Gothic"/>
              <a:ea typeface="Century Gothic"/>
              <a:cs typeface="Century Gothic"/>
              <a:sym typeface="Century Gothic"/>
            </a:endParaRPr>
          </a:p>
          <a:p>
            <a:pPr lvl="0">
              <a:defRPr sz="1800">
                <a:solidFill>
                  <a:srgbClr val="000000"/>
                </a:solidFill>
              </a:defRPr>
            </a:pPr>
            <a:r>
              <a:rPr sz="3200">
                <a:solidFill>
                  <a:srgbClr val="FFFFFF"/>
                </a:solidFill>
                <a:latin typeface="Century Gothic"/>
                <a:ea typeface="Century Gothic"/>
                <a:cs typeface="Century Gothic"/>
                <a:sym typeface="Century Gothic"/>
              </a:rPr>
              <a:t>Jinekolojik cerrahi işlem sonrasında görülen ölümlerin % 40’ı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Shape 66"/>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VTE neden önemli? </a:t>
            </a:r>
          </a:p>
        </p:txBody>
      </p:sp>
      <p:sp>
        <p:nvSpPr>
          <p:cNvPr id="67" name="Shape 67"/>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r>
              <a:rPr sz="3200">
                <a:solidFill>
                  <a:srgbClr val="FFFFFF"/>
                </a:solidFill>
                <a:latin typeface="Century Gothic"/>
                <a:ea typeface="Century Gothic"/>
                <a:cs typeface="Century Gothic"/>
                <a:sym typeface="Century Gothic"/>
              </a:rPr>
              <a:t>ABD’de ilk kez tesbit edilen tromboemboli insidansı yılda 1000 kişide 1-2 </a:t>
            </a:r>
          </a:p>
          <a:p>
            <a:pPr lvl="0">
              <a:defRPr sz="1800">
                <a:solidFill>
                  <a:srgbClr val="000000"/>
                </a:solidFill>
              </a:defRPr>
            </a:pPr>
            <a:endParaRPr sz="3200">
              <a:solidFill>
                <a:srgbClr val="FFFFFF"/>
              </a:solidFill>
              <a:latin typeface="Century Gothic"/>
              <a:ea typeface="Century Gothic"/>
              <a:cs typeface="Century Gothic"/>
              <a:sym typeface="Century Gothic"/>
            </a:endParaRPr>
          </a:p>
          <a:p>
            <a:pPr lvl="0">
              <a:defRPr sz="1800">
                <a:solidFill>
                  <a:srgbClr val="000000"/>
                </a:solidFill>
              </a:defRPr>
            </a:pPr>
            <a:r>
              <a:rPr sz="3200">
                <a:solidFill>
                  <a:srgbClr val="FFFFFF"/>
                </a:solidFill>
                <a:latin typeface="Century Gothic"/>
                <a:ea typeface="Century Gothic"/>
                <a:cs typeface="Century Gothic"/>
                <a:sym typeface="Century Gothic"/>
              </a:rPr>
              <a:t>Yılda 2 milyon DVT olgusu ,bunların 1/3'ünde pulmoner emboli, 60 000 ölüm</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xfrm>
            <a:off x="457200" y="274638"/>
            <a:ext cx="8229600" cy="1143001"/>
          </a:xfrm>
          <a:prstGeom prst="rect">
            <a:avLst/>
          </a:prstGeom>
        </p:spPr>
        <p:txBody>
          <a:bodyPr/>
          <a:lstStyle>
            <a:lvl1pPr>
              <a:defRPr>
                <a:solidFill>
                  <a:srgbClr val="729CDC"/>
                </a:solidFill>
              </a:defRPr>
            </a:lvl1pPr>
          </a:lstStyle>
          <a:p>
            <a:pPr lvl="0">
              <a:defRPr sz="1800">
                <a:solidFill>
                  <a:srgbClr val="000000"/>
                </a:solidFill>
              </a:defRPr>
            </a:pPr>
            <a:r>
              <a:rPr sz="4400">
                <a:solidFill>
                  <a:srgbClr val="729CDC"/>
                </a:solidFill>
              </a:rPr>
              <a:t>Profilaksi neden önemli? </a:t>
            </a:r>
          </a:p>
        </p:txBody>
      </p:sp>
      <p:sp>
        <p:nvSpPr>
          <p:cNvPr id="70" name="Shape 70"/>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endParaRPr sz="3200">
              <a:solidFill>
                <a:srgbClr val="FFFFFF"/>
              </a:solidFill>
            </a:endParaRPr>
          </a:p>
          <a:p>
            <a:pPr marL="0" lvl="0" indent="0">
              <a:buSzTx/>
              <a:buNone/>
              <a:defRPr sz="1800">
                <a:solidFill>
                  <a:srgbClr val="000000"/>
                </a:solidFill>
              </a:defRPr>
            </a:pPr>
            <a:r>
              <a:rPr sz="3200">
                <a:solidFill>
                  <a:srgbClr val="FFFFFF"/>
                </a:solidFill>
              </a:rPr>
              <a:t>DVT oluşma zamanı; </a:t>
            </a:r>
          </a:p>
          <a:p>
            <a:pPr marL="1143000" lvl="2" indent="-228600">
              <a:spcBef>
                <a:spcPts val="500"/>
              </a:spcBef>
              <a:defRPr sz="1800">
                <a:solidFill>
                  <a:srgbClr val="000000"/>
                </a:solidFill>
              </a:defRPr>
            </a:pPr>
            <a:endParaRPr sz="2400">
              <a:solidFill>
                <a:srgbClr val="FFFFFF"/>
              </a:solidFill>
            </a:endParaRPr>
          </a:p>
          <a:p>
            <a:pPr marL="1143000" lvl="2" indent="-228600">
              <a:spcBef>
                <a:spcPts val="500"/>
              </a:spcBef>
              <a:defRPr sz="1800">
                <a:solidFill>
                  <a:srgbClr val="000000"/>
                </a:solidFill>
              </a:defRPr>
            </a:pPr>
            <a:r>
              <a:rPr sz="2400">
                <a:solidFill>
                  <a:srgbClr val="FFFFFF"/>
                </a:solidFill>
              </a:rPr>
              <a:t>%50  intraoperatif</a:t>
            </a:r>
          </a:p>
          <a:p>
            <a:pPr marL="1143000" lvl="2" indent="-228600">
              <a:spcBef>
                <a:spcPts val="500"/>
              </a:spcBef>
              <a:defRPr sz="1800">
                <a:solidFill>
                  <a:srgbClr val="000000"/>
                </a:solidFill>
              </a:defRPr>
            </a:pPr>
            <a:r>
              <a:rPr sz="2400">
                <a:solidFill>
                  <a:srgbClr val="FFFFFF"/>
                </a:solidFill>
              </a:rPr>
              <a:t>%25 postoperatif ilk 72 saat</a:t>
            </a:r>
          </a:p>
          <a:p>
            <a:pPr marL="1143000" lvl="2" indent="-228600">
              <a:spcBef>
                <a:spcPts val="500"/>
              </a:spcBef>
              <a:defRPr sz="1800">
                <a:solidFill>
                  <a:srgbClr val="000000"/>
                </a:solidFill>
              </a:defRPr>
            </a:pPr>
            <a:r>
              <a:rPr sz="2400">
                <a:solidFill>
                  <a:srgbClr val="FFFFFF"/>
                </a:solidFill>
              </a:rPr>
              <a:t> %5 postoperatif ilk bir haftadan sonra</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a:spLocks noGrp="1"/>
          </p:cNvSpPr>
          <p:nvPr>
            <p:ph type="title"/>
          </p:nvPr>
        </p:nvSpPr>
        <p:spPr>
          <a:xfrm>
            <a:off x="457200" y="274638"/>
            <a:ext cx="8229600" cy="1143001"/>
          </a:xfrm>
          <a:prstGeom prst="rect">
            <a:avLst/>
          </a:prstGeom>
        </p:spPr>
        <p:txBody>
          <a:bodyPr/>
          <a:lstStyle>
            <a:lvl1pPr indent="484631">
              <a:defRPr>
                <a:solidFill>
                  <a:srgbClr val="729CDC"/>
                </a:solidFill>
              </a:defRPr>
            </a:lvl1pPr>
          </a:lstStyle>
          <a:p>
            <a:pPr lvl="0">
              <a:defRPr sz="1800">
                <a:solidFill>
                  <a:srgbClr val="000000"/>
                </a:solidFill>
              </a:defRPr>
            </a:pPr>
            <a:r>
              <a:rPr sz="4400">
                <a:solidFill>
                  <a:srgbClr val="729CDC"/>
                </a:solidFill>
              </a:rPr>
              <a:t>Profilaksi neden önemli ?</a:t>
            </a:r>
          </a:p>
        </p:txBody>
      </p:sp>
      <p:sp>
        <p:nvSpPr>
          <p:cNvPr id="75" name="Shape 75"/>
          <p:cNvSpPr>
            <a:spLocks noGrp="1"/>
          </p:cNvSpPr>
          <p:nvPr>
            <p:ph type="body" idx="1"/>
          </p:nvPr>
        </p:nvSpPr>
        <p:spPr>
          <a:xfrm>
            <a:off x="457200" y="1844824"/>
            <a:ext cx="8229600" cy="4525963"/>
          </a:xfrm>
          <a:prstGeom prst="rect">
            <a:avLst/>
          </a:prstGeom>
        </p:spPr>
        <p:txBody>
          <a:bodyPr/>
          <a:lstStyle/>
          <a:p>
            <a:pPr marL="257175" lvl="0" indent="-257175">
              <a:spcBef>
                <a:spcPts val="500"/>
              </a:spcBef>
              <a:defRPr sz="1800">
                <a:solidFill>
                  <a:srgbClr val="000000"/>
                </a:solidFill>
              </a:defRPr>
            </a:pPr>
            <a:r>
              <a:rPr sz="2400">
                <a:solidFill>
                  <a:srgbClr val="FFFFFF"/>
                </a:solidFill>
                <a:latin typeface="Century Gothic"/>
                <a:ea typeface="Century Gothic"/>
                <a:cs typeface="Century Gothic"/>
                <a:sym typeface="Century Gothic"/>
              </a:rPr>
              <a:t>Profilaksi yapılmadığında venöz tromboembolizm insidansı: </a:t>
            </a:r>
          </a:p>
          <a:p>
            <a:pPr marL="702128" lvl="1" indent="-244928">
              <a:spcBef>
                <a:spcPts val="500"/>
              </a:spcBef>
              <a:defRPr sz="1800">
                <a:solidFill>
                  <a:srgbClr val="000000"/>
                </a:solidFill>
              </a:defRPr>
            </a:pPr>
            <a:r>
              <a:rPr sz="2400">
                <a:solidFill>
                  <a:srgbClr val="FFFFFF"/>
                </a:solidFill>
                <a:latin typeface="Century Gothic"/>
                <a:ea typeface="Century Gothic"/>
                <a:cs typeface="Century Gothic"/>
                <a:sym typeface="Century Gothic"/>
              </a:rPr>
              <a:t>Obstetrik grubu ; % 0,06-1,8  </a:t>
            </a:r>
            <a:endParaRPr sz="2800">
              <a:solidFill>
                <a:srgbClr val="FFFFFF"/>
              </a:solidFill>
            </a:endParaRPr>
          </a:p>
          <a:p>
            <a:pPr marL="702128" lvl="1" indent="-244928">
              <a:spcBef>
                <a:spcPts val="500"/>
              </a:spcBef>
              <a:defRPr sz="1800">
                <a:solidFill>
                  <a:srgbClr val="000000"/>
                </a:solidFill>
              </a:defRPr>
            </a:pPr>
            <a:r>
              <a:rPr sz="2400">
                <a:solidFill>
                  <a:srgbClr val="FFFFFF"/>
                </a:solidFill>
                <a:latin typeface="Century Gothic"/>
                <a:ea typeface="Century Gothic"/>
                <a:cs typeface="Century Gothic"/>
                <a:sym typeface="Century Gothic"/>
              </a:rPr>
              <a:t>Benign jinekolojik cerrahi grubu;  % 14 </a:t>
            </a:r>
          </a:p>
          <a:p>
            <a:pPr marL="702128" lvl="1" indent="-244928">
              <a:spcBef>
                <a:spcPts val="500"/>
              </a:spcBef>
              <a:defRPr sz="1800">
                <a:solidFill>
                  <a:srgbClr val="000000"/>
                </a:solidFill>
              </a:defRPr>
            </a:pPr>
            <a:r>
              <a:rPr sz="2400">
                <a:solidFill>
                  <a:srgbClr val="FFFFFF"/>
                </a:solidFill>
                <a:latin typeface="Century Gothic"/>
                <a:ea typeface="Century Gothic"/>
                <a:cs typeface="Century Gothic"/>
                <a:sym typeface="Century Gothic"/>
              </a:rPr>
              <a:t>Jinekolojik onkolojik cerrahi grubu;  % 38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a:spLocks noGrp="1"/>
          </p:cNvSpPr>
          <p:nvPr>
            <p:ph type="title"/>
          </p:nvPr>
        </p:nvSpPr>
        <p:spPr>
          <a:xfrm>
            <a:off x="457200" y="274638"/>
            <a:ext cx="8229600" cy="1143001"/>
          </a:xfrm>
          <a:prstGeom prst="rect">
            <a:avLst/>
          </a:prstGeom>
        </p:spPr>
        <p:txBody>
          <a:bodyPr/>
          <a:lstStyle/>
          <a:p>
            <a:pPr lvl="0" indent="484631">
              <a:defRPr>
                <a:solidFill>
                  <a:srgbClr val="729CDC"/>
                </a:solidFill>
              </a:defRPr>
            </a:pPr>
            <a:endParaRPr/>
          </a:p>
        </p:txBody>
      </p:sp>
      <p:sp>
        <p:nvSpPr>
          <p:cNvPr id="78" name="Shape 78"/>
          <p:cNvSpPr>
            <a:spLocks noGrp="1"/>
          </p:cNvSpPr>
          <p:nvPr>
            <p:ph type="body" idx="1"/>
          </p:nvPr>
        </p:nvSpPr>
        <p:spPr>
          <a:xfrm>
            <a:off x="457200" y="1600200"/>
            <a:ext cx="8229600" cy="4525963"/>
          </a:xfrm>
          <a:prstGeom prst="rect">
            <a:avLst/>
          </a:prstGeom>
        </p:spPr>
        <p:txBody>
          <a:bodyPr/>
          <a:lstStyle/>
          <a:p>
            <a:pPr lvl="0">
              <a:defRPr sz="1800">
                <a:solidFill>
                  <a:srgbClr val="000000"/>
                </a:solidFill>
              </a:defRPr>
            </a:pPr>
            <a:endParaRPr sz="3200">
              <a:solidFill>
                <a:srgbClr val="FFFFFF"/>
              </a:solidFill>
              <a:latin typeface="Century Gothic"/>
              <a:ea typeface="Century Gothic"/>
              <a:cs typeface="Century Gothic"/>
              <a:sym typeface="Century Gothic"/>
            </a:endParaRPr>
          </a:p>
          <a:p>
            <a:pPr lvl="0">
              <a:defRPr sz="1800">
                <a:solidFill>
                  <a:srgbClr val="000000"/>
                </a:solidFill>
              </a:defRPr>
            </a:pPr>
            <a:r>
              <a:rPr sz="3200">
                <a:solidFill>
                  <a:srgbClr val="FFFFFF"/>
                </a:solidFill>
                <a:latin typeface="Century Gothic"/>
                <a:ea typeface="Century Gothic"/>
                <a:cs typeface="Century Gothic"/>
                <a:sym typeface="Century Gothic"/>
              </a:rPr>
              <a:t>Tedavideki amaç; </a:t>
            </a:r>
          </a:p>
          <a:p>
            <a:pPr marL="742950" lvl="1" indent="-285750">
              <a:spcBef>
                <a:spcPts val="600"/>
              </a:spcBef>
              <a:defRPr sz="1800">
                <a:solidFill>
                  <a:srgbClr val="000000"/>
                </a:solidFill>
              </a:defRPr>
            </a:pPr>
            <a:r>
              <a:rPr sz="2800">
                <a:solidFill>
                  <a:srgbClr val="FFFFFF"/>
                </a:solidFill>
                <a:latin typeface="Century Gothic"/>
                <a:ea typeface="Century Gothic"/>
                <a:cs typeface="Century Gothic"/>
                <a:sym typeface="Century Gothic"/>
              </a:rPr>
              <a:t>Trombüs oluşumuna engel olmak, </a:t>
            </a:r>
            <a:endParaRPr sz="2800">
              <a:solidFill>
                <a:srgbClr val="FFFFFF"/>
              </a:solidFill>
            </a:endParaRPr>
          </a:p>
          <a:p>
            <a:pPr marL="742950" lvl="1" indent="-285750">
              <a:spcBef>
                <a:spcPts val="600"/>
              </a:spcBef>
              <a:defRPr sz="1800">
                <a:solidFill>
                  <a:srgbClr val="000000"/>
                </a:solidFill>
              </a:defRPr>
            </a:pPr>
            <a:r>
              <a:rPr sz="2800">
                <a:solidFill>
                  <a:srgbClr val="FFFFFF"/>
                </a:solidFill>
                <a:latin typeface="Century Gothic"/>
                <a:ea typeface="Century Gothic"/>
                <a:cs typeface="Century Gothic"/>
                <a:sym typeface="Century Gothic"/>
              </a:rPr>
              <a:t>Pulmoner emboliyi önlemek </a:t>
            </a:r>
          </a:p>
          <a:p>
            <a:pPr marL="742950" lvl="1" indent="-285750">
              <a:spcBef>
                <a:spcPts val="600"/>
              </a:spcBef>
              <a:defRPr sz="1800">
                <a:solidFill>
                  <a:srgbClr val="000000"/>
                </a:solidFill>
              </a:defRPr>
            </a:pPr>
            <a:r>
              <a:rPr sz="2800">
                <a:solidFill>
                  <a:srgbClr val="FFFFFF"/>
                </a:solidFill>
                <a:latin typeface="Century Gothic"/>
                <a:ea typeface="Century Gothic"/>
                <a:cs typeface="Century Gothic"/>
                <a:sym typeface="Century Gothic"/>
              </a:rPr>
              <a:t>Tekrarlayan VTE’i önlemek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title"/>
          </p:nvPr>
        </p:nvSpPr>
        <p:spPr>
          <a:xfrm>
            <a:off x="457200" y="274638"/>
            <a:ext cx="8229600" cy="1143001"/>
          </a:xfrm>
          <a:prstGeom prst="rect">
            <a:avLst/>
          </a:prstGeom>
        </p:spPr>
        <p:txBody>
          <a:bodyPr/>
          <a:lstStyle>
            <a:lvl1pPr indent="484631">
              <a:defRPr sz="3600">
                <a:solidFill>
                  <a:srgbClr val="8EB4E3"/>
                </a:solidFill>
              </a:defRPr>
            </a:lvl1pPr>
          </a:lstStyle>
          <a:p>
            <a:pPr lvl="0">
              <a:defRPr sz="1800">
                <a:solidFill>
                  <a:srgbClr val="000000"/>
                </a:solidFill>
              </a:defRPr>
            </a:pPr>
            <a:r>
              <a:rPr sz="3600">
                <a:solidFill>
                  <a:srgbClr val="8EB4E3"/>
                </a:solidFill>
              </a:rPr>
              <a:t>Patofizyoloji </a:t>
            </a:r>
          </a:p>
        </p:txBody>
      </p:sp>
      <p:sp>
        <p:nvSpPr>
          <p:cNvPr id="83" name="Shape 83"/>
          <p:cNvSpPr>
            <a:spLocks noGrp="1"/>
          </p:cNvSpPr>
          <p:nvPr>
            <p:ph type="body" idx="1"/>
          </p:nvPr>
        </p:nvSpPr>
        <p:spPr>
          <a:xfrm>
            <a:off x="1066800" y="1557337"/>
            <a:ext cx="7543800" cy="4538663"/>
          </a:xfrm>
          <a:prstGeom prst="rect">
            <a:avLst/>
          </a:prstGeom>
        </p:spPr>
        <p:txBody>
          <a:bodyPr/>
          <a:lstStyle/>
          <a:p>
            <a:pPr lvl="0">
              <a:lnSpc>
                <a:spcPct val="90000"/>
              </a:lnSpc>
              <a:spcBef>
                <a:spcPts val="500"/>
              </a:spcBef>
              <a:buSzTx/>
              <a:buNone/>
              <a:defRPr sz="1800">
                <a:solidFill>
                  <a:srgbClr val="000000"/>
                </a:solidFill>
              </a:defRPr>
            </a:pPr>
            <a:r>
              <a:rPr sz="2400">
                <a:solidFill>
                  <a:srgbClr val="FFFFFF"/>
                </a:solidFill>
                <a:latin typeface="Century Gothic"/>
                <a:ea typeface="Century Gothic"/>
                <a:cs typeface="Century Gothic"/>
                <a:sym typeface="Century Gothic"/>
              </a:rPr>
              <a:t> </a:t>
            </a:r>
          </a:p>
          <a:p>
            <a:pPr lvl="0">
              <a:lnSpc>
                <a:spcPct val="90000"/>
              </a:lnSpc>
              <a:spcBef>
                <a:spcPts val="500"/>
              </a:spcBef>
              <a:buSzTx/>
              <a:buNone/>
              <a:defRPr sz="1800">
                <a:solidFill>
                  <a:srgbClr val="000000"/>
                </a:solidFill>
              </a:defRPr>
            </a:pPr>
            <a:r>
              <a:rPr sz="2400">
                <a:solidFill>
                  <a:srgbClr val="FFFFFF"/>
                </a:solidFill>
                <a:latin typeface="Century Gothic"/>
                <a:ea typeface="Century Gothic"/>
                <a:cs typeface="Century Gothic"/>
                <a:sym typeface="Century Gothic"/>
              </a:rPr>
              <a:t>Virchow triadı  </a:t>
            </a:r>
          </a:p>
          <a:p>
            <a:pPr lvl="0">
              <a:lnSpc>
                <a:spcPct val="90000"/>
              </a:lnSpc>
              <a:buSzTx/>
              <a:buNone/>
              <a:defRPr sz="1800">
                <a:solidFill>
                  <a:srgbClr val="000000"/>
                </a:solidFill>
              </a:defRPr>
            </a:pPr>
            <a:endParaRPr sz="2400">
              <a:solidFill>
                <a:srgbClr val="FFFFFF"/>
              </a:solidFill>
              <a:latin typeface="Century Gothic"/>
              <a:ea typeface="Century Gothic"/>
              <a:cs typeface="Century Gothic"/>
              <a:sym typeface="Century Gothic"/>
            </a:endParaRPr>
          </a:p>
          <a:p>
            <a:pPr lvl="0">
              <a:lnSpc>
                <a:spcPct val="90000"/>
              </a:lnSpc>
              <a:spcBef>
                <a:spcPts val="500"/>
              </a:spcBef>
              <a:buSzTx/>
              <a:buNone/>
              <a:defRPr sz="1800">
                <a:solidFill>
                  <a:srgbClr val="000000"/>
                </a:solidFill>
              </a:defRPr>
            </a:pPr>
            <a:r>
              <a:rPr sz="2400">
                <a:solidFill>
                  <a:srgbClr val="FFFFFF"/>
                </a:solidFill>
                <a:latin typeface="Century Gothic"/>
                <a:ea typeface="Century Gothic"/>
                <a:cs typeface="Century Gothic"/>
                <a:sym typeface="Century Gothic"/>
              </a:rPr>
              <a:t>   1.Venöz Staz</a:t>
            </a:r>
          </a:p>
          <a:p>
            <a:pPr lvl="0">
              <a:lnSpc>
                <a:spcPct val="90000"/>
              </a:lnSpc>
              <a:buSzTx/>
              <a:buNone/>
              <a:defRPr sz="1800">
                <a:solidFill>
                  <a:srgbClr val="000000"/>
                </a:solidFill>
              </a:defRPr>
            </a:pPr>
            <a:endParaRPr sz="2400">
              <a:solidFill>
                <a:srgbClr val="FFFFFF"/>
              </a:solidFill>
              <a:latin typeface="Century Gothic"/>
              <a:ea typeface="Century Gothic"/>
              <a:cs typeface="Century Gothic"/>
              <a:sym typeface="Century Gothic"/>
            </a:endParaRPr>
          </a:p>
          <a:p>
            <a:pPr lvl="0">
              <a:lnSpc>
                <a:spcPct val="90000"/>
              </a:lnSpc>
              <a:spcBef>
                <a:spcPts val="500"/>
              </a:spcBef>
              <a:buSzTx/>
              <a:buNone/>
              <a:defRPr sz="1800">
                <a:solidFill>
                  <a:srgbClr val="000000"/>
                </a:solidFill>
              </a:defRPr>
            </a:pPr>
            <a:r>
              <a:rPr sz="2400">
                <a:solidFill>
                  <a:srgbClr val="FFFFFF"/>
                </a:solidFill>
                <a:latin typeface="Century Gothic"/>
                <a:ea typeface="Century Gothic"/>
                <a:cs typeface="Century Gothic"/>
                <a:sym typeface="Century Gothic"/>
              </a:rPr>
              <a:t>   2. Damar Duvarı Yaralanması</a:t>
            </a:r>
          </a:p>
          <a:p>
            <a:pPr lvl="0">
              <a:lnSpc>
                <a:spcPct val="90000"/>
              </a:lnSpc>
              <a:buSzTx/>
              <a:buNone/>
              <a:defRPr sz="1800">
                <a:solidFill>
                  <a:srgbClr val="000000"/>
                </a:solidFill>
              </a:defRPr>
            </a:pPr>
            <a:endParaRPr sz="2400">
              <a:solidFill>
                <a:srgbClr val="FFFFFF"/>
              </a:solidFill>
              <a:latin typeface="Century Gothic"/>
              <a:ea typeface="Century Gothic"/>
              <a:cs typeface="Century Gothic"/>
              <a:sym typeface="Century Gothic"/>
            </a:endParaRPr>
          </a:p>
          <a:p>
            <a:pPr lvl="0">
              <a:lnSpc>
                <a:spcPct val="90000"/>
              </a:lnSpc>
              <a:spcBef>
                <a:spcPts val="500"/>
              </a:spcBef>
              <a:buSzTx/>
              <a:buNone/>
              <a:defRPr sz="1800">
                <a:solidFill>
                  <a:srgbClr val="000000"/>
                </a:solidFill>
              </a:defRPr>
            </a:pPr>
            <a:r>
              <a:rPr sz="2400">
                <a:solidFill>
                  <a:srgbClr val="FFFFFF"/>
                </a:solidFill>
                <a:latin typeface="Century Gothic"/>
                <a:ea typeface="Century Gothic"/>
                <a:cs typeface="Century Gothic"/>
                <a:sym typeface="Century Gothic"/>
              </a:rPr>
              <a:t>   3. Hiperkoagülabilite</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000000"/>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20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0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20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0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1142</Words>
  <PresentationFormat>Ekran Gösterisi (4:3)</PresentationFormat>
  <Paragraphs>241</Paragraphs>
  <Slides>27</Slides>
  <Notes>12</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Default</vt:lpstr>
      <vt:lpstr>Gebelikte Tromboembolizm Proflaksisi</vt:lpstr>
      <vt:lpstr>Sunum Planı</vt:lpstr>
      <vt:lpstr> </vt:lpstr>
      <vt:lpstr>VTE neden önemli? </vt:lpstr>
      <vt:lpstr>VTE neden önemli? </vt:lpstr>
      <vt:lpstr>Profilaksi neden önemli? </vt:lpstr>
      <vt:lpstr>Profilaksi neden önemli ?</vt:lpstr>
      <vt:lpstr>Slayt 8</vt:lpstr>
      <vt:lpstr>Patofizyoloji </vt:lpstr>
      <vt:lpstr>Virchow Triadı</vt:lpstr>
      <vt:lpstr> DVT’ de Yerleşim Yerleri</vt:lpstr>
      <vt:lpstr>Slayt 12</vt:lpstr>
      <vt:lpstr>Kimlere proflaksi uygulanmalı? </vt:lpstr>
      <vt:lpstr>DVT  risk faktörleri </vt:lpstr>
      <vt:lpstr>Gebelikte önlem </vt:lpstr>
      <vt:lpstr>Gebelikte VTE risk artışı</vt:lpstr>
      <vt:lpstr>Risk Faktörleri </vt:lpstr>
      <vt:lpstr>Risk Faktörleri </vt:lpstr>
      <vt:lpstr>Antenatal Değerlendirme</vt:lpstr>
      <vt:lpstr>Postnatal Değerlendirme</vt:lpstr>
      <vt:lpstr>Slayt 21</vt:lpstr>
      <vt:lpstr> Gebelikte antikoagulan tedavi: </vt:lpstr>
      <vt:lpstr>Heparin </vt:lpstr>
      <vt:lpstr>Daha önce venöz tromboembolizm olan hastaya  yaklaşım </vt:lpstr>
      <vt:lpstr>Antikoagulan tedavi nasıl verilmeli ? </vt:lpstr>
      <vt:lpstr>Doğum zamanında antikoagulan tedavisi nasıl sürdürülmeli ?</vt:lpstr>
      <vt:lpstr>Teşekkürler...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Gebelikte Tromboembolizm Proflaksisi</dc:title>
  <cp:lastModifiedBy>BIM</cp:lastModifiedBy>
  <cp:revision>1</cp:revision>
  <dcterms:modified xsi:type="dcterms:W3CDTF">2017-02-23T10:37:58Z</dcterms:modified>
</cp:coreProperties>
</file>