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1084" r:id="rId5"/>
    <p:sldId id="1100" r:id="rId6"/>
    <p:sldId id="1086" r:id="rId7"/>
    <p:sldId id="1103" r:id="rId8"/>
    <p:sldId id="1104" r:id="rId9"/>
    <p:sldId id="1087" r:id="rId10"/>
    <p:sldId id="1088" r:id="rId11"/>
    <p:sldId id="108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45" d="100"/>
          <a:sy n="45" d="100"/>
        </p:scale>
        <p:origin x="54" y="43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3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211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İŞLETME  FİNANSMANI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Nakit Dönüşüm Süresi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ile başlayan ve tekrar nakit ile sona eren süreç ne kadar kısa  olursa, ihtiyaç duyulan sermaye miktarı da o kadar az olacaktır. Bu  sürecin kısalığının veya uzunluğunun net bir göstergesi  işletmelerin nakit dönüşüm süresidir.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Dönüşüm Süresi = (Stokların Dönüşüm Süresi + Alacakların Dönüşüm Süresi – Borçların Dönüşüm Süresi)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6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İşletme Sermayesi Yönetimi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982344" lvl="0" indent="0" fontAlgn="auto">
              <a:lnSpc>
                <a:spcPct val="100000"/>
              </a:lnSpc>
              <a:spcBef>
                <a:spcPts val="530"/>
              </a:spcBef>
              <a:spcAft>
                <a:spcPts val="0"/>
              </a:spcAft>
              <a:buNone/>
            </a:pP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Ortalama</a:t>
            </a:r>
            <a:r>
              <a:rPr lang="tr-TR" sz="1400" kern="0" spc="2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Stoklar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" lvl="0" indent="0" fontAlgn="auto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None/>
              <a:tabLst>
                <a:tab pos="831850" algn="l"/>
              </a:tabLst>
            </a:pPr>
            <a:r>
              <a:rPr lang="tr-TR" sz="1400" b="1" kern="0" spc="10" dirty="0">
                <a:solidFill>
                  <a:srgbClr val="B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Stok</a:t>
            </a:r>
            <a:r>
              <a:rPr lang="tr-TR" sz="1400" b="1" kern="0" spc="20" dirty="0">
                <a:solidFill>
                  <a:srgbClr val="B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kern="0" spc="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Dönüşüm</a:t>
            </a:r>
            <a:r>
              <a:rPr lang="tr-TR" sz="1400" kern="0" spc="2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Süresi	</a:t>
            </a:r>
            <a:r>
              <a:rPr lang="tr-TR" sz="1400" kern="0" spc="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	             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-----------------------------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65835" lvl="0" indent="0" fontAlgn="auto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None/>
            </a:pP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Yıllık </a:t>
            </a:r>
            <a:r>
              <a:rPr lang="tr-TR" sz="1400" kern="0" spc="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SMM 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tr-TR" sz="1400" kern="0" spc="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365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auto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None/>
            </a:pPr>
            <a:endParaRPr lang="tr-TR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65835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Ortalama Ticari</a:t>
            </a:r>
            <a:r>
              <a:rPr lang="tr-TR" sz="1400" kern="0" spc="2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Alacaklar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65200" lvl="0" indent="-879475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b="1" kern="0" spc="10" dirty="0">
                <a:solidFill>
                  <a:srgbClr val="00AF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Alacakların </a:t>
            </a:r>
            <a:r>
              <a:rPr lang="tr-TR" sz="1400" kern="0" spc="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Dönüşüm 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Süresi </a:t>
            </a:r>
            <a:r>
              <a:rPr lang="tr-TR" sz="1400" kern="0" spc="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tr-TR" sz="1400" kern="0" spc="3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 	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-----------------------------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65200" lvl="0" indent="-879475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Yıllık Satışlar /</a:t>
            </a:r>
            <a:r>
              <a:rPr lang="tr-TR" sz="1400" kern="0" spc="-2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kern="0" spc="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365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auto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None/>
            </a:pPr>
            <a:endParaRPr lang="tr-TR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2344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Ortalama Ticari</a:t>
            </a:r>
            <a:r>
              <a:rPr lang="tr-TR" sz="1400" kern="0" spc="2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Borçlar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" lvl="0" indent="0" fontAlgn="auto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None/>
            </a:pPr>
            <a:r>
              <a:rPr lang="tr-TR" sz="1400" b="1" kern="0" spc="10" dirty="0">
                <a:solidFill>
                  <a:srgbClr val="702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Borçların </a:t>
            </a:r>
            <a:r>
              <a:rPr lang="tr-TR" sz="1400" kern="0" spc="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Dönüşüm 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Süresi </a:t>
            </a:r>
            <a:r>
              <a:rPr lang="tr-TR" sz="1400" kern="0" spc="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tr-TR" sz="1400" kern="0" spc="-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-----------------------------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9490" lvl="0" indent="0" fontAlgn="auto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None/>
            </a:pP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Yıllık </a:t>
            </a:r>
            <a:r>
              <a:rPr lang="tr-TR" sz="1400" kern="0" spc="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SMM 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tr-TR" sz="1400" kern="0" spc="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365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auto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None/>
            </a:pPr>
            <a:endParaRPr lang="tr-TR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b="1" kern="0" spc="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Dönüşüm Süresi </a:t>
            </a:r>
            <a:r>
              <a:rPr lang="tr-TR" sz="1400" b="1" kern="0" spc="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 </a:t>
            </a:r>
            <a:r>
              <a:rPr lang="tr-TR" sz="1400" kern="0" spc="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400" b="1" kern="0" spc="10" dirty="0">
                <a:solidFill>
                  <a:srgbClr val="B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Stokların Dönüşüm Süresi </a:t>
            </a:r>
            <a:r>
              <a:rPr lang="tr-TR" sz="1400" b="1" kern="0" spc="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sz="1400" b="1" kern="0" spc="-3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b="1" kern="0" spc="10" dirty="0">
                <a:solidFill>
                  <a:srgbClr val="00AF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Alacakların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8360" lvl="0" indent="0" fontAlgn="auto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None/>
            </a:pPr>
            <a:r>
              <a:rPr lang="tr-TR" sz="1400" b="1" kern="0" spc="10" dirty="0">
                <a:solidFill>
                  <a:srgbClr val="00AF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Dönüşüm Süresi </a:t>
            </a:r>
            <a:r>
              <a:rPr lang="tr-TR" sz="1400" b="1" kern="0" spc="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tr-TR" sz="1400" b="1" kern="0" spc="10" dirty="0">
                <a:solidFill>
                  <a:srgbClr val="702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Borçların Dönüşüm </a:t>
            </a:r>
            <a:r>
              <a:rPr lang="tr-TR" sz="1400" b="1" kern="0" spc="5" dirty="0">
                <a:solidFill>
                  <a:srgbClr val="702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Süresi</a:t>
            </a:r>
            <a:r>
              <a:rPr lang="tr-TR" sz="1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65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 fontScale="90000"/>
          </a:bodyPr>
          <a:lstStyle/>
          <a:p>
            <a:pPr algn="ctr"/>
            <a:r>
              <a:rPr lang="nn-NO" sz="2700" dirty="0"/>
              <a:t>Etkin bir çalışma sermayesi yönetimi nasıl olmalıdır?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 algn="ctr" fontAlgn="t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fontAlgn="t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Nakit + Alacaklar + Stoklar</a:t>
            </a:r>
          </a:p>
          <a:p>
            <a:pPr marL="0" indent="0" algn="ctr" fontAlgn="t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fontAlgn="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Etkin bir şekilde yönetilmeli…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628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nn-NO" sz="2700" dirty="0"/>
              <a:t>Likidite…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fontAlgn="t">
              <a:buFont typeface="Wingdings" panose="05000000000000000000" pitchFamily="2" charset="2"/>
              <a:buChar char="ü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İşletme sermayesinin dinamik yapısını ifade eder.</a:t>
            </a:r>
          </a:p>
          <a:p>
            <a:pPr fontAlgn="t">
              <a:buFont typeface="Wingdings" panose="05000000000000000000" pitchFamily="2" charset="2"/>
              <a:buChar char="ü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Varlıkların nakde dönüşme derecesidir.</a:t>
            </a:r>
          </a:p>
          <a:p>
            <a:pPr fontAlgn="t">
              <a:buFont typeface="Wingdings" panose="05000000000000000000" pitchFamily="2" charset="2"/>
              <a:buChar char="ü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işletmenin borçlarını vadesinde yerine getirebilme gücü olarak ta tanımlanır.</a:t>
            </a:r>
          </a:p>
          <a:p>
            <a:pPr fontAlgn="t">
              <a:buFont typeface="Wingdings" panose="05000000000000000000" pitchFamily="2" charset="2"/>
              <a:buChar char="ü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Nakde kolay dönüşen varlıklara Likit Varlıklar</a:t>
            </a:r>
          </a:p>
          <a:p>
            <a:pPr fontAlgn="t">
              <a:buFont typeface="Wingdings" panose="05000000000000000000" pitchFamily="2" charset="2"/>
              <a:buChar char="ü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Nakde kolay dönüşemeyen varlıklara Likit Olmayan Varlıklar denir.</a:t>
            </a:r>
          </a:p>
          <a:p>
            <a:pPr marL="0" indent="0" fontAlgn="t">
              <a:buNone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Likiditenin 2 temel özelliğinden söz edilir;</a:t>
            </a:r>
          </a:p>
          <a:p>
            <a:pPr marL="457200" indent="-457200" fontAlgn="t">
              <a:buFont typeface="+mj-lt"/>
              <a:buAutoNum type="arabicParenR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Varlığın paraya çevrilmesinde geçecek süre,</a:t>
            </a:r>
          </a:p>
          <a:p>
            <a:pPr marL="457200" indent="-457200" fontAlgn="t">
              <a:buFont typeface="+mj-lt"/>
              <a:buAutoNum type="arabicParenR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Varlığın değeri koruması.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569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nn-NO" sz="2700" dirty="0"/>
              <a:t>Likidite…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 fontAlgn="t">
              <a:buFont typeface="Wingdings" panose="05000000000000000000" pitchFamily="2" charset="2"/>
              <a:buChar char="Ø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Dönen Varlıklar grubunda nakit ile başlayan işlemler, 1 yıl  içerisinde çeşitli defalar veya en az bir kez nakde dönüşürken,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Maddi Duran Varlıkların kullanıldığı süreler içerisinde aşınma  ve yıpranma payları kadarki kısımları likiditeye dönmektedir.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Ekonomik ömrü 5 yıl olan bir iktisadi kıymetin her yıl %20  kadarlık kısmı nakde dönüşecektir.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172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Nakit ve Nakit Benzerleri Yönetimi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483871" lvl="0" indent="-457200" algn="just" fontAlgn="auto"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  <a:buFont typeface="+mj-lt"/>
              <a:buAutoNum type="arabicParenR"/>
              <a:tabLst>
                <a:tab pos="92075" algn="l"/>
              </a:tabLst>
            </a:pPr>
            <a:r>
              <a:rPr lang="tr-TR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para giriş ve çıkışlarını tahmin etmek,</a:t>
            </a:r>
          </a:p>
          <a:p>
            <a:pPr marL="483871" lvl="0" indent="-457200" algn="just" fontAlgn="auto"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  <a:buFont typeface="+mj-lt"/>
              <a:buAutoNum type="arabicParenR"/>
              <a:tabLst>
                <a:tab pos="92075" algn="l"/>
              </a:tabLst>
            </a:pPr>
            <a:r>
              <a:rPr lang="tr-TR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Kasada bulundurulacak optimum para miktarını saptamak,</a:t>
            </a:r>
          </a:p>
          <a:p>
            <a:pPr marL="483871" lvl="0" indent="-457200" algn="just" fontAlgn="auto"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  <a:buFont typeface="+mj-lt"/>
              <a:buAutoNum type="arabicParenR"/>
              <a:tabLst>
                <a:tab pos="92075" algn="l"/>
              </a:tabLst>
            </a:pPr>
            <a:r>
              <a:rPr lang="tr-TR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girişlerini hızlandırırken nakit çıkışlarını yavaşlatmak ve  bakiye tutarı en iyi şekilde değerlendirmek,</a:t>
            </a:r>
          </a:p>
          <a:p>
            <a:pPr marL="483871" lvl="0" indent="-457200" algn="just" fontAlgn="auto"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  <a:buFont typeface="+mj-lt"/>
              <a:buAutoNum type="arabicParenR"/>
              <a:tabLst>
                <a:tab pos="92075" algn="l"/>
              </a:tabLst>
            </a:pPr>
            <a:r>
              <a:rPr lang="tr-TR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bütçesi hazırlamak,</a:t>
            </a:r>
          </a:p>
          <a:p>
            <a:pPr marL="483871" lvl="0" indent="-457200" algn="just" fontAlgn="auto"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  <a:buFont typeface="+mj-lt"/>
              <a:buAutoNum type="arabicParenR"/>
              <a:tabLst>
                <a:tab pos="92075" algn="l"/>
              </a:tabLst>
            </a:pPr>
            <a:r>
              <a:rPr lang="tr-TR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Fonların, nakit ve serbest menkul değerler arasında hangi  oranlarda dağıtılacağına karar vermek,</a:t>
            </a:r>
          </a:p>
          <a:p>
            <a:pPr marL="483871" lvl="0" indent="-457200" algn="just" fontAlgn="auto"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  <a:buFont typeface="+mj-lt"/>
              <a:buAutoNum type="arabicParenR"/>
              <a:tabLst>
                <a:tab pos="92075" algn="l"/>
              </a:tabLst>
            </a:pPr>
            <a:r>
              <a:rPr lang="tr-TR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Belirli bir süre atıl kalacak nakitleri; hisse senedi, hazine bonosu, devlet tahvili, repo, </a:t>
            </a:r>
            <a:r>
              <a:rPr lang="tr-TR" sz="2000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owernight</a:t>
            </a:r>
            <a:r>
              <a:rPr lang="tr-TR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gibi finansal varlıklara  yatırmak.</a:t>
            </a:r>
          </a:p>
          <a:p>
            <a:pPr marL="457200" indent="-457200" algn="just">
              <a:buFont typeface="+mj-lt"/>
              <a:buAutoNum type="arabicParenR"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956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Nakit ve Nakit Benzerleri Yönetimi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ve nakit benzerlerinin işletme aktifindeki miktarı, %10’u aşıyorsa bu fonların yönetiminin önemi bir kez  daha artmaktadır.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52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Nakit ve Nakit Benzerleri Yönetimi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İşletmelerde etkin bir nakit yönetimini olumsuz  yönde  etkileyen 3  nedenden söz edilir. Bunlar;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Muhasebe  uygulamalarının, genellikle işletmenin nakit mevcudunu  olduğundan daha az göstermeleri (makyajlı bilançolar),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lphaLcPeriod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Yoldaki paralar,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lphaLcPeriod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Bankalar nezdindeki işletme hesaplarına geçirilmemiş meblağlar.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Finansmandan sorumlu aslan yavrularının nakit yönetiminde etkinlik  sağlamaktan çok ihtiyaç duyduklarında kaynağın derhal  hazır  bulundurulmasına önem vermeleri,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3)İşletmenin tepe yöneticilerinin finans (nakit) yönetimine gereken önemi  vermemeleri… (muhasebeden sorumlu aslan yavruları da bu işleri pekala  yapar! mantığı)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1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830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12624</TotalTime>
  <Words>484</Words>
  <Application>Microsoft Office PowerPoint</Application>
  <PresentationFormat>Ekran Gösterisi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Wingdings</vt:lpstr>
      <vt:lpstr>ekonomi</vt:lpstr>
      <vt:lpstr>1_Rics</vt:lpstr>
      <vt:lpstr>h.t.</vt:lpstr>
      <vt:lpstr>PowerPoint Sunusu</vt:lpstr>
      <vt:lpstr>Nakit Dönüşüm Süresi</vt:lpstr>
      <vt:lpstr>İşletme Sermayesi Yönetimi</vt:lpstr>
      <vt:lpstr>Etkin bir çalışma sermayesi yönetimi nasıl olmalıdır?</vt:lpstr>
      <vt:lpstr>Likidite…</vt:lpstr>
      <vt:lpstr>Likidite…</vt:lpstr>
      <vt:lpstr>Nakit ve Nakit Benzerleri Yönetimi</vt:lpstr>
      <vt:lpstr>Nakit ve Nakit Benzerleri Yönetimi</vt:lpstr>
      <vt:lpstr>Nakit ve Nakit Benzerleri Yönetimi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salih demirkaya</cp:lastModifiedBy>
  <cp:revision>823</cp:revision>
  <cp:lastPrinted>2016-10-24T07:53:35Z</cp:lastPrinted>
  <dcterms:created xsi:type="dcterms:W3CDTF">2016-09-18T09:35:24Z</dcterms:created>
  <dcterms:modified xsi:type="dcterms:W3CDTF">2020-02-28T13:55:15Z</dcterms:modified>
</cp:coreProperties>
</file>