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278" r:id="rId4"/>
    <p:sldId id="269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Yuvarlatılmış Dikdörtgen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Başlık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Alt Başlık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807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27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36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891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763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83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283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2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2323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553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08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Yuvarlatılmış Dikdörtgen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Yuvarlatılmış Dikdörtgen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Yuvarlatılmış Dikdörtgen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ek Köşesi Yuvarlatılmış Dikdörtgen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Yuvarlatılmış Dikdörtgen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Başlık Yer Tutucusu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DEF07B-13D8-46CF-984B-2144600835DC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FF096D-F52F-4885-AEFC-DA7DB44A746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3.02.2020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8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mf2.ogu.edu.tr/atopc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3113" y="407968"/>
            <a:ext cx="9144000" cy="2387600"/>
          </a:xfrm>
        </p:spPr>
        <p:txBody>
          <a:bodyPr/>
          <a:lstStyle/>
          <a:p>
            <a:r>
              <a:rPr lang="tr-TR" dirty="0" smtClean="0"/>
              <a:t>BETONARME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28768"/>
          </a:xfrm>
        </p:spPr>
        <p:txBody>
          <a:bodyPr>
            <a:normAutofit lnSpcReduction="10000"/>
          </a:bodyPr>
          <a:lstStyle/>
          <a:p>
            <a:pPr marL="0"/>
            <a:endParaRPr lang="tr-TR" dirty="0" smtClean="0"/>
          </a:p>
          <a:p>
            <a:pPr marL="0"/>
            <a:r>
              <a:rPr lang="tr-TR" smtClean="0"/>
              <a:t>14.HAFTA</a:t>
            </a:r>
            <a:endParaRPr lang="tr-TR" dirty="0" smtClean="0"/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718457" y="4381423"/>
            <a:ext cx="1091837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/>
          </a:p>
          <a:p>
            <a:r>
              <a:rPr lang="tr-TR" sz="3100" dirty="0" smtClean="0"/>
              <a:t>Doç. Dr. Havva Eylem POLAT</a:t>
            </a:r>
          </a:p>
          <a:p>
            <a:endParaRPr lang="tr-TR" sz="3100" dirty="0" smtClean="0"/>
          </a:p>
          <a:p>
            <a:r>
              <a:rPr lang="tr-TR" sz="1400" dirty="0" smtClean="0"/>
              <a:t>ANKARA ÜNİVERSİTESİ ZİRAAT FAKÜLTESİ TARIMSAL YAPILAR VE SULAMA BÖLÜMÜ, 2019-2020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41690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133715"/>
            <a:ext cx="5761546" cy="298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75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5-   Kayalı zeminlerde temelin zemin yüzeyinde kaymasını önlemek üzere temel tabanı dişli veya girintili çıkıntılı yapılır.</a:t>
            </a:r>
          </a:p>
          <a:p>
            <a:r>
              <a:rPr lang="tr-TR" dirty="0"/>
              <a:t>6-   Temel yapısının her tarafında oturmalar </a:t>
            </a:r>
            <a:r>
              <a:rPr lang="tr-TR" dirty="0" err="1"/>
              <a:t>üniform</a:t>
            </a:r>
            <a:r>
              <a:rPr lang="tr-TR" dirty="0"/>
              <a:t> olmalıdır. Taban basıncı birbirinden farklı olan temeller ile geniş alana oturan temellerde farklı oturmaları ve oluşacak ekstra gerilmeleri engellemek için yapıyı birbirinden tamamen ayıran </a:t>
            </a:r>
            <a:r>
              <a:rPr lang="tr-TR" dirty="0" err="1"/>
              <a:t>dilatasyon</a:t>
            </a:r>
            <a:r>
              <a:rPr lang="tr-TR" dirty="0"/>
              <a:t> derzleri yapılır. Bu derzler temelden çatıya kadar devam ettirilir.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4616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/>
              <a:t>3.5.1 Temel Çeşitleri:</a:t>
            </a:r>
            <a:endParaRPr lang="tr-TR" dirty="0"/>
          </a:p>
          <a:p>
            <a:r>
              <a:rPr lang="tr-TR" b="1" dirty="0"/>
              <a:t> </a:t>
            </a:r>
            <a:endParaRPr lang="tr-TR" dirty="0"/>
          </a:p>
          <a:p>
            <a:r>
              <a:rPr lang="tr-TR" dirty="0"/>
              <a:t>1-Yapıldıkları malzemeye göre:</a:t>
            </a:r>
          </a:p>
          <a:p>
            <a:r>
              <a:rPr lang="tr-TR" dirty="0"/>
              <a:t> a-Taş</a:t>
            </a:r>
          </a:p>
          <a:p>
            <a:r>
              <a:rPr lang="tr-TR" dirty="0"/>
              <a:t> b-Beton</a:t>
            </a:r>
          </a:p>
          <a:p>
            <a:r>
              <a:rPr lang="tr-TR" dirty="0"/>
              <a:t> c-Betonarme</a:t>
            </a:r>
          </a:p>
          <a:p>
            <a:r>
              <a:rPr lang="tr-TR" dirty="0"/>
              <a:t> d-Ahşap</a:t>
            </a:r>
          </a:p>
          <a:p>
            <a:r>
              <a:rPr lang="tr-TR" dirty="0"/>
              <a:t> e-Çelik</a:t>
            </a:r>
          </a:p>
          <a:p>
            <a:r>
              <a:rPr lang="tr-TR" dirty="0"/>
              <a:t> 2-Yüklerin zeninde ilerleme şekillerine göre:</a:t>
            </a:r>
          </a:p>
          <a:p>
            <a:r>
              <a:rPr lang="tr-TR" dirty="0"/>
              <a:t> a-Yüzeysel temeller</a:t>
            </a:r>
          </a:p>
          <a:p>
            <a:r>
              <a:rPr lang="tr-TR" dirty="0"/>
              <a:t>   1-Duvar altı temelleri</a:t>
            </a:r>
          </a:p>
          <a:p>
            <a:r>
              <a:rPr lang="tr-TR" dirty="0"/>
              <a:t>   2-Tekil temeller</a:t>
            </a:r>
          </a:p>
          <a:p>
            <a:r>
              <a:rPr lang="tr-TR" dirty="0"/>
              <a:t>   3-Sürekli temeller</a:t>
            </a:r>
          </a:p>
          <a:p>
            <a:r>
              <a:rPr lang="tr-TR" dirty="0"/>
              <a:t>   4-Radye temeller</a:t>
            </a:r>
          </a:p>
          <a:p>
            <a:r>
              <a:rPr lang="tr-TR" dirty="0"/>
              <a:t> b-Derin temeller</a:t>
            </a:r>
          </a:p>
          <a:p>
            <a:r>
              <a:rPr lang="tr-TR" dirty="0"/>
              <a:t>   1-Ayak temeller</a:t>
            </a:r>
          </a:p>
          <a:p>
            <a:r>
              <a:rPr lang="tr-TR" dirty="0"/>
              <a:t>   2-Kazık temeller</a:t>
            </a:r>
          </a:p>
          <a:p>
            <a:r>
              <a:rPr lang="tr-TR" dirty="0"/>
              <a:t>   3-Kesonlar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0514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398120"/>
            <a:ext cx="5761546" cy="245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955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150478"/>
            <a:ext cx="5761546" cy="2947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885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078853"/>
            <a:ext cx="5761546" cy="3090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828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560421"/>
            <a:ext cx="5761546" cy="212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945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844637"/>
            <a:ext cx="5761546" cy="15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239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55247" y="1619093"/>
            <a:ext cx="5941831" cy="201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726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PROGRAMI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0487" y="1436915"/>
            <a:ext cx="10972800" cy="4702628"/>
          </a:xfrm>
        </p:spPr>
        <p:txBody>
          <a:bodyPr>
            <a:noAutofit/>
          </a:bodyPr>
          <a:lstStyle/>
          <a:p>
            <a:pPr algn="just"/>
            <a:r>
              <a:rPr lang="tr-TR" sz="1800" b="1" dirty="0" smtClean="0">
                <a:solidFill>
                  <a:srgbClr val="111111"/>
                </a:solidFill>
              </a:rPr>
              <a:t>1. </a:t>
            </a:r>
            <a:r>
              <a:rPr lang="tr-TR" sz="1800" b="1" dirty="0">
                <a:solidFill>
                  <a:srgbClr val="111111"/>
                </a:solidFill>
              </a:rPr>
              <a:t>H</a:t>
            </a:r>
            <a:r>
              <a:rPr lang="tr-TR" sz="1800" b="1" dirty="0" smtClean="0">
                <a:solidFill>
                  <a:srgbClr val="111111"/>
                </a:solidFill>
              </a:rPr>
              <a:t>afta - Giriş, temel kavramlar, şartname ve yönetmelikler 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Beton,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Çelik,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4. </a:t>
            </a:r>
            <a:r>
              <a:rPr lang="tr-TR" sz="1800" dirty="0">
                <a:solidFill>
                  <a:srgbClr val="111111"/>
                </a:solidFill>
              </a:rPr>
              <a:t>Hafta -Yapıya etkiyen yükler, yük analizi</a:t>
            </a:r>
            <a:endParaRPr lang="en-US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 smtClean="0">
                <a:solidFill>
                  <a:srgbClr val="111111"/>
                </a:solidFill>
              </a:rPr>
              <a:t>5.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– Hesap ilkeleri - </a:t>
            </a:r>
            <a:r>
              <a:rPr lang="en-US" sz="1800" dirty="0" err="1" smtClean="0">
                <a:solidFill>
                  <a:srgbClr val="111111"/>
                </a:solidFill>
              </a:rPr>
              <a:t>Taşıyıcı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sistem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seçimi</a:t>
            </a:r>
            <a:endParaRPr lang="tr-TR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6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Kolonlar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r>
              <a:rPr lang="tr-TR" sz="1800" dirty="0">
                <a:solidFill>
                  <a:srgbClr val="111111"/>
                </a:solidFill>
              </a:rPr>
              <a:t> </a:t>
            </a:r>
            <a:endParaRPr lang="tr-TR" sz="1800" dirty="0" smtClean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7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Kolonlar, örnekler ve soru çözümleri</a:t>
            </a:r>
          </a:p>
          <a:p>
            <a:pPr algn="just"/>
            <a:r>
              <a:rPr lang="tr-TR" sz="1800" dirty="0">
                <a:solidFill>
                  <a:srgbClr val="111111"/>
                </a:solidFill>
              </a:rPr>
              <a:t>8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Kirişler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9. Hafta - </a:t>
            </a:r>
            <a:r>
              <a:rPr lang="tr-TR" sz="1800" dirty="0">
                <a:solidFill>
                  <a:srgbClr val="111111"/>
                </a:solidFill>
              </a:rPr>
              <a:t>Kirişler, çift </a:t>
            </a:r>
            <a:r>
              <a:rPr lang="tr-TR" sz="1800" dirty="0" smtClean="0">
                <a:solidFill>
                  <a:srgbClr val="111111"/>
                </a:solidFill>
              </a:rPr>
              <a:t>donatılı kirişler, örnekler ve soru çözümleri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10.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- Kirişler, tablalı kirişler,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11.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Döşemeler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döşeme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tipleri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değerler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Döşemeler,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Temeller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temel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tipleri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14.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Temeller, örnekler ve soru çözümleri</a:t>
            </a:r>
          </a:p>
        </p:txBody>
      </p:sp>
    </p:spTree>
    <p:extLst>
      <p:ext uri="{BB962C8B-B14F-4D97-AF65-F5344CB8AC3E}">
        <p14:creationId xmlns:p14="http://schemas.microsoft.com/office/powerpoint/2010/main" val="39618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29046" y="400595"/>
            <a:ext cx="10911840" cy="105156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         ***DERSTE KULLANILACAK KAYNAKLAR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2588" y="1749552"/>
            <a:ext cx="10911840" cy="4187952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>
                <a:solidFill>
                  <a:srgbClr val="111111"/>
                </a:solidFill>
              </a:rPr>
              <a:t>Ersoy</a:t>
            </a:r>
            <a:r>
              <a:rPr lang="en-US" sz="2800" dirty="0">
                <a:solidFill>
                  <a:srgbClr val="111111"/>
                </a:solidFill>
              </a:rPr>
              <a:t>, U., </a:t>
            </a:r>
            <a:r>
              <a:rPr lang="en-US" sz="2800" dirty="0" err="1">
                <a:solidFill>
                  <a:srgbClr val="111111"/>
                </a:solidFill>
              </a:rPr>
              <a:t>Özcebe</a:t>
            </a:r>
            <a:r>
              <a:rPr lang="en-US" sz="2800" dirty="0">
                <a:solidFill>
                  <a:srgbClr val="111111"/>
                </a:solidFill>
              </a:rPr>
              <a:t>, G.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Evrim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İstanbul</a:t>
            </a:r>
            <a:r>
              <a:rPr lang="en-US" sz="2800" dirty="0" smtClean="0">
                <a:solidFill>
                  <a:srgbClr val="111111"/>
                </a:solidFill>
              </a:rPr>
              <a:t>.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 err="1">
                <a:solidFill>
                  <a:srgbClr val="111111"/>
                </a:solidFill>
              </a:rPr>
              <a:t>Doğangün</a:t>
            </a:r>
            <a:r>
              <a:rPr lang="en-US" sz="2800" dirty="0">
                <a:solidFill>
                  <a:srgbClr val="111111"/>
                </a:solidFill>
              </a:rPr>
              <a:t>, A. (2016). </a:t>
            </a:r>
            <a:r>
              <a:rPr lang="en-US" sz="2800" dirty="0" err="1">
                <a:solidFill>
                  <a:srgbClr val="111111"/>
                </a:solidFill>
              </a:rPr>
              <a:t>Betonarme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Yapıların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Hesap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ve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Tasarımı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err="1">
                <a:solidFill>
                  <a:srgbClr val="111111"/>
                </a:solidFill>
              </a:rPr>
              <a:t>Birsen</a:t>
            </a:r>
            <a:r>
              <a:rPr lang="en-US" sz="2800" dirty="0">
                <a:solidFill>
                  <a:srgbClr val="111111"/>
                </a:solidFill>
              </a:rPr>
              <a:t> </a:t>
            </a:r>
            <a:r>
              <a:rPr lang="en-US" sz="2800" dirty="0" err="1">
                <a:solidFill>
                  <a:srgbClr val="111111"/>
                </a:solidFill>
              </a:rPr>
              <a:t>Yayınevi</a:t>
            </a:r>
            <a:r>
              <a:rPr lang="en-US" sz="2800" dirty="0">
                <a:solidFill>
                  <a:srgbClr val="111111"/>
                </a:solidFill>
              </a:rPr>
              <a:t>, </a:t>
            </a:r>
            <a:r>
              <a:rPr lang="en-US" sz="2800" dirty="0" smtClean="0">
                <a:solidFill>
                  <a:srgbClr val="111111"/>
                </a:solidFill>
              </a:rPr>
              <a:t>İstanbul</a:t>
            </a:r>
            <a:endParaRPr lang="tr-TR" sz="2800" dirty="0" smtClean="0">
              <a:solidFill>
                <a:srgbClr val="111111"/>
              </a:solidFill>
            </a:endParaRPr>
          </a:p>
          <a:p>
            <a:pPr algn="just"/>
            <a:r>
              <a:rPr lang="en-US" sz="2800" dirty="0"/>
              <a:t>Ahmet TOPÇU, </a:t>
            </a:r>
            <a:r>
              <a:rPr lang="en-US" sz="2800" dirty="0" err="1"/>
              <a:t>Betonarme</a:t>
            </a:r>
            <a:r>
              <a:rPr lang="en-US" sz="2800" dirty="0"/>
              <a:t> I, </a:t>
            </a:r>
            <a:r>
              <a:rPr lang="en-US" sz="2800" dirty="0" err="1"/>
              <a:t>Eskişehir</a:t>
            </a:r>
            <a:r>
              <a:rPr lang="en-US" sz="2800" dirty="0"/>
              <a:t> </a:t>
            </a:r>
            <a:r>
              <a:rPr lang="en-US" sz="2800" dirty="0" err="1"/>
              <a:t>Osmangazi</a:t>
            </a:r>
            <a:r>
              <a:rPr lang="en-US" sz="2800" dirty="0"/>
              <a:t> </a:t>
            </a:r>
            <a:r>
              <a:rPr lang="en-US" sz="2800" dirty="0" err="1"/>
              <a:t>Üniversitesi</a:t>
            </a:r>
            <a:r>
              <a:rPr lang="en-US" sz="2800" dirty="0"/>
              <a:t>, 2019, </a:t>
            </a:r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mmf2.ogu.edu.tr/atopcu</a:t>
            </a:r>
            <a:endParaRPr lang="tr-TR" sz="2800" dirty="0" smtClean="0"/>
          </a:p>
          <a:p>
            <a:pPr marL="0" indent="0" algn="just">
              <a:buNone/>
            </a:pPr>
            <a:endParaRPr lang="tr-TR" sz="2800" dirty="0" smtClean="0"/>
          </a:p>
          <a:p>
            <a:pPr algn="just"/>
            <a:r>
              <a:rPr lang="tr-TR" sz="2000" dirty="0" smtClean="0"/>
              <a:t>*** Bu ders notu sunumları çalışma ve öğrenme için yeterli değildir. Derse devam edip, haftalık olarak takip etmeniz gerekmektedir.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197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193911"/>
            <a:ext cx="5761546" cy="286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402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967605"/>
            <a:ext cx="5761546" cy="331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433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509368"/>
            <a:ext cx="5761546" cy="222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056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638904"/>
            <a:ext cx="5761546" cy="197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550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3117" y="1623665"/>
            <a:ext cx="5766091" cy="200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100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5389" y="1155812"/>
            <a:ext cx="5761546" cy="293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244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290</TotalTime>
  <Words>310</Words>
  <Application>Microsoft Office PowerPoint</Application>
  <PresentationFormat>Geniş ekran</PresentationFormat>
  <Paragraphs>48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Arial</vt:lpstr>
      <vt:lpstr>Calibri</vt:lpstr>
      <vt:lpstr>Verdana</vt:lpstr>
      <vt:lpstr>Wingdings 2</vt:lpstr>
      <vt:lpstr>Görünüş</vt:lpstr>
      <vt:lpstr>2_Ofis Teması</vt:lpstr>
      <vt:lpstr>BETONARME</vt:lpstr>
      <vt:lpstr>DERS PROGRAMI</vt:lpstr>
      <vt:lpstr>         ***DERSTE KULLANILACAK KAYNAKLAR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BETONARME</dc:title>
  <dc:creator>TYSLAB_39</dc:creator>
  <cp:lastModifiedBy>Kedimen Kedi</cp:lastModifiedBy>
  <cp:revision>37</cp:revision>
  <dcterms:created xsi:type="dcterms:W3CDTF">2018-03-09T07:47:11Z</dcterms:created>
  <dcterms:modified xsi:type="dcterms:W3CDTF">2020-02-03T06:00:47Z</dcterms:modified>
</cp:coreProperties>
</file>