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sldIdLst>
    <p:sldId id="256" r:id="rId3"/>
    <p:sldId id="278" r:id="rId4"/>
    <p:sldId id="269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48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Yuvarlatılmış Dikdörtgen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Yuvarlatılmış Dikdörtgen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Başlık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0" name="Alt Başlık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9" name="Veri Yer Tutucusu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807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270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9364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8912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7633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2834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283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420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2323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5537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083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Yuvarlatılmış Dikdörtgen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Yuvarlatılmış Dikdörtgen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Yuvarlatılmış Dikdörtgen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Yuvarlatılmış Dikdörtgen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Tek Köşesi Yuvarlatılmış Dikdörtgen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Yuvarlatılmış Dikdörtgen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Yuvarlatılmış Dikdörtgen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Başlık Yer Tutucusu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5" name="Veri Yer Tutucusu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18" name="Altbilgi Yer Tutucusu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487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mmf2.ogu.edu.tr/atopc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13113" y="407968"/>
            <a:ext cx="9144000" cy="2387600"/>
          </a:xfrm>
        </p:spPr>
        <p:txBody>
          <a:bodyPr/>
          <a:lstStyle/>
          <a:p>
            <a:r>
              <a:rPr lang="tr-TR" dirty="0" smtClean="0"/>
              <a:t>BETONARME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628768"/>
          </a:xfrm>
        </p:spPr>
        <p:txBody>
          <a:bodyPr>
            <a:normAutofit lnSpcReduction="10000"/>
          </a:bodyPr>
          <a:lstStyle/>
          <a:p>
            <a:pPr marL="0"/>
            <a:endParaRPr lang="tr-TR" dirty="0" smtClean="0"/>
          </a:p>
          <a:p>
            <a:pPr marL="0"/>
            <a:r>
              <a:rPr lang="tr-TR" smtClean="0"/>
              <a:t>14.HAFTA</a:t>
            </a:r>
            <a:endParaRPr lang="tr-TR" dirty="0" smtClean="0"/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718457" y="4381423"/>
            <a:ext cx="10918372" cy="1655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dirty="0" smtClean="0"/>
          </a:p>
          <a:p>
            <a:r>
              <a:rPr lang="tr-TR" sz="3100" dirty="0" smtClean="0"/>
              <a:t>Doç. Dr. Havva Eylem POLAT</a:t>
            </a:r>
          </a:p>
          <a:p>
            <a:endParaRPr lang="tr-TR" sz="3100" dirty="0" smtClean="0"/>
          </a:p>
          <a:p>
            <a:r>
              <a:rPr lang="tr-TR" sz="1400" dirty="0" smtClean="0"/>
              <a:t>ANKARA ÜNİVERSİTESİ ZİRAAT FAKÜLTESİ TARIMSAL YAPILAR VE SULAMA BÖLÜMÜ, 2019-2020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341690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5389" y="1133715"/>
            <a:ext cx="5761546" cy="2980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75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5-   Kayalı zeminlerde temelin zemin yüzeyinde kaymasını önlemek üzere temel tabanı dişli veya girintili çıkıntılı yapılır.</a:t>
            </a:r>
          </a:p>
          <a:p>
            <a:r>
              <a:rPr lang="tr-TR" dirty="0"/>
              <a:t>6-   Temel yapısının her tarafında oturmalar </a:t>
            </a:r>
            <a:r>
              <a:rPr lang="tr-TR" dirty="0" err="1"/>
              <a:t>üniform</a:t>
            </a:r>
            <a:r>
              <a:rPr lang="tr-TR" dirty="0"/>
              <a:t> olmalıdır. Taban basıncı birbirinden farklı olan temeller ile geniş alana oturan temellerde farklı oturmaları ve oluşacak ekstra gerilmeleri engellemek için yapıyı birbirinden tamamen ayıran </a:t>
            </a:r>
            <a:r>
              <a:rPr lang="tr-TR" dirty="0" err="1"/>
              <a:t>dilatasyon</a:t>
            </a:r>
            <a:r>
              <a:rPr lang="tr-TR" dirty="0"/>
              <a:t> derzleri yapılır. Bu derzler temelden çatıya kadar devam ettirilir.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4616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b="1" dirty="0"/>
              <a:t>3.5.1 Temel Çeşitleri:</a:t>
            </a:r>
            <a:endParaRPr lang="tr-TR" dirty="0"/>
          </a:p>
          <a:p>
            <a:r>
              <a:rPr lang="tr-TR" b="1" dirty="0"/>
              <a:t> </a:t>
            </a:r>
            <a:endParaRPr lang="tr-TR" dirty="0"/>
          </a:p>
          <a:p>
            <a:r>
              <a:rPr lang="tr-TR" dirty="0"/>
              <a:t>1-Yapıldıkları malzemeye göre:</a:t>
            </a:r>
          </a:p>
          <a:p>
            <a:r>
              <a:rPr lang="tr-TR" dirty="0"/>
              <a:t> a-Taş</a:t>
            </a:r>
          </a:p>
          <a:p>
            <a:r>
              <a:rPr lang="tr-TR" dirty="0"/>
              <a:t> b-Beton</a:t>
            </a:r>
          </a:p>
          <a:p>
            <a:r>
              <a:rPr lang="tr-TR" dirty="0"/>
              <a:t> c-Betonarme</a:t>
            </a:r>
          </a:p>
          <a:p>
            <a:r>
              <a:rPr lang="tr-TR" dirty="0"/>
              <a:t> d-Ahşap</a:t>
            </a:r>
          </a:p>
          <a:p>
            <a:r>
              <a:rPr lang="tr-TR" dirty="0"/>
              <a:t> e-Çelik</a:t>
            </a:r>
          </a:p>
          <a:p>
            <a:r>
              <a:rPr lang="tr-TR" dirty="0"/>
              <a:t> 2-Yüklerin zeninde ilerleme şekillerine göre:</a:t>
            </a:r>
          </a:p>
          <a:p>
            <a:r>
              <a:rPr lang="tr-TR" dirty="0"/>
              <a:t> a-Yüzeysel temeller</a:t>
            </a:r>
          </a:p>
          <a:p>
            <a:r>
              <a:rPr lang="tr-TR" dirty="0"/>
              <a:t>   1-Duvar altı temelleri</a:t>
            </a:r>
          </a:p>
          <a:p>
            <a:r>
              <a:rPr lang="tr-TR" dirty="0"/>
              <a:t>   2-Tekil temeller</a:t>
            </a:r>
          </a:p>
          <a:p>
            <a:r>
              <a:rPr lang="tr-TR" dirty="0"/>
              <a:t>   3-Sürekli temeller</a:t>
            </a:r>
          </a:p>
          <a:p>
            <a:r>
              <a:rPr lang="tr-TR" dirty="0"/>
              <a:t>   4-Radye temeller</a:t>
            </a:r>
          </a:p>
          <a:p>
            <a:r>
              <a:rPr lang="tr-TR" dirty="0"/>
              <a:t> b-Derin temeller</a:t>
            </a:r>
          </a:p>
          <a:p>
            <a:r>
              <a:rPr lang="tr-TR" dirty="0"/>
              <a:t>   1-Ayak temeller</a:t>
            </a:r>
          </a:p>
          <a:p>
            <a:r>
              <a:rPr lang="tr-TR" dirty="0"/>
              <a:t>   2-Kazık temeller</a:t>
            </a:r>
          </a:p>
          <a:p>
            <a:r>
              <a:rPr lang="tr-TR" dirty="0"/>
              <a:t>   3-Kesonlar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00514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5389" y="1398120"/>
            <a:ext cx="5761546" cy="2452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9558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5389" y="1150478"/>
            <a:ext cx="5761546" cy="2947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8854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5389" y="1078853"/>
            <a:ext cx="5761546" cy="3090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8286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5389" y="1560421"/>
            <a:ext cx="5761546" cy="2127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9455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5389" y="1844637"/>
            <a:ext cx="5761546" cy="155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2398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55247" y="1619093"/>
            <a:ext cx="5941831" cy="201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726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 PROGRAMI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0487" y="1436915"/>
            <a:ext cx="10972800" cy="4702628"/>
          </a:xfrm>
        </p:spPr>
        <p:txBody>
          <a:bodyPr>
            <a:noAutofit/>
          </a:bodyPr>
          <a:lstStyle/>
          <a:p>
            <a:pPr algn="just"/>
            <a:r>
              <a:rPr lang="tr-TR" sz="1800" b="1" dirty="0" smtClean="0">
                <a:solidFill>
                  <a:srgbClr val="111111"/>
                </a:solidFill>
              </a:rPr>
              <a:t>1. </a:t>
            </a:r>
            <a:r>
              <a:rPr lang="tr-TR" sz="1800" b="1" dirty="0">
                <a:solidFill>
                  <a:srgbClr val="111111"/>
                </a:solidFill>
              </a:rPr>
              <a:t>H</a:t>
            </a:r>
            <a:r>
              <a:rPr lang="tr-TR" sz="1800" b="1" dirty="0" smtClean="0">
                <a:solidFill>
                  <a:srgbClr val="111111"/>
                </a:solidFill>
              </a:rPr>
              <a:t>afta - Giriş, temel kavramlar, şartname ve yönetmelikler </a:t>
            </a:r>
          </a:p>
          <a:p>
            <a:pPr algn="just"/>
            <a:r>
              <a:rPr lang="tr-TR" sz="1800" dirty="0" smtClean="0">
                <a:solidFill>
                  <a:srgbClr val="111111"/>
                </a:solidFill>
              </a:rPr>
              <a:t>2. </a:t>
            </a:r>
            <a:r>
              <a:rPr lang="tr-TR" sz="1800" dirty="0">
                <a:solidFill>
                  <a:srgbClr val="111111"/>
                </a:solidFill>
              </a:rPr>
              <a:t>Hafta - </a:t>
            </a:r>
            <a:r>
              <a:rPr lang="tr-TR" sz="1800" dirty="0" smtClean="0">
                <a:solidFill>
                  <a:srgbClr val="111111"/>
                </a:solidFill>
              </a:rPr>
              <a:t>Beton, özellikleri, sınıfları</a:t>
            </a:r>
          </a:p>
          <a:p>
            <a:pPr algn="just"/>
            <a:r>
              <a:rPr lang="tr-TR" sz="1800" dirty="0" smtClean="0">
                <a:solidFill>
                  <a:srgbClr val="111111"/>
                </a:solidFill>
              </a:rPr>
              <a:t>3. </a:t>
            </a:r>
            <a:r>
              <a:rPr lang="tr-TR" sz="1800" dirty="0">
                <a:solidFill>
                  <a:srgbClr val="111111"/>
                </a:solidFill>
              </a:rPr>
              <a:t>Hafta - </a:t>
            </a:r>
            <a:r>
              <a:rPr lang="tr-TR" sz="1800" dirty="0" smtClean="0">
                <a:solidFill>
                  <a:srgbClr val="111111"/>
                </a:solidFill>
              </a:rPr>
              <a:t>Çelik, özellikleri, sınıfları</a:t>
            </a:r>
          </a:p>
          <a:p>
            <a:pPr algn="just"/>
            <a:r>
              <a:rPr lang="tr-TR" sz="1800" dirty="0" smtClean="0">
                <a:solidFill>
                  <a:srgbClr val="111111"/>
                </a:solidFill>
              </a:rPr>
              <a:t>4. </a:t>
            </a:r>
            <a:r>
              <a:rPr lang="tr-TR" sz="1800" dirty="0">
                <a:solidFill>
                  <a:srgbClr val="111111"/>
                </a:solidFill>
              </a:rPr>
              <a:t>Hafta -Yapıya etkiyen yükler, yük analizi</a:t>
            </a:r>
            <a:endParaRPr lang="en-US" sz="1800" dirty="0">
              <a:solidFill>
                <a:srgbClr val="111111"/>
              </a:solidFill>
            </a:endParaRPr>
          </a:p>
          <a:p>
            <a:pPr lvl="0" algn="just"/>
            <a:r>
              <a:rPr lang="tr-TR" sz="1800" dirty="0" smtClean="0">
                <a:solidFill>
                  <a:srgbClr val="111111"/>
                </a:solidFill>
              </a:rPr>
              <a:t>5. </a:t>
            </a:r>
            <a:r>
              <a:rPr lang="tr-TR" sz="1800" dirty="0">
                <a:solidFill>
                  <a:srgbClr val="111111"/>
                </a:solidFill>
              </a:rPr>
              <a:t>Hafta </a:t>
            </a:r>
            <a:r>
              <a:rPr lang="tr-TR" sz="1800" dirty="0" smtClean="0">
                <a:solidFill>
                  <a:srgbClr val="111111"/>
                </a:solidFill>
              </a:rPr>
              <a:t>– Hesap ilkeleri - </a:t>
            </a:r>
            <a:r>
              <a:rPr lang="en-US" sz="1800" dirty="0" err="1" smtClean="0">
                <a:solidFill>
                  <a:srgbClr val="111111"/>
                </a:solidFill>
              </a:rPr>
              <a:t>Taşıyıcı</a:t>
            </a:r>
            <a:r>
              <a:rPr lang="en-US" sz="1800" dirty="0" smtClean="0">
                <a:solidFill>
                  <a:srgbClr val="111111"/>
                </a:solidFill>
              </a:rPr>
              <a:t> </a:t>
            </a:r>
            <a:r>
              <a:rPr lang="en-US" sz="1800" dirty="0" err="1">
                <a:solidFill>
                  <a:srgbClr val="111111"/>
                </a:solidFill>
              </a:rPr>
              <a:t>sistem</a:t>
            </a:r>
            <a:r>
              <a:rPr lang="en-US" sz="1800" dirty="0">
                <a:solidFill>
                  <a:srgbClr val="111111"/>
                </a:solidFill>
              </a:rPr>
              <a:t> </a:t>
            </a:r>
            <a:r>
              <a:rPr lang="en-US" sz="1800" dirty="0" err="1">
                <a:solidFill>
                  <a:srgbClr val="111111"/>
                </a:solidFill>
              </a:rPr>
              <a:t>seçimi</a:t>
            </a:r>
            <a:endParaRPr lang="tr-TR" sz="1800" dirty="0">
              <a:solidFill>
                <a:srgbClr val="111111"/>
              </a:solidFill>
            </a:endParaRPr>
          </a:p>
          <a:p>
            <a:pPr lvl="0" algn="just"/>
            <a:r>
              <a:rPr lang="tr-TR" sz="1800" dirty="0">
                <a:solidFill>
                  <a:srgbClr val="111111"/>
                </a:solidFill>
              </a:rPr>
              <a:t>6</a:t>
            </a:r>
            <a:r>
              <a:rPr lang="tr-TR" sz="1800" dirty="0" smtClean="0">
                <a:solidFill>
                  <a:srgbClr val="111111"/>
                </a:solidFill>
              </a:rPr>
              <a:t>. </a:t>
            </a:r>
            <a:r>
              <a:rPr lang="tr-TR" sz="1800" dirty="0">
                <a:solidFill>
                  <a:srgbClr val="111111"/>
                </a:solidFill>
              </a:rPr>
              <a:t>Hafta - </a:t>
            </a:r>
            <a:r>
              <a:rPr lang="en-US" sz="1800" dirty="0" err="1" smtClean="0">
                <a:solidFill>
                  <a:srgbClr val="111111"/>
                </a:solidFill>
              </a:rPr>
              <a:t>Kolonlar</a:t>
            </a:r>
            <a:r>
              <a:rPr lang="en-US" sz="1800" dirty="0">
                <a:solidFill>
                  <a:srgbClr val="111111"/>
                </a:solidFill>
              </a:rPr>
              <a:t>, </a:t>
            </a:r>
            <a:r>
              <a:rPr lang="en-US" sz="1800" dirty="0" err="1" smtClean="0">
                <a:solidFill>
                  <a:srgbClr val="111111"/>
                </a:solidFill>
              </a:rPr>
              <a:t>sınır</a:t>
            </a:r>
            <a:r>
              <a:rPr lang="en-US" sz="1800" dirty="0" smtClean="0">
                <a:solidFill>
                  <a:srgbClr val="111111"/>
                </a:solidFill>
              </a:rPr>
              <a:t> </a:t>
            </a:r>
            <a:r>
              <a:rPr lang="en-US" sz="1800" dirty="0" err="1">
                <a:solidFill>
                  <a:srgbClr val="111111"/>
                </a:solidFill>
              </a:rPr>
              <a:t>değerler</a:t>
            </a:r>
            <a:r>
              <a:rPr lang="en-US" sz="1800" dirty="0">
                <a:solidFill>
                  <a:srgbClr val="111111"/>
                </a:solidFill>
              </a:rPr>
              <a:t>, </a:t>
            </a:r>
            <a:r>
              <a:rPr lang="en-US" sz="1800" dirty="0" err="1" smtClean="0">
                <a:solidFill>
                  <a:srgbClr val="111111"/>
                </a:solidFill>
              </a:rPr>
              <a:t>boyutlandırma</a:t>
            </a:r>
            <a:r>
              <a:rPr lang="tr-TR" sz="1800" dirty="0">
                <a:solidFill>
                  <a:srgbClr val="111111"/>
                </a:solidFill>
              </a:rPr>
              <a:t> </a:t>
            </a:r>
            <a:endParaRPr lang="tr-TR" sz="1800" dirty="0" smtClean="0">
              <a:solidFill>
                <a:srgbClr val="111111"/>
              </a:solidFill>
            </a:endParaRPr>
          </a:p>
          <a:p>
            <a:pPr lvl="0" algn="just"/>
            <a:r>
              <a:rPr lang="tr-TR" sz="1800" dirty="0">
                <a:solidFill>
                  <a:srgbClr val="111111"/>
                </a:solidFill>
              </a:rPr>
              <a:t>7</a:t>
            </a:r>
            <a:r>
              <a:rPr lang="tr-TR" sz="1800" dirty="0" smtClean="0">
                <a:solidFill>
                  <a:srgbClr val="111111"/>
                </a:solidFill>
              </a:rPr>
              <a:t>. </a:t>
            </a:r>
            <a:r>
              <a:rPr lang="tr-TR" sz="1800" dirty="0">
                <a:solidFill>
                  <a:srgbClr val="111111"/>
                </a:solidFill>
              </a:rPr>
              <a:t>Hafta - </a:t>
            </a:r>
            <a:r>
              <a:rPr lang="tr-TR" sz="1800" dirty="0" smtClean="0">
                <a:solidFill>
                  <a:srgbClr val="111111"/>
                </a:solidFill>
              </a:rPr>
              <a:t>Kolonlar, örnekler ve soru çözümleri</a:t>
            </a:r>
          </a:p>
          <a:p>
            <a:pPr algn="just"/>
            <a:r>
              <a:rPr lang="tr-TR" sz="1800" dirty="0">
                <a:solidFill>
                  <a:srgbClr val="111111"/>
                </a:solidFill>
              </a:rPr>
              <a:t>8</a:t>
            </a:r>
            <a:r>
              <a:rPr lang="tr-TR" sz="1800" dirty="0" smtClean="0">
                <a:solidFill>
                  <a:srgbClr val="111111"/>
                </a:solidFill>
              </a:rPr>
              <a:t>. </a:t>
            </a:r>
            <a:r>
              <a:rPr lang="tr-TR" sz="1800" dirty="0">
                <a:solidFill>
                  <a:srgbClr val="111111"/>
                </a:solidFill>
              </a:rPr>
              <a:t>Hafta - </a:t>
            </a:r>
            <a:r>
              <a:rPr lang="en-US" sz="1800" dirty="0" err="1" smtClean="0">
                <a:solidFill>
                  <a:srgbClr val="111111"/>
                </a:solidFill>
              </a:rPr>
              <a:t>Kirişler</a:t>
            </a:r>
            <a:r>
              <a:rPr lang="en-US" sz="1800" dirty="0">
                <a:solidFill>
                  <a:srgbClr val="111111"/>
                </a:solidFill>
              </a:rPr>
              <a:t>, </a:t>
            </a:r>
            <a:r>
              <a:rPr lang="en-US" sz="1800" dirty="0" err="1" smtClean="0">
                <a:solidFill>
                  <a:srgbClr val="111111"/>
                </a:solidFill>
              </a:rPr>
              <a:t>sınır</a:t>
            </a:r>
            <a:r>
              <a:rPr lang="en-US" sz="1800" dirty="0" smtClean="0">
                <a:solidFill>
                  <a:srgbClr val="111111"/>
                </a:solidFill>
              </a:rPr>
              <a:t> </a:t>
            </a:r>
            <a:r>
              <a:rPr lang="en-US" sz="1800" dirty="0" err="1">
                <a:solidFill>
                  <a:srgbClr val="111111"/>
                </a:solidFill>
              </a:rPr>
              <a:t>değerler</a:t>
            </a:r>
            <a:r>
              <a:rPr lang="en-US" sz="1800" dirty="0">
                <a:solidFill>
                  <a:srgbClr val="111111"/>
                </a:solidFill>
              </a:rPr>
              <a:t>, </a:t>
            </a:r>
            <a:r>
              <a:rPr lang="en-US" sz="1800" dirty="0" err="1" smtClean="0">
                <a:solidFill>
                  <a:srgbClr val="111111"/>
                </a:solidFill>
              </a:rPr>
              <a:t>boyutlandırma</a:t>
            </a:r>
            <a:endParaRPr lang="tr-TR" sz="1800" dirty="0" smtClean="0">
              <a:solidFill>
                <a:srgbClr val="111111"/>
              </a:solidFill>
            </a:endParaRPr>
          </a:p>
          <a:p>
            <a:pPr algn="just"/>
            <a:r>
              <a:rPr lang="tr-TR" sz="1800" dirty="0" smtClean="0">
                <a:solidFill>
                  <a:srgbClr val="111111"/>
                </a:solidFill>
              </a:rPr>
              <a:t>9. Hafta - </a:t>
            </a:r>
            <a:r>
              <a:rPr lang="tr-TR" sz="1800" dirty="0">
                <a:solidFill>
                  <a:srgbClr val="111111"/>
                </a:solidFill>
              </a:rPr>
              <a:t>Kirişler, çift </a:t>
            </a:r>
            <a:r>
              <a:rPr lang="tr-TR" sz="1800" dirty="0" smtClean="0">
                <a:solidFill>
                  <a:srgbClr val="111111"/>
                </a:solidFill>
              </a:rPr>
              <a:t>donatılı kirişler, örnekler ve soru çözümleri</a:t>
            </a:r>
          </a:p>
          <a:p>
            <a:pPr algn="just"/>
            <a:r>
              <a:rPr lang="tr-TR" sz="1800" dirty="0" smtClean="0">
                <a:solidFill>
                  <a:srgbClr val="111111"/>
                </a:solidFill>
              </a:rPr>
              <a:t>10. </a:t>
            </a:r>
            <a:r>
              <a:rPr lang="tr-TR" sz="1800" dirty="0">
                <a:solidFill>
                  <a:srgbClr val="111111"/>
                </a:solidFill>
              </a:rPr>
              <a:t>Hafta </a:t>
            </a:r>
            <a:r>
              <a:rPr lang="tr-TR" sz="1800" dirty="0" smtClean="0">
                <a:solidFill>
                  <a:srgbClr val="111111"/>
                </a:solidFill>
              </a:rPr>
              <a:t>- Kirişler, tablalı kirişler, örnekler ve soru çözümleri</a:t>
            </a:r>
            <a:endParaRPr lang="en-US" sz="1800" dirty="0">
              <a:solidFill>
                <a:srgbClr val="111111"/>
              </a:solidFill>
            </a:endParaRPr>
          </a:p>
          <a:p>
            <a:pPr algn="just"/>
            <a:r>
              <a:rPr lang="tr-TR" sz="1800" dirty="0" smtClean="0">
                <a:solidFill>
                  <a:srgbClr val="111111"/>
                </a:solidFill>
              </a:rPr>
              <a:t>11. </a:t>
            </a:r>
            <a:r>
              <a:rPr lang="tr-TR" sz="1800" dirty="0">
                <a:solidFill>
                  <a:srgbClr val="111111"/>
                </a:solidFill>
              </a:rPr>
              <a:t>Hafta - </a:t>
            </a:r>
            <a:r>
              <a:rPr lang="en-US" sz="1800" dirty="0" err="1" smtClean="0">
                <a:solidFill>
                  <a:srgbClr val="111111"/>
                </a:solidFill>
              </a:rPr>
              <a:t>Döşemeler</a:t>
            </a:r>
            <a:r>
              <a:rPr lang="en-US" sz="1800" dirty="0">
                <a:solidFill>
                  <a:srgbClr val="111111"/>
                </a:solidFill>
              </a:rPr>
              <a:t>, </a:t>
            </a:r>
            <a:r>
              <a:rPr lang="en-US" sz="1800" dirty="0" err="1">
                <a:solidFill>
                  <a:srgbClr val="111111"/>
                </a:solidFill>
              </a:rPr>
              <a:t>döşeme</a:t>
            </a:r>
            <a:r>
              <a:rPr lang="en-US" sz="1800" dirty="0">
                <a:solidFill>
                  <a:srgbClr val="111111"/>
                </a:solidFill>
              </a:rPr>
              <a:t> </a:t>
            </a:r>
            <a:r>
              <a:rPr lang="en-US" sz="1800" dirty="0" err="1">
                <a:solidFill>
                  <a:srgbClr val="111111"/>
                </a:solidFill>
              </a:rPr>
              <a:t>tipleri</a:t>
            </a:r>
            <a:r>
              <a:rPr lang="en-US" sz="1800" dirty="0">
                <a:solidFill>
                  <a:srgbClr val="111111"/>
                </a:solidFill>
              </a:rPr>
              <a:t>, </a:t>
            </a:r>
            <a:r>
              <a:rPr lang="en-US" sz="1800" dirty="0" err="1" smtClean="0">
                <a:solidFill>
                  <a:srgbClr val="111111"/>
                </a:solidFill>
              </a:rPr>
              <a:t>sınır</a:t>
            </a:r>
            <a:r>
              <a:rPr lang="en-US" sz="1800" dirty="0" smtClean="0">
                <a:solidFill>
                  <a:srgbClr val="111111"/>
                </a:solidFill>
              </a:rPr>
              <a:t> </a:t>
            </a:r>
            <a:r>
              <a:rPr lang="en-US" sz="1800" dirty="0" err="1" smtClean="0">
                <a:solidFill>
                  <a:srgbClr val="111111"/>
                </a:solidFill>
              </a:rPr>
              <a:t>değerler</a:t>
            </a:r>
            <a:endParaRPr lang="tr-TR" sz="1800" dirty="0" smtClean="0">
              <a:solidFill>
                <a:srgbClr val="111111"/>
              </a:solidFill>
            </a:endParaRPr>
          </a:p>
          <a:p>
            <a:pPr algn="just"/>
            <a:r>
              <a:rPr lang="tr-TR" sz="1800" dirty="0" smtClean="0">
                <a:solidFill>
                  <a:srgbClr val="111111"/>
                </a:solidFill>
              </a:rPr>
              <a:t>12. </a:t>
            </a:r>
            <a:r>
              <a:rPr lang="tr-TR" sz="1800" dirty="0">
                <a:solidFill>
                  <a:srgbClr val="111111"/>
                </a:solidFill>
              </a:rPr>
              <a:t>Hafta - </a:t>
            </a:r>
            <a:r>
              <a:rPr lang="tr-TR" sz="1800" dirty="0" smtClean="0">
                <a:solidFill>
                  <a:srgbClr val="111111"/>
                </a:solidFill>
              </a:rPr>
              <a:t>Döşemeler, örnekler ve soru çözümleri</a:t>
            </a:r>
            <a:endParaRPr lang="en-US" sz="1800" dirty="0">
              <a:solidFill>
                <a:srgbClr val="111111"/>
              </a:solidFill>
            </a:endParaRPr>
          </a:p>
          <a:p>
            <a:pPr algn="just"/>
            <a:r>
              <a:rPr lang="tr-TR" sz="1800" dirty="0" smtClean="0">
                <a:solidFill>
                  <a:srgbClr val="111111"/>
                </a:solidFill>
              </a:rPr>
              <a:t>13. </a:t>
            </a:r>
            <a:r>
              <a:rPr lang="tr-TR" sz="1800" dirty="0">
                <a:solidFill>
                  <a:srgbClr val="111111"/>
                </a:solidFill>
              </a:rPr>
              <a:t>Hafta - </a:t>
            </a:r>
            <a:r>
              <a:rPr lang="en-US" sz="1800" dirty="0" err="1" smtClean="0">
                <a:solidFill>
                  <a:srgbClr val="111111"/>
                </a:solidFill>
              </a:rPr>
              <a:t>Temeller</a:t>
            </a:r>
            <a:r>
              <a:rPr lang="en-US" sz="1800" dirty="0">
                <a:solidFill>
                  <a:srgbClr val="111111"/>
                </a:solidFill>
              </a:rPr>
              <a:t>, </a:t>
            </a:r>
            <a:r>
              <a:rPr lang="en-US" sz="1800" dirty="0" err="1">
                <a:solidFill>
                  <a:srgbClr val="111111"/>
                </a:solidFill>
              </a:rPr>
              <a:t>temel</a:t>
            </a:r>
            <a:r>
              <a:rPr lang="en-US" sz="1800" dirty="0">
                <a:solidFill>
                  <a:srgbClr val="111111"/>
                </a:solidFill>
              </a:rPr>
              <a:t> </a:t>
            </a:r>
            <a:r>
              <a:rPr lang="en-US" sz="1800" dirty="0" err="1" smtClean="0">
                <a:solidFill>
                  <a:srgbClr val="111111"/>
                </a:solidFill>
              </a:rPr>
              <a:t>tipleri</a:t>
            </a:r>
            <a:endParaRPr lang="tr-TR" sz="1800" dirty="0" smtClean="0">
              <a:solidFill>
                <a:srgbClr val="111111"/>
              </a:solidFill>
            </a:endParaRPr>
          </a:p>
          <a:p>
            <a:pPr algn="just"/>
            <a:r>
              <a:rPr lang="tr-TR" sz="1800" dirty="0" smtClean="0">
                <a:solidFill>
                  <a:srgbClr val="111111"/>
                </a:solidFill>
              </a:rPr>
              <a:t>14. </a:t>
            </a:r>
            <a:r>
              <a:rPr lang="tr-TR" sz="1800" dirty="0">
                <a:solidFill>
                  <a:srgbClr val="111111"/>
                </a:solidFill>
              </a:rPr>
              <a:t>Hafta - </a:t>
            </a:r>
            <a:r>
              <a:rPr lang="tr-TR" sz="1800" dirty="0" smtClean="0">
                <a:solidFill>
                  <a:srgbClr val="111111"/>
                </a:solidFill>
              </a:rPr>
              <a:t>Temeller, örnekler ve soru çözümleri</a:t>
            </a:r>
          </a:p>
        </p:txBody>
      </p:sp>
    </p:spTree>
    <p:extLst>
      <p:ext uri="{BB962C8B-B14F-4D97-AF65-F5344CB8AC3E}">
        <p14:creationId xmlns:p14="http://schemas.microsoft.com/office/powerpoint/2010/main" val="396185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29046" y="400595"/>
            <a:ext cx="10911840" cy="1051560"/>
          </a:xfrm>
        </p:spPr>
        <p:txBody>
          <a:bodyPr>
            <a:normAutofit fontScale="90000"/>
          </a:bodyPr>
          <a:lstStyle/>
          <a:p>
            <a:pPr algn="r"/>
            <a:r>
              <a:rPr lang="tr-TR" dirty="0" smtClean="0"/>
              <a:t>         ***DERSTE KULLANILACAK KAYNAKLAR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72588" y="1749552"/>
            <a:ext cx="10911840" cy="4187952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>
                <a:solidFill>
                  <a:srgbClr val="111111"/>
                </a:solidFill>
              </a:rPr>
              <a:t>Ersoy</a:t>
            </a:r>
            <a:r>
              <a:rPr lang="en-US" sz="2800" dirty="0">
                <a:solidFill>
                  <a:srgbClr val="111111"/>
                </a:solidFill>
              </a:rPr>
              <a:t>, U., </a:t>
            </a:r>
            <a:r>
              <a:rPr lang="en-US" sz="2800" dirty="0" err="1">
                <a:solidFill>
                  <a:srgbClr val="111111"/>
                </a:solidFill>
              </a:rPr>
              <a:t>Özcebe</a:t>
            </a:r>
            <a:r>
              <a:rPr lang="en-US" sz="2800" dirty="0">
                <a:solidFill>
                  <a:srgbClr val="111111"/>
                </a:solidFill>
              </a:rPr>
              <a:t>, G. (2016). </a:t>
            </a:r>
            <a:r>
              <a:rPr lang="en-US" sz="2800" dirty="0" err="1">
                <a:solidFill>
                  <a:srgbClr val="111111"/>
                </a:solidFill>
              </a:rPr>
              <a:t>Betonarme</a:t>
            </a:r>
            <a:r>
              <a:rPr lang="en-US" sz="2800" dirty="0">
                <a:solidFill>
                  <a:srgbClr val="111111"/>
                </a:solidFill>
              </a:rPr>
              <a:t>, </a:t>
            </a:r>
            <a:r>
              <a:rPr lang="en-US" sz="2800" dirty="0" err="1">
                <a:solidFill>
                  <a:srgbClr val="111111"/>
                </a:solidFill>
              </a:rPr>
              <a:t>Evrim</a:t>
            </a:r>
            <a:r>
              <a:rPr lang="en-US" sz="2800" dirty="0">
                <a:solidFill>
                  <a:srgbClr val="111111"/>
                </a:solidFill>
              </a:rPr>
              <a:t> </a:t>
            </a:r>
            <a:r>
              <a:rPr lang="en-US" sz="2800" dirty="0" err="1">
                <a:solidFill>
                  <a:srgbClr val="111111"/>
                </a:solidFill>
              </a:rPr>
              <a:t>Yayınevi</a:t>
            </a:r>
            <a:r>
              <a:rPr lang="en-US" sz="2800" dirty="0">
                <a:solidFill>
                  <a:srgbClr val="111111"/>
                </a:solidFill>
              </a:rPr>
              <a:t>, İstanbul</a:t>
            </a:r>
            <a:r>
              <a:rPr lang="en-US" sz="2800" dirty="0" smtClean="0">
                <a:solidFill>
                  <a:srgbClr val="111111"/>
                </a:solidFill>
              </a:rPr>
              <a:t>.</a:t>
            </a:r>
            <a:endParaRPr lang="tr-TR" sz="2800" dirty="0" smtClean="0">
              <a:solidFill>
                <a:srgbClr val="111111"/>
              </a:solidFill>
            </a:endParaRPr>
          </a:p>
          <a:p>
            <a:pPr algn="just"/>
            <a:r>
              <a:rPr lang="en-US" sz="2800" dirty="0" err="1">
                <a:solidFill>
                  <a:srgbClr val="111111"/>
                </a:solidFill>
              </a:rPr>
              <a:t>Doğangün</a:t>
            </a:r>
            <a:r>
              <a:rPr lang="en-US" sz="2800" dirty="0">
                <a:solidFill>
                  <a:srgbClr val="111111"/>
                </a:solidFill>
              </a:rPr>
              <a:t>, A. (2016). </a:t>
            </a:r>
            <a:r>
              <a:rPr lang="en-US" sz="2800" dirty="0" err="1">
                <a:solidFill>
                  <a:srgbClr val="111111"/>
                </a:solidFill>
              </a:rPr>
              <a:t>Betonarme</a:t>
            </a:r>
            <a:r>
              <a:rPr lang="en-US" sz="2800" dirty="0">
                <a:solidFill>
                  <a:srgbClr val="111111"/>
                </a:solidFill>
              </a:rPr>
              <a:t> </a:t>
            </a:r>
            <a:r>
              <a:rPr lang="en-US" sz="2800" dirty="0" err="1">
                <a:solidFill>
                  <a:srgbClr val="111111"/>
                </a:solidFill>
              </a:rPr>
              <a:t>Yapıların</a:t>
            </a:r>
            <a:r>
              <a:rPr lang="en-US" sz="2800" dirty="0">
                <a:solidFill>
                  <a:srgbClr val="111111"/>
                </a:solidFill>
              </a:rPr>
              <a:t> </a:t>
            </a:r>
            <a:r>
              <a:rPr lang="en-US" sz="2800" dirty="0" err="1">
                <a:solidFill>
                  <a:srgbClr val="111111"/>
                </a:solidFill>
              </a:rPr>
              <a:t>Hesap</a:t>
            </a:r>
            <a:r>
              <a:rPr lang="en-US" sz="2800" dirty="0">
                <a:solidFill>
                  <a:srgbClr val="111111"/>
                </a:solidFill>
              </a:rPr>
              <a:t> </a:t>
            </a:r>
            <a:r>
              <a:rPr lang="en-US" sz="2800" dirty="0" err="1">
                <a:solidFill>
                  <a:srgbClr val="111111"/>
                </a:solidFill>
              </a:rPr>
              <a:t>ve</a:t>
            </a:r>
            <a:r>
              <a:rPr lang="en-US" sz="2800" dirty="0">
                <a:solidFill>
                  <a:srgbClr val="111111"/>
                </a:solidFill>
              </a:rPr>
              <a:t> </a:t>
            </a:r>
            <a:r>
              <a:rPr lang="en-US" sz="2800" dirty="0" err="1">
                <a:solidFill>
                  <a:srgbClr val="111111"/>
                </a:solidFill>
              </a:rPr>
              <a:t>Tasarımı</a:t>
            </a:r>
            <a:r>
              <a:rPr lang="en-US" sz="2800" dirty="0">
                <a:solidFill>
                  <a:srgbClr val="111111"/>
                </a:solidFill>
              </a:rPr>
              <a:t>, </a:t>
            </a:r>
            <a:r>
              <a:rPr lang="en-US" sz="2800" dirty="0" err="1">
                <a:solidFill>
                  <a:srgbClr val="111111"/>
                </a:solidFill>
              </a:rPr>
              <a:t>Birsen</a:t>
            </a:r>
            <a:r>
              <a:rPr lang="en-US" sz="2800" dirty="0">
                <a:solidFill>
                  <a:srgbClr val="111111"/>
                </a:solidFill>
              </a:rPr>
              <a:t> </a:t>
            </a:r>
            <a:r>
              <a:rPr lang="en-US" sz="2800" dirty="0" err="1">
                <a:solidFill>
                  <a:srgbClr val="111111"/>
                </a:solidFill>
              </a:rPr>
              <a:t>Yayınevi</a:t>
            </a:r>
            <a:r>
              <a:rPr lang="en-US" sz="2800" dirty="0">
                <a:solidFill>
                  <a:srgbClr val="111111"/>
                </a:solidFill>
              </a:rPr>
              <a:t>, </a:t>
            </a:r>
            <a:r>
              <a:rPr lang="en-US" sz="2800" dirty="0" smtClean="0">
                <a:solidFill>
                  <a:srgbClr val="111111"/>
                </a:solidFill>
              </a:rPr>
              <a:t>İstanbul</a:t>
            </a:r>
            <a:endParaRPr lang="tr-TR" sz="2800" dirty="0" smtClean="0">
              <a:solidFill>
                <a:srgbClr val="111111"/>
              </a:solidFill>
            </a:endParaRPr>
          </a:p>
          <a:p>
            <a:pPr algn="just"/>
            <a:r>
              <a:rPr lang="en-US" sz="2800" dirty="0"/>
              <a:t>Ahmet TOPÇU, </a:t>
            </a:r>
            <a:r>
              <a:rPr lang="en-US" sz="2800" dirty="0" err="1"/>
              <a:t>Betonarme</a:t>
            </a:r>
            <a:r>
              <a:rPr lang="en-US" sz="2800" dirty="0"/>
              <a:t> I, </a:t>
            </a:r>
            <a:r>
              <a:rPr lang="en-US" sz="2800" dirty="0" err="1"/>
              <a:t>Eskişehir</a:t>
            </a:r>
            <a:r>
              <a:rPr lang="en-US" sz="2800" dirty="0"/>
              <a:t> </a:t>
            </a:r>
            <a:r>
              <a:rPr lang="en-US" sz="2800" dirty="0" err="1"/>
              <a:t>Osmangazi</a:t>
            </a:r>
            <a:r>
              <a:rPr lang="en-US" sz="2800" dirty="0"/>
              <a:t> </a:t>
            </a:r>
            <a:r>
              <a:rPr lang="en-US" sz="2800" dirty="0" err="1"/>
              <a:t>Üniversitesi</a:t>
            </a:r>
            <a:r>
              <a:rPr lang="en-US" sz="2800" dirty="0"/>
              <a:t>, 2019, </a:t>
            </a:r>
            <a:r>
              <a:rPr lang="en-US" sz="2800" dirty="0">
                <a:hlinkClick r:id="rId2"/>
              </a:rPr>
              <a:t>http://</a:t>
            </a:r>
            <a:r>
              <a:rPr lang="en-US" sz="2800" dirty="0" smtClean="0">
                <a:hlinkClick r:id="rId2"/>
              </a:rPr>
              <a:t>mmf2.ogu.edu.tr/atopcu</a:t>
            </a:r>
            <a:endParaRPr lang="tr-TR" sz="2800" dirty="0" smtClean="0"/>
          </a:p>
          <a:p>
            <a:pPr marL="0" indent="0" algn="just">
              <a:buNone/>
            </a:pPr>
            <a:endParaRPr lang="tr-TR" sz="2800" dirty="0" smtClean="0"/>
          </a:p>
          <a:p>
            <a:pPr algn="just"/>
            <a:r>
              <a:rPr lang="tr-TR" sz="2000" dirty="0" smtClean="0"/>
              <a:t>*** Bu ders notu sunumları çalışma ve öğrenme için yeterli değildir. Derse devam edip, haftalık olarak takip etmeniz gerekmektedir.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7197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5389" y="1193911"/>
            <a:ext cx="5761546" cy="2860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402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5389" y="967605"/>
            <a:ext cx="5761546" cy="3313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433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5389" y="1509368"/>
            <a:ext cx="5761546" cy="222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056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5389" y="1638904"/>
            <a:ext cx="5761546" cy="197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550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3117" y="1623665"/>
            <a:ext cx="5766091" cy="200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100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5389" y="1155812"/>
            <a:ext cx="5761546" cy="293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4244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rünüş">
  <a:themeElements>
    <a:clrScheme name="Görünüş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290</TotalTime>
  <Words>310</Words>
  <Application>Microsoft Office PowerPoint</Application>
  <PresentationFormat>Geniş ekran</PresentationFormat>
  <Paragraphs>48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18</vt:i4>
      </vt:variant>
    </vt:vector>
  </HeadingPairs>
  <TitlesOfParts>
    <vt:vector size="24" baseType="lpstr">
      <vt:lpstr>Arial</vt:lpstr>
      <vt:lpstr>Calibri</vt:lpstr>
      <vt:lpstr>Verdana</vt:lpstr>
      <vt:lpstr>Wingdings 2</vt:lpstr>
      <vt:lpstr>Görünüş</vt:lpstr>
      <vt:lpstr>2_Ofis Teması</vt:lpstr>
      <vt:lpstr>BETONARME</vt:lpstr>
      <vt:lpstr>DERS PROGRAMI</vt:lpstr>
      <vt:lpstr>         ***DERSTE KULLANILACAK KAYNAKLAR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BETONARME</dc:title>
  <dc:creator>TYSLAB_39</dc:creator>
  <cp:lastModifiedBy>Kedimen Kedi</cp:lastModifiedBy>
  <cp:revision>37</cp:revision>
  <dcterms:created xsi:type="dcterms:W3CDTF">2018-03-09T07:47:11Z</dcterms:created>
  <dcterms:modified xsi:type="dcterms:W3CDTF">2020-02-03T06:00:47Z</dcterms:modified>
</cp:coreProperties>
</file>