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6" r:id="rId8"/>
    <p:sldId id="263" r:id="rId9"/>
    <p:sldId id="264" r:id="rId10"/>
    <p:sldId id="265" r:id="rId11"/>
    <p:sldId id="267" r:id="rId12"/>
    <p:sldId id="268" r:id="rId13"/>
    <p:sldId id="269" r:id="rId14"/>
    <p:sldId id="270" r:id="rId15"/>
    <p:sldId id="271"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5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B20E0857-973A-4EC4-9E9B-5BE8A0EDAB13}" type="datetimeFigureOut">
              <a:rPr lang="tr-TR" smtClean="0"/>
              <a:t>26.11.2019</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5E140E2A-B902-4A74-969D-54A600D61773}"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20E0857-973A-4EC4-9E9B-5BE8A0EDAB13}" type="datetimeFigureOut">
              <a:rPr lang="tr-TR" smtClean="0"/>
              <a:t>26.11.2019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E140E2A-B902-4A74-969D-54A600D61773}"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20E0857-973A-4EC4-9E9B-5BE8A0EDAB13}" type="datetimeFigureOut">
              <a:rPr lang="tr-TR" smtClean="0"/>
              <a:t>26.11.2019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E140E2A-B902-4A74-969D-54A600D61773}"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20E0857-973A-4EC4-9E9B-5BE8A0EDAB13}" type="datetimeFigureOut">
              <a:rPr lang="tr-TR" smtClean="0"/>
              <a:t>26.11.2019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E140E2A-B902-4A74-969D-54A600D61773}" type="slidenum">
              <a:rPr lang="tr-TR" smtClean="0"/>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20E0857-973A-4EC4-9E9B-5BE8A0EDAB13}" type="datetimeFigureOut">
              <a:rPr lang="tr-TR" smtClean="0"/>
              <a:t>26.11.2019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E140E2A-B902-4A74-969D-54A600D61773}"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20E0857-973A-4EC4-9E9B-5BE8A0EDAB13}" type="datetimeFigureOut">
              <a:rPr lang="tr-TR" smtClean="0"/>
              <a:t>26.11.2019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E140E2A-B902-4A74-969D-54A600D61773}"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20E0857-973A-4EC4-9E9B-5BE8A0EDAB13}" type="datetimeFigureOut">
              <a:rPr lang="tr-TR" smtClean="0"/>
              <a:t>26.11.2019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E140E2A-B902-4A74-969D-54A600D61773}"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20E0857-973A-4EC4-9E9B-5BE8A0EDAB13}" type="datetimeFigureOut">
              <a:rPr lang="tr-TR" smtClean="0"/>
              <a:t>26.11.2019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E140E2A-B902-4A74-969D-54A600D61773}"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0E0857-973A-4EC4-9E9B-5BE8A0EDAB13}" type="datetimeFigureOut">
              <a:rPr lang="tr-TR" smtClean="0"/>
              <a:t>26.11.2019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E140E2A-B902-4A74-969D-54A600D61773}"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20E0857-973A-4EC4-9E9B-5BE8A0EDAB13}" type="datetimeFigureOut">
              <a:rPr lang="tr-TR" smtClean="0"/>
              <a:t>26.11.2019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E140E2A-B902-4A74-969D-54A600D61773}"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20E0857-973A-4EC4-9E9B-5BE8A0EDAB13}" type="datetimeFigureOut">
              <a:rPr lang="tr-TR" smtClean="0"/>
              <a:t>26.11.2019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E140E2A-B902-4A74-969D-54A600D61773}"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B20E0857-973A-4EC4-9E9B-5BE8A0EDAB13}" type="datetimeFigureOut">
              <a:rPr lang="tr-TR" smtClean="0"/>
              <a:t>26.11.2019</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5E140E2A-B902-4A74-969D-54A600D61773}"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İrtifak Hakkı -2</a:t>
            </a:r>
            <a:endParaRPr lang="tr-TR" dirty="0"/>
          </a:p>
        </p:txBody>
      </p:sp>
    </p:spTree>
    <p:extLst>
      <p:ext uri="{BB962C8B-B14F-4D97-AF65-F5344CB8AC3E}">
        <p14:creationId xmlns:p14="http://schemas.microsoft.com/office/powerpoint/2010/main" val="3903642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248347"/>
            <a:ext cx="8712967" cy="4493021"/>
          </a:xfrm>
        </p:spPr>
        <p:txBody>
          <a:bodyPr/>
          <a:lstStyle/>
          <a:p>
            <a:pPr marL="0" indent="0" algn="just">
              <a:buNone/>
            </a:pPr>
            <a:r>
              <a:rPr lang="tr-TR" b="1" dirty="0" smtClean="0"/>
              <a:t>6. İntifa Hakkının Hükümleri</a:t>
            </a:r>
          </a:p>
          <a:p>
            <a:pPr marL="457200" indent="-457200" algn="just">
              <a:buAutoNum type="alphaLcPeriod"/>
            </a:pPr>
            <a:r>
              <a:rPr lang="tr-TR" b="1" dirty="0" smtClean="0"/>
              <a:t>İntifa Hakkı Sahibinin Hakları</a:t>
            </a:r>
          </a:p>
          <a:p>
            <a:pPr algn="just"/>
            <a:r>
              <a:rPr lang="tr-TR" dirty="0" smtClean="0"/>
              <a:t>İntifa konusu mala zilyet olma yetkisi</a:t>
            </a:r>
          </a:p>
          <a:p>
            <a:pPr algn="just"/>
            <a:r>
              <a:rPr lang="tr-TR" dirty="0" smtClean="0"/>
              <a:t>İntifa konusu malı kullanma yetkisi</a:t>
            </a:r>
          </a:p>
          <a:p>
            <a:pPr algn="just"/>
            <a:r>
              <a:rPr lang="tr-TR" dirty="0" smtClean="0"/>
              <a:t>İntifa konusu malın ürünlerini ve gelirlerini elde etme yetkisi</a:t>
            </a:r>
          </a:p>
          <a:p>
            <a:pPr algn="just"/>
            <a:r>
              <a:rPr lang="tr-TR" dirty="0" smtClean="0"/>
              <a:t>İntifa konusu malı yönetme</a:t>
            </a:r>
          </a:p>
          <a:p>
            <a:pPr algn="just"/>
            <a:r>
              <a:rPr lang="tr-TR" dirty="0" smtClean="0"/>
              <a:t>İntifa konusu mal </a:t>
            </a:r>
            <a:r>
              <a:rPr lang="tr-TR" dirty="0" smtClean="0"/>
              <a:t>üzerinde tasarruf</a:t>
            </a:r>
          </a:p>
          <a:p>
            <a:pPr algn="just"/>
            <a:r>
              <a:rPr lang="tr-TR" dirty="0" smtClean="0"/>
              <a:t>Defter tutma</a:t>
            </a:r>
          </a:p>
          <a:p>
            <a:pPr marL="0" indent="0" algn="just">
              <a:buNone/>
            </a:pPr>
            <a:endParaRPr lang="tr-TR" dirty="0" smtClean="0"/>
          </a:p>
        </p:txBody>
      </p:sp>
    </p:spTree>
    <p:extLst>
      <p:ext uri="{BB962C8B-B14F-4D97-AF65-F5344CB8AC3E}">
        <p14:creationId xmlns:p14="http://schemas.microsoft.com/office/powerpoint/2010/main" val="3803398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060848"/>
            <a:ext cx="8640960" cy="4608511"/>
          </a:xfrm>
        </p:spPr>
        <p:txBody>
          <a:bodyPr>
            <a:normAutofit fontScale="92500" lnSpcReduction="10000"/>
          </a:bodyPr>
          <a:lstStyle/>
          <a:p>
            <a:pPr marL="0" indent="0">
              <a:buNone/>
            </a:pPr>
            <a:r>
              <a:rPr lang="tr-TR" b="1" dirty="0" smtClean="0"/>
              <a:t>b. İntifa Hakkı Sahibinin Yükümlülükleri</a:t>
            </a:r>
          </a:p>
          <a:p>
            <a:r>
              <a:rPr lang="tr-TR" dirty="0" smtClean="0"/>
              <a:t>Bakım ve koruma yükümlülüğü</a:t>
            </a:r>
          </a:p>
          <a:p>
            <a:r>
              <a:rPr lang="tr-TR" dirty="0" smtClean="0"/>
              <a:t>Giderlerin ve vergilerin ödenmesi</a:t>
            </a:r>
          </a:p>
          <a:p>
            <a:r>
              <a:rPr lang="tr-TR" dirty="0" smtClean="0"/>
              <a:t>İntifa konusu malı sigorta ettirme yükümlülüğü</a:t>
            </a:r>
          </a:p>
          <a:p>
            <a:pPr marL="0" indent="0">
              <a:buNone/>
            </a:pPr>
            <a:r>
              <a:rPr lang="tr-TR" b="1" dirty="0" smtClean="0"/>
              <a:t>c. Malikin Hakları</a:t>
            </a:r>
          </a:p>
          <a:p>
            <a:r>
              <a:rPr lang="tr-TR" dirty="0" smtClean="0"/>
              <a:t>İntifa konusu üzerinde tasarruf yetkisi</a:t>
            </a:r>
          </a:p>
          <a:p>
            <a:r>
              <a:rPr lang="tr-TR" dirty="0" smtClean="0"/>
              <a:t>Gözetme ve denetleme yetkisi</a:t>
            </a:r>
          </a:p>
          <a:p>
            <a:r>
              <a:rPr lang="tr-TR" dirty="0" smtClean="0"/>
              <a:t>Güvence (teminat) isteme yetkisi</a:t>
            </a:r>
          </a:p>
          <a:p>
            <a:r>
              <a:rPr lang="tr-TR" dirty="0" smtClean="0"/>
              <a:t>İntifa konusu eşyanın zilyetliğinin intifa hakkı sahibinden alınmasını talep yetkisi</a:t>
            </a:r>
          </a:p>
          <a:p>
            <a:r>
              <a:rPr lang="tr-TR" dirty="0" smtClean="0"/>
              <a:t>Resmi defter tutulmasını talep yetkisi</a:t>
            </a:r>
          </a:p>
          <a:p>
            <a:r>
              <a:rPr lang="tr-TR" dirty="0" smtClean="0"/>
              <a:t>Yönetime katılma yetkisi</a:t>
            </a:r>
          </a:p>
          <a:p>
            <a:pPr marL="0" indent="0">
              <a:buNone/>
            </a:pPr>
            <a:endParaRPr lang="tr-TR" dirty="0" smtClean="0"/>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2449860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2" y="2060848"/>
            <a:ext cx="8784976" cy="4680519"/>
          </a:xfrm>
        </p:spPr>
        <p:txBody>
          <a:bodyPr>
            <a:normAutofit fontScale="70000" lnSpcReduction="20000"/>
          </a:bodyPr>
          <a:lstStyle/>
          <a:p>
            <a:pPr marL="0" indent="0" algn="just">
              <a:buNone/>
            </a:pPr>
            <a:r>
              <a:rPr lang="tr-TR" b="1" dirty="0" smtClean="0"/>
              <a:t>d. Malikin Yükümlülükleri</a:t>
            </a:r>
          </a:p>
          <a:p>
            <a:pPr algn="just"/>
            <a:r>
              <a:rPr lang="tr-TR" dirty="0" smtClean="0"/>
              <a:t>Büyük onarımların giderlerinin karşılanması</a:t>
            </a:r>
          </a:p>
          <a:p>
            <a:pPr algn="just"/>
            <a:r>
              <a:rPr lang="tr-TR" dirty="0" smtClean="0"/>
              <a:t>Diğer giderler</a:t>
            </a:r>
          </a:p>
          <a:p>
            <a:pPr marL="0" indent="0" algn="just">
              <a:buNone/>
            </a:pPr>
            <a:endParaRPr lang="tr-TR" dirty="0" smtClean="0"/>
          </a:p>
          <a:p>
            <a:pPr marL="0" indent="0" algn="just">
              <a:buNone/>
            </a:pPr>
            <a:r>
              <a:rPr lang="tr-TR" b="1" dirty="0" smtClean="0"/>
              <a:t>7. Alacak Üzerinde İntifa Hakkının Özellikleri</a:t>
            </a:r>
          </a:p>
          <a:p>
            <a:pPr algn="just"/>
            <a:r>
              <a:rPr lang="tr-TR" dirty="0"/>
              <a:t>Bir alacak üzerindeki intifa hakkı, onun getirisini edinme yetkisi </a:t>
            </a:r>
            <a:r>
              <a:rPr lang="tr-TR" dirty="0" smtClean="0"/>
              <a:t>verir.</a:t>
            </a:r>
          </a:p>
          <a:p>
            <a:pPr algn="just"/>
            <a:r>
              <a:rPr lang="tr-TR" dirty="0"/>
              <a:t>Alacak tehlikeye düşerse, alacaklı ve intifa hakkı sahibinden her biri, diğerinden iyi </a:t>
            </a:r>
            <a:r>
              <a:rPr lang="tr-TR" dirty="0" smtClean="0"/>
              <a:t>bir yönetimin </a:t>
            </a:r>
            <a:r>
              <a:rPr lang="tr-TR" dirty="0"/>
              <a:t>gerektirdiği önlemleri almaya katılmasını </a:t>
            </a:r>
            <a:r>
              <a:rPr lang="tr-TR" dirty="0" smtClean="0"/>
              <a:t>isteyebilir.</a:t>
            </a:r>
          </a:p>
          <a:p>
            <a:pPr algn="just"/>
            <a:r>
              <a:rPr lang="tr-TR" dirty="0"/>
              <a:t>Borçluya karşı yapılacak ödeme isteminin ve kıymetli evrak üzerindeki tasarrufların </a:t>
            </a:r>
            <a:r>
              <a:rPr lang="tr-TR" dirty="0" smtClean="0"/>
              <a:t>alacaklı ve </a:t>
            </a:r>
            <a:r>
              <a:rPr lang="tr-TR" dirty="0"/>
              <a:t>intifa hakkı sahibi tarafından birlikte yapılması, borcunu ödemek üzere borçlu tarafından </a:t>
            </a:r>
            <a:r>
              <a:rPr lang="tr-TR" dirty="0" smtClean="0"/>
              <a:t>yapılacak bildirimin </a:t>
            </a:r>
            <a:r>
              <a:rPr lang="tr-TR" dirty="0"/>
              <a:t>de bunların her ikisine yöneltilmesi gerekir. </a:t>
            </a:r>
            <a:endParaRPr lang="tr-TR" dirty="0" smtClean="0"/>
          </a:p>
          <a:p>
            <a:pPr algn="just"/>
            <a:r>
              <a:rPr lang="tr-TR" dirty="0"/>
              <a:t>İntifa hakkı sahibi, </a:t>
            </a:r>
            <a:r>
              <a:rPr lang="tr-TR" dirty="0" smtClean="0"/>
              <a:t>intifanın </a:t>
            </a:r>
            <a:r>
              <a:rPr lang="tr-TR" dirty="0"/>
              <a:t>başlangıcını izleyen üç ay içinde, hakkın konusu olan</a:t>
            </a:r>
          </a:p>
          <a:p>
            <a:pPr marL="0" indent="0" algn="just">
              <a:buNone/>
            </a:pPr>
            <a:r>
              <a:rPr lang="tr-TR" dirty="0"/>
              <a:t>alacağın ve kıymetli evrakın kendisine devrini </a:t>
            </a:r>
            <a:r>
              <a:rPr lang="tr-TR" dirty="0" smtClean="0"/>
              <a:t>isteyebilir. İntifa </a:t>
            </a:r>
            <a:r>
              <a:rPr lang="tr-TR" dirty="0"/>
              <a:t>hakkı sahibi, alacağın ve kıymetli evrakın devri sırasındaki değeri tutarında </a:t>
            </a:r>
            <a:r>
              <a:rPr lang="tr-TR" dirty="0" smtClean="0"/>
              <a:t>devredene karşı </a:t>
            </a:r>
            <a:r>
              <a:rPr lang="tr-TR" dirty="0"/>
              <a:t>bunların bedelini ödeme borcu altına girer ve feragat edilmedikçe bu borç için ayrıca </a:t>
            </a:r>
            <a:r>
              <a:rPr lang="tr-TR" dirty="0" smtClean="0"/>
              <a:t>güvence göstermekle </a:t>
            </a:r>
            <a:r>
              <a:rPr lang="tr-TR" dirty="0"/>
              <a:t>yükümlü </a:t>
            </a:r>
            <a:r>
              <a:rPr lang="tr-TR" dirty="0" smtClean="0"/>
              <a:t>olur.</a:t>
            </a:r>
            <a:endParaRPr lang="tr-TR" dirty="0"/>
          </a:p>
          <a:p>
            <a:pPr algn="just"/>
            <a:endParaRPr lang="tr-TR" dirty="0"/>
          </a:p>
        </p:txBody>
      </p:sp>
    </p:spTree>
    <p:extLst>
      <p:ext uri="{BB962C8B-B14F-4D97-AF65-F5344CB8AC3E}">
        <p14:creationId xmlns:p14="http://schemas.microsoft.com/office/powerpoint/2010/main" val="2013405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1" y="2060848"/>
            <a:ext cx="8640960" cy="4392487"/>
          </a:xfrm>
        </p:spPr>
        <p:txBody>
          <a:bodyPr/>
          <a:lstStyle/>
          <a:p>
            <a:pPr marL="0" indent="0" algn="just">
              <a:buNone/>
            </a:pPr>
            <a:r>
              <a:rPr lang="tr-TR" b="1" dirty="0" smtClean="0"/>
              <a:t>B. Oturma (</a:t>
            </a:r>
            <a:r>
              <a:rPr lang="tr-TR" b="1" dirty="0" err="1" smtClean="0"/>
              <a:t>Sükna</a:t>
            </a:r>
            <a:r>
              <a:rPr lang="tr-TR" b="1" dirty="0" smtClean="0"/>
              <a:t>) Hakkı</a:t>
            </a:r>
          </a:p>
          <a:p>
            <a:pPr marL="457200" indent="-457200" algn="just">
              <a:buAutoNum type="alphaLcPeriod"/>
            </a:pPr>
            <a:r>
              <a:rPr lang="tr-TR" b="1" dirty="0" smtClean="0"/>
              <a:t>Kavram</a:t>
            </a:r>
          </a:p>
          <a:p>
            <a:pPr marL="0" indent="0" algn="just">
              <a:buNone/>
            </a:pPr>
            <a:r>
              <a:rPr lang="tr-TR" dirty="0" smtClean="0"/>
              <a:t>Oturma hakkı hak sahibine, bir binanın tümünden veya bir bölümünden konut olarak yararlanma yetkisi veren, devredilemeye, mirasçılara geçmeyen bir irtifak hakkıdır.</a:t>
            </a:r>
          </a:p>
          <a:p>
            <a:pPr marL="0" indent="0" algn="just">
              <a:buNone/>
            </a:pPr>
            <a:r>
              <a:rPr lang="tr-TR" dirty="0" smtClean="0"/>
              <a:t>İntifa hakkından farklı olarak, bu hakkın kullanılmasının dahi bir başkasına bırakılması mümkün değildir.</a:t>
            </a:r>
          </a:p>
          <a:p>
            <a:pPr marL="0" indent="0" algn="just">
              <a:buNone/>
            </a:pPr>
            <a:r>
              <a:rPr lang="tr-TR" dirty="0"/>
              <a:t>Oturma hakkı sahibi, hakkın şahsına özgülendiği açıkça belirtilmedikçe, bina veya onun </a:t>
            </a:r>
            <a:r>
              <a:rPr lang="tr-TR" dirty="0" smtClean="0"/>
              <a:t>bir bölümünde </a:t>
            </a:r>
            <a:r>
              <a:rPr lang="tr-TR" dirty="0"/>
              <a:t>ailesi ve ev halkı ile birlikte </a:t>
            </a:r>
            <a:r>
              <a:rPr lang="tr-TR" dirty="0" smtClean="0"/>
              <a:t>oturabilir.</a:t>
            </a:r>
            <a:endParaRPr lang="tr-TR" dirty="0"/>
          </a:p>
        </p:txBody>
      </p:sp>
    </p:spTree>
    <p:extLst>
      <p:ext uri="{BB962C8B-B14F-4D97-AF65-F5344CB8AC3E}">
        <p14:creationId xmlns:p14="http://schemas.microsoft.com/office/powerpoint/2010/main" val="57217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04864"/>
            <a:ext cx="8496944" cy="4320480"/>
          </a:xfrm>
        </p:spPr>
        <p:txBody>
          <a:bodyPr/>
          <a:lstStyle/>
          <a:p>
            <a:pPr marL="0" indent="0" algn="just">
              <a:buNone/>
            </a:pPr>
            <a:r>
              <a:rPr lang="tr-TR" b="1" dirty="0" smtClean="0"/>
              <a:t>2. Oturma Yetkisinin Kapsamı</a:t>
            </a:r>
          </a:p>
          <a:p>
            <a:pPr marL="0" indent="0" algn="just">
              <a:buNone/>
            </a:pPr>
            <a:r>
              <a:rPr lang="tr-TR" dirty="0" smtClean="0"/>
              <a:t>Oturma hakkı bir binadan veya binanın bir bölümünden, sadece oturmak suretiyle yararlanma yetkisi sağlar. Oturma hakkı sahibine binanın tamamında veya oturmaya elverişli bir kısmında bağımsız ve münhasır olarak veya malik ile birlikte oturma yetkisi tanınabilir ya da oturma hakkı sahibi binanın belli yerlerinde bağımsız ve münhasır olarak, mutfak, banyo gibi ortak yerlerinde ise malik ile birlikte kullanma yetkisine sahip kılınabilir.</a:t>
            </a:r>
          </a:p>
          <a:p>
            <a:pPr marL="0" indent="0" algn="just">
              <a:buNone/>
            </a:pPr>
            <a:endParaRPr lang="tr-TR" dirty="0" smtClean="0"/>
          </a:p>
        </p:txBody>
      </p:sp>
    </p:spTree>
    <p:extLst>
      <p:ext uri="{BB962C8B-B14F-4D97-AF65-F5344CB8AC3E}">
        <p14:creationId xmlns:p14="http://schemas.microsoft.com/office/powerpoint/2010/main" val="6560063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7504" y="2060849"/>
            <a:ext cx="8784976" cy="4608512"/>
          </a:xfrm>
        </p:spPr>
        <p:txBody>
          <a:bodyPr>
            <a:normAutofit fontScale="70000" lnSpcReduction="20000"/>
          </a:bodyPr>
          <a:lstStyle/>
          <a:p>
            <a:pPr marL="0" indent="0" algn="just">
              <a:buNone/>
            </a:pPr>
            <a:r>
              <a:rPr lang="tr-TR" sz="2900" b="1" dirty="0" smtClean="0"/>
              <a:t>3. Oturma Hakkının Kazanılması ve Sona Ermesi</a:t>
            </a:r>
          </a:p>
          <a:p>
            <a:pPr marL="0" indent="0" algn="just">
              <a:buNone/>
            </a:pPr>
            <a:r>
              <a:rPr lang="tr-TR" dirty="0" err="1" smtClean="0"/>
              <a:t>MK’da</a:t>
            </a:r>
            <a:r>
              <a:rPr lang="tr-TR" dirty="0" smtClean="0"/>
              <a:t> oturma hakkının kazanılması ve sona ermesine ilişkin bir hüküm yoktur. MK m. 823/3 hükmündeki yollamayla birlikte intifa hakkının kazanılmasına ve sona ermesine ilişkin hükümler oturma hakkında da uygulanır. </a:t>
            </a:r>
          </a:p>
          <a:p>
            <a:pPr marL="0" indent="0" algn="just">
              <a:buNone/>
            </a:pPr>
            <a:r>
              <a:rPr lang="tr-TR" sz="2900" b="1" dirty="0" smtClean="0"/>
              <a:t>4. Oturma Hakkının Hükümleri</a:t>
            </a:r>
          </a:p>
          <a:p>
            <a:pPr marL="0" indent="0" algn="just">
              <a:buNone/>
            </a:pPr>
            <a:r>
              <a:rPr lang="tr-TR" dirty="0" smtClean="0"/>
              <a:t>Oturma hakkının kapsamı hakkın kurulmasına ilişkin hukuki işlemde yeterince belirlenmiş olmalıdır. Aksi halde, MK 824 uygulanacaktır. MK m. </a:t>
            </a:r>
            <a:r>
              <a:rPr lang="tr-TR" dirty="0"/>
              <a:t>824’ e göre</a:t>
            </a:r>
            <a:r>
              <a:rPr lang="tr-TR" i="1" dirty="0"/>
              <a:t>,’ Oturma hakkının kapsamı, genel olarak hak sahibinin kişisel ihtiyaçlarına </a:t>
            </a:r>
            <a:r>
              <a:rPr lang="tr-TR" i="1" dirty="0" smtClean="0"/>
              <a:t>göre belirlenir</a:t>
            </a:r>
            <a:r>
              <a:rPr lang="tr-TR" i="1" dirty="0"/>
              <a:t>.</a:t>
            </a:r>
          </a:p>
          <a:p>
            <a:pPr marL="0" indent="0" algn="just">
              <a:buNone/>
            </a:pPr>
            <a:r>
              <a:rPr lang="tr-TR" i="1" dirty="0"/>
              <a:t>Oturma hakkı sahibi, hakkın şahsına özgülendiği açıkça belirtilmedikçe, bina veya onun </a:t>
            </a:r>
            <a:r>
              <a:rPr lang="tr-TR" i="1" dirty="0" smtClean="0"/>
              <a:t>bir bölümünde </a:t>
            </a:r>
            <a:r>
              <a:rPr lang="tr-TR" i="1" dirty="0"/>
              <a:t>ailesi ve ev halkı ile birlikte </a:t>
            </a:r>
            <a:r>
              <a:rPr lang="tr-TR" i="1" dirty="0" smtClean="0"/>
              <a:t>oturabilir.</a:t>
            </a:r>
          </a:p>
          <a:p>
            <a:pPr marL="0" indent="0" algn="just">
              <a:buNone/>
            </a:pPr>
            <a:r>
              <a:rPr lang="tr-TR" i="1" dirty="0"/>
              <a:t>Binanın bir bölümü üzerinde oturma hakkına sahip olan kimse, ortaklaşa </a:t>
            </a:r>
            <a:r>
              <a:rPr lang="tr-TR" i="1" dirty="0" smtClean="0"/>
              <a:t>kullanmaya özgülenen </a:t>
            </a:r>
            <a:r>
              <a:rPr lang="tr-TR" i="1" dirty="0"/>
              <a:t>yerlerden de yararlanabilir</a:t>
            </a:r>
            <a:r>
              <a:rPr lang="tr-TR" i="1" dirty="0" smtClean="0"/>
              <a:t>.’</a:t>
            </a:r>
          </a:p>
          <a:p>
            <a:pPr marL="0" indent="0" algn="just">
              <a:buNone/>
            </a:pPr>
            <a:r>
              <a:rPr lang="tr-TR" i="1" dirty="0" smtClean="0"/>
              <a:t>MK m. </a:t>
            </a:r>
            <a:r>
              <a:rPr lang="tr-TR" i="1" dirty="0"/>
              <a:t>825’e göre, ‘Oturma hakkı, binanın veya bir bölümünün tamamından yararlanma </a:t>
            </a:r>
            <a:r>
              <a:rPr lang="tr-TR" i="1" dirty="0" smtClean="0"/>
              <a:t>yetkisi veriyorsa</a:t>
            </a:r>
            <a:r>
              <a:rPr lang="tr-TR" i="1" dirty="0"/>
              <a:t>; bina veya bölümün muhafazası ve olağan bakımı için gerekli onarım ve yenileme giderleri,</a:t>
            </a:r>
          </a:p>
          <a:p>
            <a:pPr marL="0" indent="0" algn="just">
              <a:buNone/>
            </a:pPr>
            <a:r>
              <a:rPr lang="tr-TR" i="1" dirty="0"/>
              <a:t>oturma hakkı sahibine aittir.</a:t>
            </a:r>
          </a:p>
          <a:p>
            <a:pPr marL="0" indent="0" algn="just">
              <a:buNone/>
            </a:pPr>
            <a:r>
              <a:rPr lang="tr-TR" i="1" dirty="0"/>
              <a:t>Oturma hakkı sahibi bina veya onun bir bölümünü malik ile birlikte kullanıyorsa, bakım </a:t>
            </a:r>
            <a:r>
              <a:rPr lang="tr-TR" i="1" dirty="0" smtClean="0"/>
              <a:t>ve onarım </a:t>
            </a:r>
            <a:r>
              <a:rPr lang="tr-TR" i="1" dirty="0"/>
              <a:t>giderleri malike ait olur. ’</a:t>
            </a:r>
          </a:p>
        </p:txBody>
      </p:sp>
    </p:spTree>
    <p:extLst>
      <p:ext uri="{BB962C8B-B14F-4D97-AF65-F5344CB8AC3E}">
        <p14:creationId xmlns:p14="http://schemas.microsoft.com/office/powerpoint/2010/main" val="2336393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2" y="2248347"/>
            <a:ext cx="8712968" cy="4276997"/>
          </a:xfrm>
        </p:spPr>
        <p:txBody>
          <a:bodyPr>
            <a:normAutofit fontScale="77500" lnSpcReduction="20000"/>
          </a:bodyPr>
          <a:lstStyle/>
          <a:p>
            <a:pPr marL="0" indent="0" algn="just">
              <a:buNone/>
            </a:pPr>
            <a:r>
              <a:rPr lang="tr-TR" sz="2800" b="1" dirty="0" smtClean="0"/>
              <a:t>I. El Değiştirmeyen (Düzenli) Kişiye Bağlı İrtifaklar</a:t>
            </a:r>
          </a:p>
          <a:p>
            <a:pPr algn="just">
              <a:buFont typeface="Wingdings" pitchFamily="2" charset="2"/>
              <a:buChar char="Ø"/>
            </a:pPr>
            <a:r>
              <a:rPr lang="tr-TR" dirty="0" smtClean="0"/>
              <a:t>İntifa hakkı</a:t>
            </a:r>
          </a:p>
          <a:p>
            <a:pPr algn="just">
              <a:buFont typeface="Wingdings" pitchFamily="2" charset="2"/>
              <a:buChar char="Ø"/>
            </a:pPr>
            <a:r>
              <a:rPr lang="tr-TR" dirty="0" smtClean="0"/>
              <a:t>Oturma (</a:t>
            </a:r>
            <a:r>
              <a:rPr lang="tr-TR" dirty="0" err="1" smtClean="0"/>
              <a:t>sükna</a:t>
            </a:r>
            <a:r>
              <a:rPr lang="tr-TR" dirty="0" smtClean="0"/>
              <a:t>) hakkı</a:t>
            </a:r>
          </a:p>
          <a:p>
            <a:pPr marL="0" indent="0" algn="just">
              <a:buNone/>
            </a:pPr>
            <a:r>
              <a:rPr lang="tr-TR" dirty="0" smtClean="0"/>
              <a:t>Bu haklar lehine kuruldukları kişiyle var olan, devredilemeyen ve mirasçıya geçemeyen irtifak haklarıdır. </a:t>
            </a:r>
          </a:p>
          <a:p>
            <a:pPr marL="457200" indent="-457200" algn="just">
              <a:buAutoNum type="alphaUcPeriod"/>
            </a:pPr>
            <a:r>
              <a:rPr lang="tr-TR" b="1" dirty="0" smtClean="0"/>
              <a:t>İntifa Hakkı</a:t>
            </a:r>
          </a:p>
          <a:p>
            <a:pPr marL="0" indent="0" algn="just">
              <a:buNone/>
            </a:pPr>
            <a:r>
              <a:rPr lang="tr-TR" b="1" dirty="0" smtClean="0"/>
              <a:t>I. Genel Olarak</a:t>
            </a:r>
          </a:p>
          <a:p>
            <a:pPr algn="just"/>
            <a:r>
              <a:rPr lang="tr-TR" dirty="0" smtClean="0"/>
              <a:t>İntifa hakkı, belirli bir gerçek veya tüzel kişiye, hakkın konusu olan şey üzerinde tam bir yararlanma yetkisi veren, devredilemeyen ve miras yoluyla geçmeyen bir irtifak hakkıdır.</a:t>
            </a:r>
          </a:p>
          <a:p>
            <a:pPr algn="just"/>
            <a:r>
              <a:rPr lang="tr-TR" dirty="0" smtClean="0"/>
              <a:t>Malike yalnız çıplak mülkiyet kalır; malik mal üzerindeki yalnız hukuki tasarruf yetkisini korumaktadır.</a:t>
            </a:r>
          </a:p>
          <a:p>
            <a:pPr algn="just"/>
            <a:r>
              <a:rPr lang="tr-TR" dirty="0" smtClean="0"/>
              <a:t>İntifa hakkı bir ayni haktır.</a:t>
            </a:r>
          </a:p>
          <a:p>
            <a:pPr algn="just"/>
            <a:r>
              <a:rPr lang="tr-TR" dirty="0" smtClean="0"/>
              <a:t>İntifa hakkına konu olan malın gelir getirmesi zorunlu değildir; malın kullanılmasından belirli bir yarar sağlanması yeterlidir.</a:t>
            </a:r>
            <a:endParaRPr lang="tr-TR" dirty="0"/>
          </a:p>
        </p:txBody>
      </p:sp>
      <p:sp>
        <p:nvSpPr>
          <p:cNvPr id="3" name="Başlık 2"/>
          <p:cNvSpPr>
            <a:spLocks noGrp="1"/>
          </p:cNvSpPr>
          <p:nvPr>
            <p:ph type="title"/>
          </p:nvPr>
        </p:nvSpPr>
        <p:spPr/>
        <p:txBody>
          <a:bodyPr/>
          <a:lstStyle/>
          <a:p>
            <a:r>
              <a:rPr lang="tr-TR" dirty="0" smtClean="0"/>
              <a:t>3. Kişiye Bağlı İrtifaklar</a:t>
            </a:r>
            <a:endParaRPr lang="tr-TR" dirty="0"/>
          </a:p>
        </p:txBody>
      </p:sp>
    </p:spTree>
    <p:extLst>
      <p:ext uri="{BB962C8B-B14F-4D97-AF65-F5344CB8AC3E}">
        <p14:creationId xmlns:p14="http://schemas.microsoft.com/office/powerpoint/2010/main" val="3756166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248347"/>
            <a:ext cx="8496943" cy="4204989"/>
          </a:xfrm>
        </p:spPr>
        <p:txBody>
          <a:bodyPr>
            <a:normAutofit/>
          </a:bodyPr>
          <a:lstStyle/>
          <a:p>
            <a:pPr marL="0" indent="0" algn="just">
              <a:buNone/>
            </a:pPr>
            <a:r>
              <a:rPr lang="tr-TR" sz="2800" b="1" dirty="0" smtClean="0"/>
              <a:t>2. İntifa Hakkının Özellikleri</a:t>
            </a:r>
          </a:p>
          <a:p>
            <a:pPr algn="just"/>
            <a:r>
              <a:rPr lang="tr-TR" dirty="0" smtClean="0"/>
              <a:t>İntifa hakkının el değiştirememesi</a:t>
            </a:r>
          </a:p>
          <a:p>
            <a:pPr algn="just"/>
            <a:r>
              <a:rPr lang="tr-TR" dirty="0" smtClean="0"/>
              <a:t>Malikin intifa konusu mal üzerinde tasarruf yetkisini muhafaza etmesi</a:t>
            </a:r>
          </a:p>
          <a:p>
            <a:pPr algn="just"/>
            <a:r>
              <a:rPr lang="tr-TR" dirty="0" smtClean="0"/>
              <a:t>Payın intifa hakkına konu olabilmesi</a:t>
            </a:r>
          </a:p>
          <a:p>
            <a:pPr algn="just"/>
            <a:r>
              <a:rPr lang="tr-TR" dirty="0" smtClean="0"/>
              <a:t>İntifa hakkının hak sahibine sadece yararlanma yetkisi sağlaması</a:t>
            </a:r>
          </a:p>
          <a:p>
            <a:pPr marL="0" indent="0" algn="just">
              <a:buNone/>
            </a:pPr>
            <a:r>
              <a:rPr lang="tr-TR" dirty="0" smtClean="0"/>
              <a:t> </a:t>
            </a:r>
            <a:endParaRPr lang="tr-TR" dirty="0"/>
          </a:p>
        </p:txBody>
      </p:sp>
    </p:spTree>
    <p:extLst>
      <p:ext uri="{BB962C8B-B14F-4D97-AF65-F5344CB8AC3E}">
        <p14:creationId xmlns:p14="http://schemas.microsoft.com/office/powerpoint/2010/main" val="107197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248347"/>
            <a:ext cx="8424935" cy="4276997"/>
          </a:xfrm>
        </p:spPr>
        <p:txBody>
          <a:bodyPr>
            <a:normAutofit fontScale="92500" lnSpcReduction="10000"/>
          </a:bodyPr>
          <a:lstStyle/>
          <a:p>
            <a:pPr marL="0" indent="0" algn="just">
              <a:buNone/>
            </a:pPr>
            <a:r>
              <a:rPr lang="tr-TR" b="1" dirty="0" smtClean="0"/>
              <a:t>3. İntifa Hakkının Konusu</a:t>
            </a:r>
          </a:p>
          <a:p>
            <a:pPr marL="0" indent="0" algn="just">
              <a:buNone/>
            </a:pPr>
            <a:r>
              <a:rPr lang="tr-TR" dirty="0" smtClean="0"/>
              <a:t>MK m. </a:t>
            </a:r>
            <a:r>
              <a:rPr lang="tr-TR" dirty="0"/>
              <a:t>794/1’e göre, </a:t>
            </a:r>
            <a:r>
              <a:rPr lang="tr-TR" i="1" dirty="0"/>
              <a:t>‘İntifa hakkı, taşınırlar, taşınmazlar, haklar veya bir malvarlığı </a:t>
            </a:r>
            <a:r>
              <a:rPr lang="tr-TR" i="1" dirty="0" smtClean="0"/>
              <a:t>üzerinde kurulabilir.’</a:t>
            </a:r>
          </a:p>
          <a:p>
            <a:pPr marL="457200" indent="-457200" algn="just">
              <a:buAutoNum type="alphaLcPeriod"/>
            </a:pPr>
            <a:r>
              <a:rPr lang="tr-TR" b="1" dirty="0" smtClean="0"/>
              <a:t>Taşınırlar </a:t>
            </a:r>
          </a:p>
          <a:p>
            <a:pPr marL="0" indent="0" algn="just">
              <a:buNone/>
            </a:pPr>
            <a:r>
              <a:rPr lang="tr-TR" dirty="0" smtClean="0"/>
              <a:t>Taşınırlar üzerinde intifa hakkına sahip olan kişi kural olarak tasarruf yetkisine sahip değildir.</a:t>
            </a:r>
          </a:p>
          <a:p>
            <a:pPr marL="0" indent="0" algn="just">
              <a:buNone/>
            </a:pPr>
            <a:r>
              <a:rPr lang="tr-TR" b="1" dirty="0" err="1" smtClean="0"/>
              <a:t>aa</a:t>
            </a:r>
            <a:r>
              <a:rPr lang="tr-TR" b="1" dirty="0" smtClean="0"/>
              <a:t>. Tüketilebilen (Tüketime Tabi) Mallar Üzerindeki İntifa Hakkı</a:t>
            </a:r>
          </a:p>
          <a:p>
            <a:pPr marL="0" indent="0" algn="just">
              <a:buNone/>
            </a:pPr>
            <a:r>
              <a:rPr lang="tr-TR" dirty="0" smtClean="0"/>
              <a:t>MK m. </a:t>
            </a:r>
            <a:r>
              <a:rPr lang="tr-TR" dirty="0"/>
              <a:t>819/1’e göre,</a:t>
            </a:r>
            <a:r>
              <a:rPr lang="tr-TR" i="1" dirty="0"/>
              <a:t> ‘Tüketilebilen şeylerin mülkiyeti, aksi kararlaştırılmadıkça, intifa hakkı sahibine </a:t>
            </a:r>
            <a:r>
              <a:rPr lang="tr-TR" i="1" dirty="0" smtClean="0"/>
              <a:t>geçer; ancak</a:t>
            </a:r>
            <a:r>
              <a:rPr lang="tr-TR" i="1" dirty="0"/>
              <a:t>, intifa hakkı sahibi geri verme sırasında bu şeylerin o günkü değerini ödemekle yükümlü olur.’</a:t>
            </a:r>
          </a:p>
        </p:txBody>
      </p:sp>
    </p:spTree>
    <p:extLst>
      <p:ext uri="{BB962C8B-B14F-4D97-AF65-F5344CB8AC3E}">
        <p14:creationId xmlns:p14="http://schemas.microsoft.com/office/powerpoint/2010/main" val="3869646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48347"/>
            <a:ext cx="8640959" cy="3877815"/>
          </a:xfrm>
        </p:spPr>
        <p:txBody>
          <a:bodyPr>
            <a:normAutofit/>
          </a:bodyPr>
          <a:lstStyle/>
          <a:p>
            <a:pPr marL="0" indent="0" algn="just">
              <a:buNone/>
            </a:pPr>
            <a:r>
              <a:rPr lang="tr-TR" b="1" dirty="0" err="1" smtClean="0"/>
              <a:t>bb</a:t>
            </a:r>
            <a:r>
              <a:rPr lang="tr-TR" b="1" dirty="0" smtClean="0"/>
              <a:t>. İntifa Hakkı Sahibine Değer Biçilerek Teslim Edilen Taşınırlar</a:t>
            </a:r>
          </a:p>
          <a:p>
            <a:pPr marL="0" indent="0" algn="just">
              <a:buNone/>
            </a:pPr>
            <a:r>
              <a:rPr lang="tr-TR" dirty="0" smtClean="0"/>
              <a:t>MK m. </a:t>
            </a:r>
            <a:r>
              <a:rPr lang="tr-TR" dirty="0"/>
              <a:t>819/2’ye göre, </a:t>
            </a:r>
            <a:r>
              <a:rPr lang="tr-TR" i="1" dirty="0" smtClean="0"/>
              <a:t>‘İntifa </a:t>
            </a:r>
            <a:r>
              <a:rPr lang="tr-TR" i="1" dirty="0"/>
              <a:t>hakkı sahibi, değeri biçilerek kendisine teslim olunan diğer taşınırlar üzerinde, </a:t>
            </a:r>
            <a:r>
              <a:rPr lang="tr-TR" i="1" dirty="0" smtClean="0"/>
              <a:t>aksi kararlaştırılmadıkça</a:t>
            </a:r>
            <a:r>
              <a:rPr lang="tr-TR" i="1" dirty="0"/>
              <a:t>, serbestçe tasarrufta bulunabilir; ancak, bu yetkisini kullandığı takdirde </a:t>
            </a:r>
            <a:r>
              <a:rPr lang="tr-TR" i="1" dirty="0" smtClean="0"/>
              <a:t>bu şeylerin </a:t>
            </a:r>
            <a:r>
              <a:rPr lang="tr-TR" i="1" dirty="0"/>
              <a:t>biçilen değerlerini geri verme sırasında ödemekle yükümlü olur. Bu ödeme, tarım </a:t>
            </a:r>
            <a:r>
              <a:rPr lang="tr-TR" i="1" dirty="0" smtClean="0"/>
              <a:t>işletmesi gereçleri</a:t>
            </a:r>
            <a:r>
              <a:rPr lang="tr-TR" i="1" dirty="0"/>
              <a:t>, hayvan sürüleri, ticarî mallar veya benzeri şeylerde aynı cins ve nitelikte eşya </a:t>
            </a:r>
            <a:r>
              <a:rPr lang="tr-TR" i="1" dirty="0" smtClean="0"/>
              <a:t>verilmesi suretiyle </a:t>
            </a:r>
            <a:r>
              <a:rPr lang="tr-TR" i="1" dirty="0"/>
              <a:t>yerine getirilebilir.’</a:t>
            </a:r>
          </a:p>
        </p:txBody>
      </p:sp>
    </p:spTree>
    <p:extLst>
      <p:ext uri="{BB962C8B-B14F-4D97-AF65-F5344CB8AC3E}">
        <p14:creationId xmlns:p14="http://schemas.microsoft.com/office/powerpoint/2010/main" val="3019076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204864"/>
            <a:ext cx="8121224" cy="4536504"/>
          </a:xfrm>
        </p:spPr>
        <p:txBody>
          <a:bodyPr>
            <a:normAutofit fontScale="70000" lnSpcReduction="20000"/>
          </a:bodyPr>
          <a:lstStyle/>
          <a:p>
            <a:pPr marL="0" indent="0" algn="just">
              <a:buNone/>
            </a:pPr>
            <a:r>
              <a:rPr lang="tr-TR" sz="2800" b="1" dirty="0" smtClean="0"/>
              <a:t>b. Taşınmazlar</a:t>
            </a:r>
          </a:p>
          <a:p>
            <a:pPr marL="0" indent="0" algn="just">
              <a:buNone/>
            </a:pPr>
            <a:r>
              <a:rPr lang="tr-TR" dirty="0" smtClean="0"/>
              <a:t>Taşınmaz mallar üzerinde intifa hakkına sahip olan kimse, tasarruf yetkisine sahip değildir.</a:t>
            </a:r>
          </a:p>
          <a:p>
            <a:pPr marL="0" indent="0" algn="just">
              <a:buNone/>
            </a:pPr>
            <a:r>
              <a:rPr lang="tr-TR" dirty="0" smtClean="0"/>
              <a:t>MK m. 816’ya göre, </a:t>
            </a:r>
            <a:r>
              <a:rPr lang="tr-TR" i="1" dirty="0" smtClean="0"/>
              <a:t>‘Bir </a:t>
            </a:r>
            <a:r>
              <a:rPr lang="tr-TR" i="1" dirty="0"/>
              <a:t>taşınmaz üzerinde intifa hakkına sahip olan kimse, yararlanmanın </a:t>
            </a:r>
            <a:r>
              <a:rPr lang="tr-TR" i="1" dirty="0" smtClean="0"/>
              <a:t>olağan sınırlar </a:t>
            </a:r>
            <a:r>
              <a:rPr lang="tr-TR" i="1" dirty="0"/>
              <a:t>içerisinde kalmasına özen göstermekle yükümlüdür.</a:t>
            </a:r>
          </a:p>
          <a:p>
            <a:pPr marL="0" indent="0" algn="just">
              <a:buNone/>
            </a:pPr>
            <a:r>
              <a:rPr lang="tr-TR" i="1" dirty="0"/>
              <a:t>Bu ölçü aşılarak elde edilen ürünler malike ait </a:t>
            </a:r>
            <a:r>
              <a:rPr lang="tr-TR" i="1" dirty="0" smtClean="0"/>
              <a:t>olur.’</a:t>
            </a:r>
          </a:p>
          <a:p>
            <a:pPr marL="0" indent="0" algn="just">
              <a:buNone/>
            </a:pPr>
            <a:r>
              <a:rPr lang="tr-TR" sz="2800" b="1" dirty="0" smtClean="0"/>
              <a:t>c. Haklar</a:t>
            </a:r>
          </a:p>
          <a:p>
            <a:pPr marL="0" indent="0" algn="just">
              <a:buNone/>
            </a:pPr>
            <a:r>
              <a:rPr lang="tr-TR" dirty="0" smtClean="0"/>
              <a:t>Haklar, özellikle alacaklar da intifa hakkının konusunu oluşturabilir.</a:t>
            </a:r>
          </a:p>
          <a:p>
            <a:pPr marL="0" indent="0" algn="just">
              <a:buNone/>
            </a:pPr>
            <a:r>
              <a:rPr lang="tr-TR" dirty="0" smtClean="0"/>
              <a:t>Kanun koyucu istisnai olarak maddi varlığı olmayan bazı hakları ve doğal güçleri de eşya ile bir tutarak onlarında ayni hak konusu olabileceğini kabul etmiştir.</a:t>
            </a:r>
          </a:p>
          <a:p>
            <a:pPr marL="0" indent="0" algn="just">
              <a:buNone/>
            </a:pPr>
            <a:r>
              <a:rPr lang="tr-TR" dirty="0" smtClean="0"/>
              <a:t>Hakkın intifa hakkına konu olabilmesi için doğrudan doğruya veya kapsadığı edim bakımından yararlanmaya elverişli ve devredilebilir nitelikte olması gerekir.</a:t>
            </a:r>
          </a:p>
          <a:p>
            <a:pPr marL="0" indent="0" algn="just">
              <a:buNone/>
            </a:pPr>
            <a:r>
              <a:rPr lang="tr-TR" dirty="0" smtClean="0"/>
              <a:t>Belirlilik ilkesi gereği, tüm malvarlığı üzerinde ayni hak kurulamaz. </a:t>
            </a:r>
          </a:p>
          <a:p>
            <a:pPr marL="0" indent="0" algn="just">
              <a:buNone/>
            </a:pPr>
            <a:r>
              <a:rPr lang="tr-TR" dirty="0" smtClean="0"/>
              <a:t>Malvarlığında yer alan eşya ve haklar tek tek intifa hakkına konu olur.</a:t>
            </a:r>
            <a:endParaRPr lang="tr-TR" dirty="0"/>
          </a:p>
        </p:txBody>
      </p:sp>
    </p:spTree>
    <p:extLst>
      <p:ext uri="{BB962C8B-B14F-4D97-AF65-F5344CB8AC3E}">
        <p14:creationId xmlns:p14="http://schemas.microsoft.com/office/powerpoint/2010/main" val="3757090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85000" lnSpcReduction="10000"/>
          </a:bodyPr>
          <a:lstStyle/>
          <a:p>
            <a:pPr marL="0" indent="0" algn="just">
              <a:buNone/>
            </a:pPr>
            <a:r>
              <a:rPr lang="tr-TR" dirty="0" smtClean="0"/>
              <a:t>MK m. </a:t>
            </a:r>
            <a:r>
              <a:rPr lang="tr-TR" dirty="0"/>
              <a:t>795’e göre, </a:t>
            </a:r>
            <a:r>
              <a:rPr lang="tr-TR" i="1" dirty="0"/>
              <a:t>‘İntifa hakkı, taşınırlarda zilyetliğin devri, alacaklarda alacağın </a:t>
            </a:r>
            <a:r>
              <a:rPr lang="tr-TR" i="1" dirty="0" smtClean="0"/>
              <a:t>devri, taşınmazlarda </a:t>
            </a:r>
            <a:r>
              <a:rPr lang="tr-TR" i="1" dirty="0"/>
              <a:t>tapu kütüğüne tescil ile kurulur.</a:t>
            </a:r>
          </a:p>
          <a:p>
            <a:pPr marL="0" indent="0" algn="just">
              <a:buNone/>
            </a:pPr>
            <a:r>
              <a:rPr lang="tr-TR" i="1" dirty="0"/>
              <a:t>Taşınır ve taşınmazlarda intifa hakkının kazanılması ve tescilinde, aksine </a:t>
            </a:r>
            <a:r>
              <a:rPr lang="tr-TR" i="1" dirty="0" smtClean="0"/>
              <a:t>düzenleme olmadıkça</a:t>
            </a:r>
            <a:r>
              <a:rPr lang="tr-TR" i="1" dirty="0"/>
              <a:t>, mülkiyete ilişkin hükümler uygulanır.</a:t>
            </a:r>
          </a:p>
          <a:p>
            <a:pPr marL="0" indent="0" algn="just">
              <a:buNone/>
            </a:pPr>
            <a:r>
              <a:rPr lang="tr-TR" i="1" dirty="0"/>
              <a:t>Taşınmaz üzerindeki yasal intifa hakkı tapu kütüğüne tescil edilmemiş olsa bile, </a:t>
            </a:r>
            <a:r>
              <a:rPr lang="tr-TR" i="1" dirty="0" smtClean="0"/>
              <a:t>durumu bilenlere </a:t>
            </a:r>
            <a:r>
              <a:rPr lang="tr-TR" i="1" dirty="0"/>
              <a:t>karşı ileri sürülebilir. Tescil edilmiş ise, herkese karşı ileri sürülebilir</a:t>
            </a:r>
            <a:r>
              <a:rPr lang="tr-TR" i="1" dirty="0" smtClean="0"/>
              <a:t>.’</a:t>
            </a:r>
          </a:p>
          <a:p>
            <a:pPr algn="just"/>
            <a:r>
              <a:rPr lang="tr-TR" dirty="0" smtClean="0"/>
              <a:t>İntifa hakkının hukuki işleme dayanılarak kazanılması</a:t>
            </a:r>
          </a:p>
          <a:p>
            <a:pPr algn="just"/>
            <a:r>
              <a:rPr lang="tr-TR" dirty="0" smtClean="0"/>
              <a:t>Mahkeme kararıyla kazanılması</a:t>
            </a:r>
          </a:p>
          <a:p>
            <a:pPr algn="just"/>
            <a:r>
              <a:rPr lang="tr-TR" dirty="0" smtClean="0"/>
              <a:t>Zamanaşımıyla kazanılması</a:t>
            </a:r>
          </a:p>
          <a:p>
            <a:pPr algn="just"/>
            <a:r>
              <a:rPr lang="tr-TR" dirty="0" smtClean="0"/>
              <a:t>İntifa hakkının kanundan doğması </a:t>
            </a:r>
            <a:endParaRPr lang="tr-TR" dirty="0"/>
          </a:p>
        </p:txBody>
      </p:sp>
      <p:sp>
        <p:nvSpPr>
          <p:cNvPr id="3" name="Başlık 2"/>
          <p:cNvSpPr>
            <a:spLocks noGrp="1"/>
          </p:cNvSpPr>
          <p:nvPr>
            <p:ph type="title"/>
          </p:nvPr>
        </p:nvSpPr>
        <p:spPr>
          <a:xfrm>
            <a:off x="323528" y="332656"/>
            <a:ext cx="8496944" cy="1291750"/>
          </a:xfrm>
        </p:spPr>
        <p:txBody>
          <a:bodyPr/>
          <a:lstStyle/>
          <a:p>
            <a:r>
              <a:rPr lang="tr-TR" dirty="0" smtClean="0"/>
              <a:t>4.İntifa Hakkının Kazanılması</a:t>
            </a:r>
            <a:endParaRPr lang="tr-TR" dirty="0"/>
          </a:p>
        </p:txBody>
      </p:sp>
    </p:spTree>
    <p:extLst>
      <p:ext uri="{BB962C8B-B14F-4D97-AF65-F5344CB8AC3E}">
        <p14:creationId xmlns:p14="http://schemas.microsoft.com/office/powerpoint/2010/main" val="14155603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248347"/>
            <a:ext cx="8568952" cy="4349005"/>
          </a:xfrm>
        </p:spPr>
        <p:txBody>
          <a:bodyPr/>
          <a:lstStyle/>
          <a:p>
            <a:pPr marL="0" indent="0">
              <a:buNone/>
            </a:pPr>
            <a:r>
              <a:rPr lang="tr-TR" b="1" dirty="0" smtClean="0"/>
              <a:t>5. İntifa Hakkının Sona Ermesi</a:t>
            </a:r>
          </a:p>
          <a:p>
            <a:pPr marL="457200" indent="-457200">
              <a:buAutoNum type="alphaLcPeriod"/>
            </a:pPr>
            <a:r>
              <a:rPr lang="tr-TR" b="1" dirty="0" smtClean="0"/>
              <a:t>Sona Erme Sebepleri</a:t>
            </a:r>
          </a:p>
          <a:p>
            <a:pPr>
              <a:buFont typeface="Wingdings" pitchFamily="2" charset="2"/>
              <a:buChar char="v"/>
            </a:pPr>
            <a:r>
              <a:rPr lang="tr-TR" dirty="0" smtClean="0"/>
              <a:t>Hakkın konusunun yok olması</a:t>
            </a:r>
          </a:p>
          <a:p>
            <a:pPr>
              <a:buFont typeface="Wingdings" pitchFamily="2" charset="2"/>
              <a:buChar char="v"/>
            </a:pPr>
            <a:r>
              <a:rPr lang="tr-TR" dirty="0" smtClean="0"/>
              <a:t>Sürenin dolması, ölüm veya kişiliğin sona ermesi</a:t>
            </a:r>
          </a:p>
          <a:p>
            <a:pPr>
              <a:buFont typeface="Wingdings" pitchFamily="2" charset="2"/>
              <a:buChar char="v"/>
            </a:pPr>
            <a:r>
              <a:rPr lang="tr-TR" dirty="0" smtClean="0"/>
              <a:t>Mahkem</a:t>
            </a:r>
            <a:r>
              <a:rPr lang="tr-TR" dirty="0" smtClean="0"/>
              <a:t>e kararı</a:t>
            </a:r>
          </a:p>
          <a:p>
            <a:pPr>
              <a:buFont typeface="Wingdings" pitchFamily="2" charset="2"/>
              <a:buChar char="v"/>
            </a:pPr>
            <a:r>
              <a:rPr lang="tr-TR" dirty="0" smtClean="0"/>
              <a:t>Vazgeçme</a:t>
            </a:r>
          </a:p>
          <a:p>
            <a:pPr>
              <a:buFont typeface="Wingdings" pitchFamily="2" charset="2"/>
              <a:buChar char="v"/>
            </a:pPr>
            <a:r>
              <a:rPr lang="tr-TR" dirty="0" smtClean="0"/>
              <a:t>Kamulaştırma</a:t>
            </a:r>
          </a:p>
          <a:p>
            <a:pPr>
              <a:buFont typeface="Wingdings" pitchFamily="2" charset="2"/>
              <a:buChar char="v"/>
            </a:pPr>
            <a:r>
              <a:rPr lang="tr-TR" dirty="0" smtClean="0"/>
              <a:t>Cebri icra</a:t>
            </a:r>
            <a:endParaRPr lang="tr-TR" dirty="0"/>
          </a:p>
        </p:txBody>
      </p:sp>
    </p:spTree>
    <p:extLst>
      <p:ext uri="{BB962C8B-B14F-4D97-AF65-F5344CB8AC3E}">
        <p14:creationId xmlns:p14="http://schemas.microsoft.com/office/powerpoint/2010/main" val="190412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1988840"/>
            <a:ext cx="8496943" cy="4536503"/>
          </a:xfrm>
        </p:spPr>
        <p:txBody>
          <a:bodyPr>
            <a:normAutofit fontScale="70000" lnSpcReduction="20000"/>
          </a:bodyPr>
          <a:lstStyle/>
          <a:p>
            <a:pPr marL="0" indent="0" algn="just">
              <a:buNone/>
            </a:pPr>
            <a:r>
              <a:rPr lang="tr-TR" sz="3400" b="1" dirty="0" smtClean="0"/>
              <a:t>b. İntifa Hakkının Sona Ermesinin Sonuçları</a:t>
            </a:r>
          </a:p>
          <a:p>
            <a:pPr algn="just">
              <a:buFont typeface="Wingdings" pitchFamily="2" charset="2"/>
              <a:buChar char="Ø"/>
            </a:pPr>
            <a:r>
              <a:rPr lang="tr-TR" b="1" dirty="0" smtClean="0"/>
              <a:t>İntifa konusunun geri verilmesi</a:t>
            </a:r>
          </a:p>
          <a:p>
            <a:pPr marL="0" indent="0" algn="just">
              <a:buNone/>
            </a:pPr>
            <a:r>
              <a:rPr lang="tr-TR" dirty="0"/>
              <a:t>İntifa hakkı sona erince hak sahibi, hakkın konusu olan malı malike geri </a:t>
            </a:r>
            <a:r>
              <a:rPr lang="tr-TR" dirty="0" smtClean="0"/>
              <a:t>vermekle yükümlüdür. </a:t>
            </a:r>
            <a:r>
              <a:rPr lang="tr-TR" dirty="0"/>
              <a:t>(</a:t>
            </a:r>
            <a:r>
              <a:rPr lang="tr-TR" dirty="0" smtClean="0"/>
              <a:t>MK m. 799)</a:t>
            </a:r>
          </a:p>
          <a:p>
            <a:pPr algn="just">
              <a:buFont typeface="Wingdings" pitchFamily="2" charset="2"/>
              <a:buChar char="Ø"/>
            </a:pPr>
            <a:r>
              <a:rPr lang="tr-TR" b="1" dirty="0" smtClean="0"/>
              <a:t>İntifa konusunun geri verilmesinde intifa hakkı sahibinin sorumluluğu</a:t>
            </a:r>
          </a:p>
          <a:p>
            <a:pPr marL="0" indent="0" algn="just">
              <a:buNone/>
            </a:pPr>
            <a:r>
              <a:rPr lang="tr-TR" dirty="0"/>
              <a:t>İntifa hakkı sahibi, zararın kendi kusurundan ileri gelmediğini ispat etmedikçe,</a:t>
            </a:r>
          </a:p>
          <a:p>
            <a:pPr marL="0" indent="0" algn="just">
              <a:buNone/>
            </a:pPr>
            <a:r>
              <a:rPr lang="tr-TR" dirty="0"/>
              <a:t>malın yok olmasından veya değerinin azalmasından sorumludur.</a:t>
            </a:r>
          </a:p>
          <a:p>
            <a:pPr marL="0" indent="0" algn="just">
              <a:buNone/>
            </a:pPr>
            <a:r>
              <a:rPr lang="tr-TR" dirty="0"/>
              <a:t>İntifa hakkı sahibi, yararlanması için gerekli olmadığı hâlde tükettiği şeyleri tazmin </a:t>
            </a:r>
            <a:r>
              <a:rPr lang="tr-TR" dirty="0" smtClean="0"/>
              <a:t>etmekle yükümlüdür</a:t>
            </a:r>
            <a:r>
              <a:rPr lang="tr-TR" dirty="0"/>
              <a:t>.</a:t>
            </a:r>
          </a:p>
          <a:p>
            <a:pPr marL="0" indent="0" algn="just">
              <a:buNone/>
            </a:pPr>
            <a:r>
              <a:rPr lang="tr-TR" dirty="0"/>
              <a:t>İntifa hakkı sahibi, malın olağan kullanılması sonucunda meydana gelen değer </a:t>
            </a:r>
            <a:r>
              <a:rPr lang="tr-TR" dirty="0" smtClean="0"/>
              <a:t>azalmalarından sorumlu değildir.</a:t>
            </a:r>
            <a:endParaRPr lang="tr-TR" dirty="0" smtClean="0"/>
          </a:p>
          <a:p>
            <a:pPr algn="just">
              <a:buFont typeface="Wingdings" pitchFamily="2" charset="2"/>
              <a:buChar char="Ø"/>
            </a:pPr>
            <a:r>
              <a:rPr lang="tr-TR" b="1" dirty="0" smtClean="0"/>
              <a:t>İntifa hakkı sahibinin giderleri talep hakkı</a:t>
            </a:r>
          </a:p>
          <a:p>
            <a:pPr marL="0" indent="0" algn="just">
              <a:buNone/>
            </a:pPr>
            <a:r>
              <a:rPr lang="tr-TR" dirty="0"/>
              <a:t>İntifa hakkı sahibi, yükümlü olmadığı hâlde yaptığı giderler, yenilemeler </a:t>
            </a:r>
            <a:r>
              <a:rPr lang="tr-TR" dirty="0" smtClean="0"/>
              <a:t>ve eklemeler </a:t>
            </a:r>
            <a:r>
              <a:rPr lang="tr-TR" dirty="0"/>
              <a:t>için, hak sona erdiğinde, vekâletsiz iş görme hükümleri uyarınca tazminat </a:t>
            </a:r>
            <a:r>
              <a:rPr lang="tr-TR" dirty="0" smtClean="0"/>
              <a:t>isteyebilir.</a:t>
            </a:r>
            <a:endParaRPr lang="tr-TR" dirty="0" smtClean="0"/>
          </a:p>
          <a:p>
            <a:pPr algn="just">
              <a:buFont typeface="Wingdings" pitchFamily="2" charset="2"/>
              <a:buChar char="Ø"/>
            </a:pPr>
            <a:r>
              <a:rPr lang="tr-TR" b="1" dirty="0" smtClean="0"/>
              <a:t>İntifa hakkı sahibinin söküp alma hakkı</a:t>
            </a:r>
          </a:p>
          <a:p>
            <a:pPr marL="0" indent="0" algn="just">
              <a:buNone/>
            </a:pPr>
            <a:r>
              <a:rPr lang="tr-TR" dirty="0"/>
              <a:t>Malikin tazminat vermekten kaçınması hâlinde intifa hakkı sahibi, yaptığı eklemeleri, malı </a:t>
            </a:r>
            <a:r>
              <a:rPr lang="tr-TR" dirty="0" smtClean="0"/>
              <a:t>eski hâline </a:t>
            </a:r>
            <a:r>
              <a:rPr lang="tr-TR" dirty="0"/>
              <a:t>getirmek kaydıyla söküp alabilir.</a:t>
            </a:r>
          </a:p>
          <a:p>
            <a:pPr marL="0" indent="0" algn="just">
              <a:buNone/>
            </a:pPr>
            <a:endParaRPr lang="tr-TR" dirty="0"/>
          </a:p>
        </p:txBody>
      </p:sp>
    </p:spTree>
    <p:extLst>
      <p:ext uri="{BB962C8B-B14F-4D97-AF65-F5344CB8AC3E}">
        <p14:creationId xmlns:p14="http://schemas.microsoft.com/office/powerpoint/2010/main" val="88188370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101</TotalTime>
  <Words>1275</Words>
  <Application>Microsoft Office PowerPoint</Application>
  <PresentationFormat>Ekran Gösterisi (4:3)</PresentationFormat>
  <Paragraphs>110</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Cilt</vt:lpstr>
      <vt:lpstr>İrtifak Hakkı -2</vt:lpstr>
      <vt:lpstr>3. Kişiye Bağlı İrtifaklar</vt:lpstr>
      <vt:lpstr>PowerPoint Sunusu</vt:lpstr>
      <vt:lpstr>PowerPoint Sunusu</vt:lpstr>
      <vt:lpstr>PowerPoint Sunusu</vt:lpstr>
      <vt:lpstr>PowerPoint Sunusu</vt:lpstr>
      <vt:lpstr>4.İntifa Hakkının Kazanılması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Katilimsiz.Com @ necooy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İrtifak Hakkı -2</dc:title>
  <dc:creator>Acer</dc:creator>
  <cp:lastModifiedBy>Acer</cp:lastModifiedBy>
  <cp:revision>15</cp:revision>
  <dcterms:created xsi:type="dcterms:W3CDTF">2019-11-24T19:46:56Z</dcterms:created>
  <dcterms:modified xsi:type="dcterms:W3CDTF">2019-11-26T11:29:18Z</dcterms:modified>
</cp:coreProperties>
</file>