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303" r:id="rId4"/>
    <p:sldId id="300" r:id="rId5"/>
    <p:sldId id="301" r:id="rId6"/>
    <p:sldId id="264" r:id="rId7"/>
    <p:sldId id="298" r:id="rId8"/>
    <p:sldId id="28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63" autoAdjust="0"/>
    <p:restoredTop sz="94676" autoAdjust="0"/>
  </p:normalViewPr>
  <p:slideViewPr>
    <p:cSldViewPr snapToGrid="0">
      <p:cViewPr varScale="1">
        <p:scale>
          <a:sx n="68" d="100"/>
          <a:sy n="68" d="100"/>
        </p:scale>
        <p:origin x="93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4000" dirty="0" smtClean="0"/>
              <a:t>Doğuma Hazırlık Sürecinde Beden ve Nefes Egzersizlerin Temel Nedenleri -1</a:t>
            </a:r>
            <a:endParaRPr lang="tr-T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Nesibe ÜZEL</a:t>
            </a:r>
            <a:endParaRPr lang="tr-T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9382" y="5015754"/>
            <a:ext cx="4496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Başetme mekanizmaları</a:t>
            </a:r>
            <a:endParaRPr lang="tr-T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337481" y="1078173"/>
            <a:ext cx="9294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005" y="785528"/>
            <a:ext cx="5341819" cy="5295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4524233" y="3070746"/>
            <a:ext cx="1562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Baş etme mekanizmaları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7580752" y="3717077"/>
            <a:ext cx="2134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Uyumlu uyumsuz davranış</a:t>
            </a:r>
            <a:endParaRPr lang="tr-TR" b="1" dirty="0"/>
          </a:p>
        </p:txBody>
      </p:sp>
      <p:sp>
        <p:nvSpPr>
          <p:cNvPr id="5" name="Metin kutusu 4"/>
          <p:cNvSpPr txBox="1"/>
          <p:nvPr/>
        </p:nvSpPr>
        <p:spPr>
          <a:xfrm>
            <a:off x="4152331" y="759373"/>
            <a:ext cx="2306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İnsan sistemi</a:t>
            </a:r>
            <a:endParaRPr lang="tr-TR" b="1" dirty="0"/>
          </a:p>
        </p:txBody>
      </p:sp>
      <p:sp>
        <p:nvSpPr>
          <p:cNvPr id="6" name="Metin kutusu 5"/>
          <p:cNvSpPr txBox="1"/>
          <p:nvPr/>
        </p:nvSpPr>
        <p:spPr>
          <a:xfrm>
            <a:off x="6164334" y="5382464"/>
            <a:ext cx="2483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Uyum</a:t>
            </a:r>
            <a:endParaRPr lang="tr-TR" b="1" dirty="0"/>
          </a:p>
        </p:txBody>
      </p:sp>
      <p:sp>
        <p:nvSpPr>
          <p:cNvPr id="7" name="Metin kutusu 6"/>
          <p:cNvSpPr txBox="1"/>
          <p:nvPr/>
        </p:nvSpPr>
        <p:spPr>
          <a:xfrm>
            <a:off x="1859307" y="1585330"/>
            <a:ext cx="1760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Uyaran</a:t>
            </a:r>
            <a:endParaRPr lang="tr-TR" b="1" dirty="0"/>
          </a:p>
        </p:txBody>
      </p:sp>
      <p:sp>
        <p:nvSpPr>
          <p:cNvPr id="8" name="Metin kutusu 7"/>
          <p:cNvSpPr txBox="1"/>
          <p:nvPr/>
        </p:nvSpPr>
        <p:spPr>
          <a:xfrm>
            <a:off x="5863879" y="2019516"/>
            <a:ext cx="1214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Benlik kavramı</a:t>
            </a:r>
            <a:endParaRPr lang="tr-TR" b="1" dirty="0"/>
          </a:p>
        </p:txBody>
      </p:sp>
      <p:sp>
        <p:nvSpPr>
          <p:cNvPr id="9" name="Metin kutusu 8"/>
          <p:cNvSpPr txBox="1"/>
          <p:nvPr/>
        </p:nvSpPr>
        <p:spPr>
          <a:xfrm>
            <a:off x="3919678" y="2092488"/>
            <a:ext cx="1153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fizyolojik</a:t>
            </a:r>
            <a:endParaRPr lang="tr-TR" b="1" dirty="0"/>
          </a:p>
        </p:txBody>
      </p:sp>
      <p:sp>
        <p:nvSpPr>
          <p:cNvPr id="10" name="Metin kutusu 9"/>
          <p:cNvSpPr txBox="1"/>
          <p:nvPr/>
        </p:nvSpPr>
        <p:spPr>
          <a:xfrm>
            <a:off x="3890253" y="4208565"/>
            <a:ext cx="1415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Karşılıklı bağlılık</a:t>
            </a:r>
            <a:endParaRPr lang="tr-TR" b="1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5331617" y="4284722"/>
            <a:ext cx="11395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Rol fonksiyon</a:t>
            </a:r>
            <a:endParaRPr lang="tr-TR" b="1" dirty="0"/>
          </a:p>
        </p:txBody>
      </p:sp>
      <p:sp>
        <p:nvSpPr>
          <p:cNvPr id="12" name="Rectangle 11"/>
          <p:cNvSpPr/>
          <p:nvPr/>
        </p:nvSpPr>
        <p:spPr>
          <a:xfrm>
            <a:off x="9552628" y="5561041"/>
            <a:ext cx="1704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Callista </a:t>
            </a:r>
            <a:r>
              <a:rPr lang="tr-TR" dirty="0" smtClean="0"/>
              <a:t>Roy,2009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14483" y="886305"/>
            <a:ext cx="10026556" cy="2984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/>
              <a:t>Roy’a </a:t>
            </a:r>
            <a:r>
              <a:rPr lang="tr-TR" sz="2000" dirty="0" smtClean="0"/>
              <a:t>göre:</a:t>
            </a:r>
            <a:endParaRPr lang="tr-TR" sz="2000" dirty="0" smtClean="0"/>
          </a:p>
          <a:p>
            <a:pPr algn="just"/>
            <a:endParaRPr lang="tr-TR" sz="800" dirty="0" smtClean="0"/>
          </a:p>
          <a:p>
            <a:pPr algn="just"/>
            <a:r>
              <a:rPr lang="tr-TR" sz="2000" dirty="0" smtClean="0"/>
              <a:t>Birey</a:t>
            </a:r>
            <a:r>
              <a:rPr lang="tr-TR" sz="2000" dirty="0"/>
              <a:t>, </a:t>
            </a:r>
            <a:r>
              <a:rPr lang="tr-TR" sz="2000" dirty="0" smtClean="0"/>
              <a:t>baş etme mekanizmalarını </a:t>
            </a:r>
            <a:r>
              <a:rPr lang="tr-TR" sz="2000" dirty="0"/>
              <a:t>kullanarak </a:t>
            </a:r>
            <a:r>
              <a:rPr lang="tr-TR" sz="2000" dirty="0" smtClean="0"/>
              <a:t>uyaranlara davranışlar </a:t>
            </a:r>
            <a:r>
              <a:rPr lang="tr-TR" sz="2000" dirty="0"/>
              <a:t>ile yanıt verir. </a:t>
            </a:r>
            <a:r>
              <a:rPr lang="tr-TR" sz="2000" dirty="0" smtClean="0"/>
              <a:t> </a:t>
            </a:r>
            <a:endParaRPr lang="tr-TR" sz="2000" dirty="0" smtClean="0"/>
          </a:p>
          <a:p>
            <a:pPr algn="just"/>
            <a:r>
              <a:rPr lang="tr-TR" sz="2000" dirty="0" smtClean="0"/>
              <a:t>Oluşan bu davranısların </a:t>
            </a:r>
            <a:r>
              <a:rPr lang="tr-TR" sz="2000" dirty="0"/>
              <a:t>değerlendirilmesi </a:t>
            </a:r>
            <a:r>
              <a:rPr lang="tr-TR" sz="2000" dirty="0" smtClean="0"/>
              <a:t>için;</a:t>
            </a:r>
            <a:endParaRPr lang="tr-TR" sz="20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000" dirty="0" smtClean="0"/>
              <a:t>Fizyolojik alan</a:t>
            </a:r>
            <a:r>
              <a:rPr lang="tr-TR" sz="2000" dirty="0"/>
              <a:t>, </a:t>
            </a:r>
            <a:endParaRPr lang="tr-TR" sz="20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000" dirty="0"/>
              <a:t>B</a:t>
            </a:r>
            <a:r>
              <a:rPr lang="tr-TR" sz="2000" dirty="0" smtClean="0"/>
              <a:t>enlik </a:t>
            </a:r>
            <a:r>
              <a:rPr lang="tr-TR" sz="2000" dirty="0"/>
              <a:t>kavramı, </a:t>
            </a:r>
            <a:endParaRPr lang="tr-TR" sz="20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000" dirty="0" smtClean="0"/>
              <a:t>Karsılıklı bağlılık </a:t>
            </a:r>
            <a:endParaRPr lang="tr-TR" sz="20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000" dirty="0" smtClean="0"/>
              <a:t>Rol </a:t>
            </a:r>
            <a:r>
              <a:rPr lang="tr-TR" sz="2000" dirty="0"/>
              <a:t>fonksiyon alanı olmak </a:t>
            </a:r>
            <a:r>
              <a:rPr lang="tr-TR" sz="2000" dirty="0" smtClean="0"/>
              <a:t>üzere dört </a:t>
            </a:r>
            <a:r>
              <a:rPr lang="tr-TR" sz="2000" dirty="0"/>
              <a:t>uyum alanı tanımlamıstır. </a:t>
            </a:r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278273" y="1012945"/>
            <a:ext cx="9976915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Beden ve Nefes Egzersizlerin Önemi</a:t>
            </a:r>
            <a:endParaRPr lang="tr-TR" sz="2400" b="1" dirty="0" smtClean="0"/>
          </a:p>
          <a:p>
            <a:endParaRPr lang="tr-T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Doğumda vücudun otonom koruma reaksiyonunu güçlendirmek (kas, iskelet ve dolaşım sistemi)</a:t>
            </a:r>
            <a:endParaRPr lang="tr-TR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Kişisel </a:t>
            </a:r>
            <a:r>
              <a:rPr lang="tr-TR" sz="2000" dirty="0" err="1" smtClean="0"/>
              <a:t>psiko</a:t>
            </a:r>
            <a:r>
              <a:rPr lang="tr-TR" sz="2000" dirty="0" smtClean="0"/>
              <a:t>-seksüel değişimin yeni hayata uyumu,</a:t>
            </a:r>
            <a:endParaRPr lang="tr-TR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Fiziksel ve ruhsal  anlamda eşsiz kişisel gücün ortaya çıkarılması,</a:t>
            </a:r>
            <a:endParaRPr lang="tr-TR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Doğumu olumsuz etkileyebilecek korku ve kişisel blokajların ortadan kaldırılması,</a:t>
            </a:r>
            <a:endParaRPr lang="tr-TR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Tüm destek sistemlerinin harekete geçirilmesi (çevresel ve eş, dost, akraba topluluğunda)</a:t>
            </a:r>
            <a:endParaRPr lang="tr-TR" sz="2000" dirty="0" smtClean="0"/>
          </a:p>
          <a:p>
            <a:endParaRPr lang="tr-TR" sz="800" dirty="0"/>
          </a:p>
          <a:p>
            <a:pPr algn="ctr"/>
            <a:r>
              <a:rPr lang="tr-TR" sz="2000" b="1" i="1" dirty="0" smtClean="0"/>
              <a:t>Doğum yaşantılarını kişinin kendi yeterlilikleri belirler.</a:t>
            </a:r>
            <a:endParaRPr lang="tr-TR" sz="2000" b="1" i="1" dirty="0" smtClean="0"/>
          </a:p>
          <a:p>
            <a:endParaRPr lang="tr-TR" sz="800" dirty="0"/>
          </a:p>
          <a:p>
            <a:r>
              <a:rPr lang="tr-TR" sz="2000" dirty="0" smtClean="0"/>
              <a:t>Yaşam döngüsündeki değişikliklere uyum; krizlerin erken tanımlanması  </a:t>
            </a:r>
            <a:r>
              <a:rPr lang="tr-TR" sz="2000" dirty="0"/>
              <a:t>ve </a:t>
            </a:r>
            <a:r>
              <a:rPr lang="tr-TR" sz="2000" dirty="0" smtClean="0"/>
              <a:t>bireyin kendisine yardım edebilmesinde mümkündür.</a:t>
            </a:r>
            <a:endParaRPr lang="tr-TR" sz="2000" dirty="0" smtClean="0"/>
          </a:p>
          <a:p>
            <a:endParaRPr lang="tr-TR" sz="800" dirty="0" smtClean="0"/>
          </a:p>
          <a:p>
            <a:r>
              <a:rPr lang="tr-TR" sz="2000" b="1" dirty="0" smtClean="0"/>
              <a:t>Doğuma hazırlık sürecinde beden ve nefes egzersizlerin en üst amacı:  </a:t>
            </a:r>
            <a:endParaRPr lang="tr-TR" sz="2000" b="1" dirty="0" smtClean="0"/>
          </a:p>
          <a:p>
            <a:endParaRPr lang="tr-TR" sz="800" b="1" i="1" dirty="0">
              <a:solidFill>
                <a:srgbClr val="FF0000"/>
              </a:solidFill>
            </a:endParaRPr>
          </a:p>
          <a:p>
            <a:r>
              <a:rPr lang="tr-TR" sz="2100" b="1" i="1" dirty="0" smtClean="0">
                <a:solidFill>
                  <a:srgbClr val="FF0000"/>
                </a:solidFill>
              </a:rPr>
              <a:t>güçlenmek, beceri geliştirmek, fiziksel ve ruhsal iyilik halini regüle etmektir.</a:t>
            </a:r>
            <a:endParaRPr lang="tr-TR" sz="2100" b="1" i="1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1709" y="1380322"/>
            <a:ext cx="953984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DİKKAT!!!</a:t>
            </a:r>
            <a:endParaRPr lang="tr-TR" sz="2400" b="1" dirty="0" smtClean="0">
              <a:solidFill>
                <a:srgbClr val="FF0000"/>
              </a:solidFill>
            </a:endParaRPr>
          </a:p>
          <a:p>
            <a:endParaRPr lang="tr-TR" sz="20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tr-TR" sz="2000" dirty="0" smtClean="0"/>
              <a:t>İlk </a:t>
            </a:r>
            <a:r>
              <a:rPr lang="tr-TR" sz="2000" dirty="0"/>
              <a:t>trimesterden sonra supin pozisyonunda </a:t>
            </a:r>
            <a:r>
              <a:rPr lang="tr-TR" sz="2000" dirty="0" smtClean="0"/>
              <a:t>kardiyak </a:t>
            </a:r>
            <a:r>
              <a:rPr lang="tr-TR" sz="2000" dirty="0" err="1" smtClean="0"/>
              <a:t>output</a:t>
            </a:r>
            <a:r>
              <a:rPr lang="tr-TR" sz="2000" dirty="0" smtClean="0"/>
              <a:t> </a:t>
            </a:r>
            <a:r>
              <a:rPr lang="tr-TR" sz="2000" dirty="0"/>
              <a:t>azalması nedeniyle supin pozisyonunda </a:t>
            </a:r>
            <a:r>
              <a:rPr lang="tr-TR" sz="2000" dirty="0" smtClean="0"/>
              <a:t>egzersizden kaçınılmalıdır. </a:t>
            </a:r>
            <a:endParaRPr lang="tr-TR" sz="20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tr-TR" sz="2000" dirty="0" smtClean="0"/>
              <a:t>Uzun </a:t>
            </a:r>
            <a:r>
              <a:rPr lang="tr-TR" sz="2000" dirty="0"/>
              <a:t>süre </a:t>
            </a:r>
            <a:r>
              <a:rPr lang="tr-TR" sz="2000" dirty="0" err="1"/>
              <a:t>valsalva</a:t>
            </a:r>
            <a:r>
              <a:rPr lang="tr-TR" sz="2000" dirty="0"/>
              <a:t> </a:t>
            </a:r>
            <a:r>
              <a:rPr lang="tr-TR" sz="2000" dirty="0" smtClean="0"/>
              <a:t>manevrası gereken </a:t>
            </a:r>
            <a:r>
              <a:rPr lang="tr-TR" sz="2000" dirty="0"/>
              <a:t>ağırlık kaldırma </a:t>
            </a:r>
            <a:r>
              <a:rPr lang="tr-TR" sz="2000" dirty="0" smtClean="0"/>
              <a:t>hareketlerinden kaçınılmalıdır</a:t>
            </a:r>
            <a:r>
              <a:rPr lang="tr-TR" sz="2000" dirty="0"/>
              <a:t>. Splanknik kan akımı ve </a:t>
            </a:r>
            <a:r>
              <a:rPr lang="tr-TR" sz="2000" dirty="0" err="1" smtClean="0"/>
              <a:t>uterin</a:t>
            </a:r>
            <a:r>
              <a:rPr lang="tr-TR" sz="2000" dirty="0" smtClean="0"/>
              <a:t> </a:t>
            </a:r>
            <a:r>
              <a:rPr lang="tr-TR" sz="2000" dirty="0" err="1" smtClean="0"/>
              <a:t>perfüzyonu</a:t>
            </a:r>
            <a:r>
              <a:rPr lang="tr-TR" sz="2000" dirty="0" smtClean="0"/>
              <a:t> azaltır. </a:t>
            </a:r>
            <a:endParaRPr lang="tr-TR" sz="20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tr-TR" sz="2000" dirty="0" smtClean="0"/>
              <a:t>Gebelikte </a:t>
            </a:r>
            <a:r>
              <a:rPr lang="tr-TR" sz="2000" dirty="0"/>
              <a:t>bazal </a:t>
            </a:r>
            <a:r>
              <a:rPr lang="tr-TR" sz="2000" dirty="0" smtClean="0"/>
              <a:t>metabolizma hızı </a:t>
            </a:r>
            <a:r>
              <a:rPr lang="tr-TR" sz="2000" dirty="0"/>
              <a:t>artar ve egzersiz enerji ihtiyacını artırır. </a:t>
            </a:r>
            <a:r>
              <a:rPr lang="tr-TR" sz="2000" dirty="0" smtClean="0"/>
              <a:t>Bu nedenle </a:t>
            </a:r>
            <a:r>
              <a:rPr lang="tr-TR" sz="2000" dirty="0"/>
              <a:t>egzersiz esnasında gebe kadına yeterli </a:t>
            </a:r>
            <a:r>
              <a:rPr lang="tr-TR" sz="2000" dirty="0" smtClean="0"/>
              <a:t>kalori desteği yapılmalıdır. </a:t>
            </a:r>
            <a:endParaRPr lang="tr-TR" sz="20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tr-TR" sz="2000" dirty="0" smtClean="0"/>
              <a:t>Gebelik </a:t>
            </a:r>
            <a:r>
              <a:rPr lang="tr-TR" sz="2000" dirty="0"/>
              <a:t>takibi düzenli </a:t>
            </a:r>
            <a:r>
              <a:rPr lang="tr-TR" sz="2000" dirty="0" smtClean="0"/>
              <a:t>olarak yapılmalıdır</a:t>
            </a:r>
            <a:r>
              <a:rPr lang="tr-TR" sz="2000" dirty="0"/>
              <a:t>.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1623" y="1954777"/>
            <a:ext cx="964602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b="1" dirty="0"/>
              <a:t>Kaynakça: </a:t>
            </a:r>
            <a:endParaRPr lang="tr-TR" b="1" dirty="0" smtClean="0"/>
          </a:p>
          <a:p>
            <a:r>
              <a:rPr lang="tr-TR" sz="1400" dirty="0" smtClean="0"/>
              <a:t>1- Figen P.S.,Mete S. (2009); Uyum </a:t>
            </a:r>
            <a:r>
              <a:rPr lang="tr-TR" sz="1400" dirty="0"/>
              <a:t>Modeli ve Sosyal Bilissel Öğrenme Kuramının Doğum Öncesi </a:t>
            </a:r>
            <a:r>
              <a:rPr lang="tr-TR" sz="1400" dirty="0" smtClean="0"/>
              <a:t>Eğitimde Kullanımı, </a:t>
            </a:r>
            <a:r>
              <a:rPr lang="it-IT" sz="1400" dirty="0" smtClean="0"/>
              <a:t>DEUHYO </a:t>
            </a:r>
            <a:r>
              <a:rPr lang="it-IT" sz="1400" dirty="0"/>
              <a:t>ED 2009, 1 (1) , </a:t>
            </a:r>
            <a:r>
              <a:rPr lang="it-IT" sz="1400" dirty="0" smtClean="0"/>
              <a:t>57-68</a:t>
            </a:r>
            <a:endParaRPr lang="tr-TR" sz="1400" dirty="0" smtClean="0"/>
          </a:p>
          <a:p>
            <a:r>
              <a:rPr lang="tr-TR" sz="1400" dirty="0" smtClean="0"/>
              <a:t>2- Köken,G.,Yılmazer,M. (2007); Gebelik </a:t>
            </a:r>
            <a:r>
              <a:rPr lang="tr-TR" sz="1400" dirty="0"/>
              <a:t>ve </a:t>
            </a:r>
            <a:r>
              <a:rPr lang="tr-TR" sz="1400" dirty="0" smtClean="0"/>
              <a:t>Egzersiz PREGNANCY </a:t>
            </a:r>
            <a:r>
              <a:rPr lang="tr-TR" sz="1400" dirty="0"/>
              <a:t>AND </a:t>
            </a:r>
            <a:r>
              <a:rPr lang="tr-TR" sz="1400" dirty="0" smtClean="0"/>
              <a:t>EXERCISE,Kadın </a:t>
            </a:r>
            <a:r>
              <a:rPr lang="tr-TR" sz="1400" dirty="0"/>
              <a:t>Hastalıkları ve Doğum ABD, Afyon Kocatepe Üniversitesi Tıp Fakültesi, </a:t>
            </a:r>
            <a:r>
              <a:rPr lang="tr-TR" sz="1400" dirty="0" smtClean="0"/>
              <a:t>Turkiye </a:t>
            </a:r>
            <a:r>
              <a:rPr lang="tr-TR" sz="1400" dirty="0"/>
              <a:t>Klinikleri J Gynecol Obst 2007, </a:t>
            </a:r>
            <a:r>
              <a:rPr lang="tr-TR" sz="1400" dirty="0" smtClean="0"/>
              <a:t>17:385-392</a:t>
            </a:r>
            <a:endParaRPr lang="tr-TR" sz="1400" dirty="0" smtClean="0"/>
          </a:p>
          <a:p>
            <a:r>
              <a:rPr lang="tr-TR" sz="1400" dirty="0" smtClean="0"/>
              <a:t>3- </a:t>
            </a:r>
            <a:r>
              <a:rPr lang="de-DE" sz="1400" dirty="0" smtClean="0"/>
              <a:t>Bernard </a:t>
            </a:r>
            <a:r>
              <a:rPr lang="de-DE" sz="1400" dirty="0"/>
              <a:t>H.ve Ark. (2008); Geburtsvorbereitung, Kurskonzepte zum Kombinieren, (</a:t>
            </a:r>
            <a:r>
              <a:rPr lang="de-DE" sz="1400" dirty="0" smtClean="0"/>
              <a:t>S.</a:t>
            </a:r>
            <a:r>
              <a:rPr lang="tr-TR" sz="1400" dirty="0" smtClean="0"/>
              <a:t>60</a:t>
            </a:r>
            <a:r>
              <a:rPr lang="de-DE" sz="1400" dirty="0" smtClean="0"/>
              <a:t>-</a:t>
            </a:r>
            <a:r>
              <a:rPr lang="tr-TR" sz="1400" dirty="0" smtClean="0"/>
              <a:t>97</a:t>
            </a:r>
            <a:r>
              <a:rPr lang="de-DE" sz="1400" dirty="0" smtClean="0"/>
              <a:t>)  </a:t>
            </a:r>
            <a:r>
              <a:rPr lang="de-DE" sz="1400" dirty="0"/>
              <a:t>ISBN 978-3-8304-5518-9,Hippokrates Verlag,2012</a:t>
            </a:r>
            <a:endParaRPr lang="de-DE" sz="1400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2203</Words>
  <Application>WPS Presentation</Application>
  <PresentationFormat>Widescreen</PresentationFormat>
  <Paragraphs>73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SimSun</vt:lpstr>
      <vt:lpstr>Wingdings</vt:lpstr>
      <vt:lpstr>Arial</vt:lpstr>
      <vt:lpstr>Apple Chancery</vt:lpstr>
      <vt:lpstr>Garamond</vt:lpstr>
      <vt:lpstr>Segoe Print</vt:lpstr>
      <vt:lpstr>Microsoft YaHei</vt:lpstr>
      <vt:lpstr/>
      <vt:lpstr>Arial Unicode MS</vt:lpstr>
      <vt:lpstr>Calibri</vt:lpstr>
      <vt:lpstr>Default Design</vt:lpstr>
      <vt:lpstr>Doğuma Hazırlık Sürecinde Beden ve Nefes Egzersizlerin Temel Nedenleri -1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Doğuma Hazırlık Sürecinde Egzersizlerin Temel Nedenleri</dc:title>
  <dc:creator>uses pc</dc:creator>
  <cp:lastModifiedBy>Nesibe Uzel Yar</cp:lastModifiedBy>
  <cp:revision>66</cp:revision>
  <dcterms:created xsi:type="dcterms:W3CDTF">2015-10-12T22:49:00Z</dcterms:created>
  <dcterms:modified xsi:type="dcterms:W3CDTF">2020-02-06T16:27:43Z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