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51"/>
  </p:normalViewPr>
  <p:slideViewPr>
    <p:cSldViewPr snapToGrid="0" snapToObjects="1">
      <p:cViewPr varScale="1">
        <p:scale>
          <a:sx n="117" d="100"/>
          <a:sy n="117" d="100"/>
        </p:scale>
        <p:origin x="36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02FC4-D810-6949-9BCF-D78BDD9C74F5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43793-23C7-7047-9174-8711B71F7E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9074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02FC4-D810-6949-9BCF-D78BDD9C74F5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43793-23C7-7047-9174-8711B71F7E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1677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02FC4-D810-6949-9BCF-D78BDD9C74F5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43793-23C7-7047-9174-8711B71F7E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6615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02FC4-D810-6949-9BCF-D78BDD9C74F5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43793-23C7-7047-9174-8711B71F7E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62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02FC4-D810-6949-9BCF-D78BDD9C74F5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43793-23C7-7047-9174-8711B71F7E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3409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02FC4-D810-6949-9BCF-D78BDD9C74F5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43793-23C7-7047-9174-8711B71F7E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3859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02FC4-D810-6949-9BCF-D78BDD9C74F5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43793-23C7-7047-9174-8711B71F7E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6657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02FC4-D810-6949-9BCF-D78BDD9C74F5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43793-23C7-7047-9174-8711B71F7E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7222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02FC4-D810-6949-9BCF-D78BDD9C74F5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43793-23C7-7047-9174-8711B71F7E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704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02FC4-D810-6949-9BCF-D78BDD9C74F5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43793-23C7-7047-9174-8711B71F7E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3354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02FC4-D810-6949-9BCF-D78BDD9C74F5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43793-23C7-7047-9174-8711B71F7E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4148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02FC4-D810-6949-9BCF-D78BDD9C74F5}" type="datetimeFigureOut">
              <a:rPr lang="tr-TR" smtClean="0"/>
              <a:t>24.10.2017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D43793-23C7-7047-9174-8711B71F7E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5306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jpeg"/><Relationship Id="rId3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4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14" name="Rectangle 2"/>
          <p:cNvSpPr>
            <a:spLocks noGrp="1" noChangeArrowheads="1"/>
          </p:cNvSpPr>
          <p:nvPr>
            <p:ph type="title"/>
          </p:nvPr>
        </p:nvSpPr>
        <p:spPr>
          <a:xfrm>
            <a:off x="7680326" y="292101"/>
            <a:ext cx="2987675" cy="4576763"/>
          </a:xfrm>
        </p:spPr>
        <p:txBody>
          <a:bodyPr/>
          <a:lstStyle/>
          <a:p>
            <a:r>
              <a:rPr lang="tr-TR" altLang="x-none" sz="3200">
                <a:solidFill>
                  <a:srgbClr val="FF3300"/>
                </a:solidFill>
                <a:latin typeface="Comic Sans MS" charset="0"/>
              </a:rPr>
              <a:t>cDNA </a:t>
            </a:r>
            <a:br>
              <a:rPr lang="tr-TR" altLang="x-none" sz="3200">
                <a:solidFill>
                  <a:srgbClr val="FF3300"/>
                </a:solidFill>
                <a:latin typeface="Comic Sans MS" charset="0"/>
              </a:rPr>
            </a:br>
            <a:r>
              <a:rPr lang="tr-TR" altLang="x-none" sz="3200">
                <a:solidFill>
                  <a:srgbClr val="FF3300"/>
                </a:solidFill>
                <a:latin typeface="Comic Sans MS" charset="0"/>
              </a:rPr>
              <a:t>kütüphanesi</a:t>
            </a:r>
            <a:br>
              <a:rPr lang="tr-TR" altLang="x-none" sz="3200">
                <a:solidFill>
                  <a:srgbClr val="FF3300"/>
                </a:solidFill>
                <a:latin typeface="Comic Sans MS" charset="0"/>
              </a:rPr>
            </a:br>
            <a:r>
              <a:rPr lang="tr-TR" altLang="x-none" sz="3200">
                <a:solidFill>
                  <a:srgbClr val="FF3300"/>
                </a:solidFill>
                <a:latin typeface="Comic Sans MS" charset="0"/>
              </a:rPr>
              <a:t>yapımı</a:t>
            </a:r>
          </a:p>
        </p:txBody>
      </p:sp>
      <p:pic>
        <p:nvPicPr>
          <p:cNvPr id="371716" name="Picture 4" descr="Figür 9 cop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1588" y="0"/>
            <a:ext cx="601186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4790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62" name="Rectangle 2"/>
          <p:cNvSpPr>
            <a:spLocks noChangeArrowheads="1"/>
          </p:cNvSpPr>
          <p:nvPr/>
        </p:nvSpPr>
        <p:spPr bwMode="auto">
          <a:xfrm>
            <a:off x="6165851" y="114301"/>
            <a:ext cx="373221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1" lang="tr-TR" altLang="zh-CN" sz="2400" b="1">
                <a:solidFill>
                  <a:srgbClr val="FF3300"/>
                </a:solidFill>
              </a:rPr>
              <a:t>Lamda vektörü ile insan genom kütüphanesi yapımı</a:t>
            </a:r>
            <a:endParaRPr kumimoji="1" lang="en-US" altLang="zh-CN" sz="2400" b="1">
              <a:solidFill>
                <a:srgbClr val="FF3300"/>
              </a:solidFill>
              <a:ea typeface="宋体" charset="-122"/>
              <a:cs typeface="Times New Roman" charset="0"/>
            </a:endParaRPr>
          </a:p>
        </p:txBody>
      </p:sp>
      <p:sp>
        <p:nvSpPr>
          <p:cNvPr id="373763" name="Text Box 3"/>
          <p:cNvSpPr txBox="1">
            <a:spLocks noChangeArrowheads="1"/>
          </p:cNvSpPr>
          <p:nvPr/>
        </p:nvSpPr>
        <p:spPr bwMode="auto">
          <a:xfrm>
            <a:off x="6527801" y="1557338"/>
            <a:ext cx="38909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1" lang="tr-TR" altLang="zh-CN" sz="2400" b="1"/>
              <a:t>İn-vitro paketleme</a:t>
            </a:r>
            <a:r>
              <a:rPr kumimoji="1" lang="tr-TR" altLang="zh-CN" sz="2000" b="1"/>
              <a:t> </a:t>
            </a:r>
            <a:endParaRPr kumimoji="1" lang="en-US" altLang="zh-CN" sz="2000" b="1">
              <a:ea typeface="宋体" charset="-122"/>
            </a:endParaRPr>
          </a:p>
        </p:txBody>
      </p:sp>
      <p:sp>
        <p:nvSpPr>
          <p:cNvPr id="373765" name="Text Box 5"/>
          <p:cNvSpPr txBox="1">
            <a:spLocks noChangeArrowheads="1"/>
          </p:cNvSpPr>
          <p:nvPr/>
        </p:nvSpPr>
        <p:spPr bwMode="auto">
          <a:xfrm>
            <a:off x="6383338" y="5734050"/>
            <a:ext cx="4284662" cy="4638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00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FF00"/>
                </a:solidFill>
                <a:miter lim="800000"/>
                <a:headEnd type="none" w="sm" len="sm"/>
                <a:tailEnd type="none" w="lg" len="lg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algn="just"/>
            <a:r>
              <a:rPr kumimoji="1" lang="tr-TR" altLang="zh-CN" sz="2400" b="1">
                <a:solidFill>
                  <a:schemeClr val="tx2"/>
                </a:solidFill>
                <a:ea typeface="Arial" charset="0"/>
                <a:cs typeface="Arial" charset="0"/>
              </a:rPr>
              <a:t>Kütüphane tamamlanmıştır!</a:t>
            </a:r>
            <a:endParaRPr kumimoji="1" lang="en-US" altLang="zh-CN" sz="2400" b="1">
              <a:solidFill>
                <a:schemeClr val="tx2"/>
              </a:solidFill>
              <a:ea typeface="宋体" charset="-122"/>
              <a:cs typeface="Arial" charset="0"/>
            </a:endParaRPr>
          </a:p>
        </p:txBody>
      </p:sp>
      <p:pic>
        <p:nvPicPr>
          <p:cNvPr id="373767" name="Picture 7" descr="ch7f12 gDN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0"/>
            <a:ext cx="468471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3770" name="Freeform 10"/>
          <p:cNvSpPr>
            <a:spLocks/>
          </p:cNvSpPr>
          <p:nvPr/>
        </p:nvSpPr>
        <p:spPr bwMode="auto">
          <a:xfrm>
            <a:off x="4889500" y="2027239"/>
            <a:ext cx="1563688" cy="3417887"/>
          </a:xfrm>
          <a:custGeom>
            <a:avLst/>
            <a:gdLst>
              <a:gd name="T0" fmla="*/ 0 w 1019"/>
              <a:gd name="T1" fmla="*/ 1761 h 2112"/>
              <a:gd name="T2" fmla="*/ 660 w 1019"/>
              <a:gd name="T3" fmla="*/ 1819 h 2112"/>
              <a:gd name="T4" fmla="*/ 1019 w 1019"/>
              <a:gd name="T5" fmla="*/ 0 h 21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19" h="2112">
                <a:moveTo>
                  <a:pt x="0" y="1761"/>
                </a:moveTo>
                <a:cubicBezTo>
                  <a:pt x="245" y="1936"/>
                  <a:pt x="490" y="2112"/>
                  <a:pt x="660" y="1819"/>
                </a:cubicBezTo>
                <a:cubicBezTo>
                  <a:pt x="830" y="1526"/>
                  <a:pt x="959" y="303"/>
                  <a:pt x="1019" y="0"/>
                </a:cubicBezTo>
              </a:path>
            </a:pathLst>
          </a:custGeom>
          <a:noFill/>
          <a:ln w="38100" cmpd="sng">
            <a:solidFill>
              <a:srgbClr val="FF3300"/>
            </a:solidFill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73771" name="Line 11"/>
          <p:cNvSpPr>
            <a:spLocks noChangeShapeType="1"/>
          </p:cNvSpPr>
          <p:nvPr/>
        </p:nvSpPr>
        <p:spPr bwMode="auto">
          <a:xfrm flipH="1">
            <a:off x="5181600" y="4800601"/>
            <a:ext cx="1371600" cy="14509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 type="arrow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373772" name="Text Box 12"/>
          <p:cNvSpPr txBox="1">
            <a:spLocks noChangeArrowheads="1"/>
          </p:cNvSpPr>
          <p:nvPr/>
        </p:nvSpPr>
        <p:spPr bwMode="auto">
          <a:xfrm>
            <a:off x="6600826" y="4484688"/>
            <a:ext cx="299947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r-TR" altLang="x-none" sz="2000" b="1"/>
              <a:t> Konak hücreye aktarım ve</a:t>
            </a:r>
          </a:p>
          <a:p>
            <a:r>
              <a:rPr lang="tr-TR" altLang="x-none" sz="2000" b="1"/>
              <a:t> faj plak oluşumu</a:t>
            </a:r>
          </a:p>
        </p:txBody>
      </p:sp>
      <p:pic>
        <p:nvPicPr>
          <p:cNvPr id="373773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2626" y="2349501"/>
            <a:ext cx="2232025" cy="2087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373775" name="Text Box 15"/>
          <p:cNvSpPr txBox="1">
            <a:spLocks noChangeArrowheads="1"/>
          </p:cNvSpPr>
          <p:nvPr/>
        </p:nvSpPr>
        <p:spPr bwMode="auto">
          <a:xfrm>
            <a:off x="8053389" y="5253038"/>
            <a:ext cx="184731" cy="369332"/>
          </a:xfrm>
          <a:prstGeom prst="rect">
            <a:avLst/>
          </a:prstGeom>
          <a:noFill/>
          <a:ln w="762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tr-TR" altLang="x-none">
              <a:solidFill>
                <a:srgbClr val="FF3300"/>
              </a:solidFill>
            </a:endParaRPr>
          </a:p>
        </p:txBody>
      </p:sp>
      <p:sp>
        <p:nvSpPr>
          <p:cNvPr id="373776" name="Line 16"/>
          <p:cNvSpPr>
            <a:spLocks noChangeShapeType="1"/>
          </p:cNvSpPr>
          <p:nvPr/>
        </p:nvSpPr>
        <p:spPr bwMode="auto">
          <a:xfrm>
            <a:off x="8183563" y="5300664"/>
            <a:ext cx="0" cy="28892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9234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37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37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37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37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3763" grpId="0" autoUpdateAnimBg="0"/>
      <p:bldP spid="373765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692151"/>
            <a:ext cx="1619250" cy="720725"/>
          </a:xfrm>
        </p:spPr>
        <p:txBody>
          <a:bodyPr>
            <a:normAutofit fontScale="90000"/>
          </a:bodyPr>
          <a:lstStyle/>
          <a:p>
            <a:r>
              <a:rPr lang="tr-TR" altLang="x-none" sz="2000" b="1">
                <a:solidFill>
                  <a:srgbClr val="FF3300"/>
                </a:solidFill>
                <a:latin typeface="Comic Sans MS" charset="0"/>
              </a:rPr>
              <a:t>Proteinin</a:t>
            </a:r>
            <a:br>
              <a:rPr lang="tr-TR" altLang="x-none" sz="2000" b="1">
                <a:solidFill>
                  <a:srgbClr val="FF3300"/>
                </a:solidFill>
                <a:latin typeface="Comic Sans MS" charset="0"/>
              </a:rPr>
            </a:br>
            <a:r>
              <a:rPr lang="tr-TR" altLang="x-none" sz="2000" b="1">
                <a:solidFill>
                  <a:srgbClr val="FF3300"/>
                </a:solidFill>
                <a:latin typeface="Comic Sans MS" charset="0"/>
              </a:rPr>
              <a:t>amino asit </a:t>
            </a:r>
            <a:br>
              <a:rPr lang="tr-TR" altLang="x-none" sz="2000" b="1">
                <a:solidFill>
                  <a:srgbClr val="FF3300"/>
                </a:solidFill>
                <a:latin typeface="Comic Sans MS" charset="0"/>
              </a:rPr>
            </a:br>
            <a:r>
              <a:rPr lang="tr-TR" altLang="x-none" sz="2000" b="1">
                <a:solidFill>
                  <a:srgbClr val="FF3300"/>
                </a:solidFill>
                <a:latin typeface="Comic Sans MS" charset="0"/>
              </a:rPr>
              <a:t>dizisi</a:t>
            </a:r>
          </a:p>
        </p:txBody>
      </p:sp>
      <p:sp>
        <p:nvSpPr>
          <p:cNvPr id="374793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1981200" y="0"/>
            <a:ext cx="8229600" cy="6019800"/>
          </a:xfrm>
        </p:spPr>
        <p:txBody>
          <a:bodyPr/>
          <a:lstStyle/>
          <a:p>
            <a:pPr algn="ctr">
              <a:buFontTx/>
              <a:buNone/>
            </a:pPr>
            <a:r>
              <a:rPr lang="tr-TR" altLang="x-none">
                <a:solidFill>
                  <a:schemeClr val="accent2"/>
                </a:solidFill>
                <a:latin typeface="Comic Sans MS" charset="0"/>
              </a:rPr>
              <a:t>Proteinden Türetilen DNA Probları</a:t>
            </a:r>
          </a:p>
        </p:txBody>
      </p:sp>
      <p:sp>
        <p:nvSpPr>
          <p:cNvPr id="374794" name="Text Box 10"/>
          <p:cNvSpPr txBox="1">
            <a:spLocks noChangeArrowheads="1"/>
          </p:cNvSpPr>
          <p:nvPr/>
        </p:nvSpPr>
        <p:spPr bwMode="auto">
          <a:xfrm>
            <a:off x="3000376" y="765175"/>
            <a:ext cx="606473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r-TR" altLang="x-none" b="1"/>
              <a:t>HN-Metionin-Asparajin-Sistein-Triptofan-Tirozin-Asparajin-CO</a:t>
            </a:r>
          </a:p>
        </p:txBody>
      </p:sp>
      <p:sp>
        <p:nvSpPr>
          <p:cNvPr id="374795" name="Text Box 11"/>
          <p:cNvSpPr txBox="1">
            <a:spLocks noChangeArrowheads="1"/>
          </p:cNvSpPr>
          <p:nvPr/>
        </p:nvSpPr>
        <p:spPr bwMode="auto">
          <a:xfrm>
            <a:off x="1524001" y="1628776"/>
            <a:ext cx="1971675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tr-TR" altLang="x-none" sz="2000" b="1">
                <a:solidFill>
                  <a:srgbClr val="FF3300"/>
                </a:solidFill>
              </a:rPr>
              <a:t>mRNA’nın olası</a:t>
            </a:r>
          </a:p>
          <a:p>
            <a:r>
              <a:rPr lang="tr-TR" altLang="x-none" sz="2000" b="1">
                <a:solidFill>
                  <a:srgbClr val="FF3300"/>
                </a:solidFill>
              </a:rPr>
              <a:t>nukleotit </a:t>
            </a:r>
          </a:p>
          <a:p>
            <a:r>
              <a:rPr lang="tr-TR" altLang="x-none" sz="2000" b="1">
                <a:solidFill>
                  <a:srgbClr val="FF3300"/>
                </a:solidFill>
              </a:rPr>
              <a:t>dizisi</a:t>
            </a:r>
          </a:p>
        </p:txBody>
      </p:sp>
      <p:sp>
        <p:nvSpPr>
          <p:cNvPr id="374796" name="Text Box 12"/>
          <p:cNvSpPr txBox="1">
            <a:spLocks noChangeArrowheads="1"/>
          </p:cNvSpPr>
          <p:nvPr/>
        </p:nvSpPr>
        <p:spPr bwMode="auto">
          <a:xfrm>
            <a:off x="3195639" y="1676401"/>
            <a:ext cx="6313331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r-TR" altLang="x-none"/>
              <a:t> </a:t>
            </a:r>
            <a:r>
              <a:rPr lang="tr-TR" altLang="x-none" sz="2800"/>
              <a:t>5’</a:t>
            </a:r>
            <a:r>
              <a:rPr lang="tr-TR" altLang="x-none"/>
              <a:t> </a:t>
            </a:r>
            <a:r>
              <a:rPr lang="tr-TR" altLang="x-none" sz="2800"/>
              <a:t>-AUG – GAC –UGC –UGG -UAC– GAC- 3’</a:t>
            </a:r>
          </a:p>
          <a:p>
            <a:r>
              <a:rPr lang="tr-TR" altLang="x-none" sz="2800"/>
              <a:t>                GAU  UGU            UAU  GAU</a:t>
            </a:r>
          </a:p>
        </p:txBody>
      </p:sp>
      <p:sp>
        <p:nvSpPr>
          <p:cNvPr id="374797" name="Text Box 13"/>
          <p:cNvSpPr txBox="1">
            <a:spLocks noChangeArrowheads="1"/>
          </p:cNvSpPr>
          <p:nvPr/>
        </p:nvSpPr>
        <p:spPr bwMode="auto">
          <a:xfrm>
            <a:off x="1524000" y="3284539"/>
            <a:ext cx="18351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tr-TR" altLang="x-none" sz="2000" b="1">
                <a:solidFill>
                  <a:srgbClr val="FF3300"/>
                </a:solidFill>
              </a:rPr>
              <a:t>Tamamlayıcı DNA probu</a:t>
            </a:r>
          </a:p>
        </p:txBody>
      </p:sp>
      <p:sp>
        <p:nvSpPr>
          <p:cNvPr id="374798" name="Text Box 14"/>
          <p:cNvSpPr txBox="1">
            <a:spLocks noChangeArrowheads="1"/>
          </p:cNvSpPr>
          <p:nvPr/>
        </p:nvSpPr>
        <p:spPr bwMode="auto">
          <a:xfrm>
            <a:off x="4132264" y="3573463"/>
            <a:ext cx="51323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tr-TR" altLang="x-none"/>
          </a:p>
        </p:txBody>
      </p:sp>
      <p:sp>
        <p:nvSpPr>
          <p:cNvPr id="374799" name="Text Box 15"/>
          <p:cNvSpPr txBox="1">
            <a:spLocks noChangeArrowheads="1"/>
          </p:cNvSpPr>
          <p:nvPr/>
        </p:nvSpPr>
        <p:spPr bwMode="auto">
          <a:xfrm>
            <a:off x="3071814" y="3284539"/>
            <a:ext cx="7596187" cy="1373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tr-TR" altLang="x-none" sz="2800"/>
              <a:t>   3’ -TAC – GTC –ACG –ACC -ATG– CTG- 5’</a:t>
            </a:r>
          </a:p>
          <a:p>
            <a:r>
              <a:rPr lang="tr-TR" altLang="x-none" sz="2800"/>
              <a:t>                   CTA  ACA           ATA  CTA</a:t>
            </a:r>
          </a:p>
          <a:p>
            <a:endParaRPr lang="tr-TR" altLang="x-none" sz="2800"/>
          </a:p>
        </p:txBody>
      </p:sp>
      <p:sp>
        <p:nvSpPr>
          <p:cNvPr id="374800" name="Text Box 16"/>
          <p:cNvSpPr txBox="1">
            <a:spLocks noChangeArrowheads="1"/>
          </p:cNvSpPr>
          <p:nvPr/>
        </p:nvSpPr>
        <p:spPr bwMode="auto">
          <a:xfrm>
            <a:off x="3411539" y="5397500"/>
            <a:ext cx="629954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r-TR" altLang="x-none" b="1">
                <a:solidFill>
                  <a:schemeClr val="tx2"/>
                </a:solidFill>
              </a:rPr>
              <a:t>8 adet olası DNA probu hibridizasyonu sonucu tanımlama yapılır</a:t>
            </a:r>
          </a:p>
        </p:txBody>
      </p:sp>
      <p:sp>
        <p:nvSpPr>
          <p:cNvPr id="374801" name="Text Box 17"/>
          <p:cNvSpPr txBox="1">
            <a:spLocks noChangeArrowheads="1"/>
          </p:cNvSpPr>
          <p:nvPr/>
        </p:nvSpPr>
        <p:spPr bwMode="auto">
          <a:xfrm>
            <a:off x="4995863" y="1149350"/>
            <a:ext cx="304269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tr-TR" altLang="x-none" b="1">
                <a:solidFill>
                  <a:srgbClr val="FF3300"/>
                </a:solidFill>
              </a:rPr>
              <a:t>Minimal dejenerasyon bölgesi</a:t>
            </a:r>
          </a:p>
        </p:txBody>
      </p:sp>
    </p:spTree>
    <p:extLst>
      <p:ext uri="{BB962C8B-B14F-4D97-AF65-F5344CB8AC3E}">
        <p14:creationId xmlns:p14="http://schemas.microsoft.com/office/powerpoint/2010/main" val="15533321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68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289" y="981075"/>
            <a:ext cx="3208337" cy="358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683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2109788"/>
            <a:ext cx="5257800" cy="4748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6836" name="Rectangle 4"/>
          <p:cNvSpPr>
            <a:spLocks noGrp="1" noChangeArrowheads="1"/>
          </p:cNvSpPr>
          <p:nvPr>
            <p:ph type="title"/>
          </p:nvPr>
        </p:nvSpPr>
        <p:spPr>
          <a:xfrm>
            <a:off x="1981200" y="1"/>
            <a:ext cx="8229600" cy="1052513"/>
          </a:xfrm>
        </p:spPr>
        <p:txBody>
          <a:bodyPr/>
          <a:lstStyle/>
          <a:p>
            <a:r>
              <a:rPr lang="tr-TR" altLang="x-none">
                <a:solidFill>
                  <a:schemeClr val="accent2"/>
                </a:solidFill>
                <a:latin typeface="Comic Sans MS" charset="0"/>
              </a:rPr>
              <a:t>Antibadi Sondaları</a:t>
            </a:r>
            <a:endParaRPr lang="en-US" altLang="x-none">
              <a:solidFill>
                <a:schemeClr val="accent2"/>
              </a:solidFill>
              <a:latin typeface="Comic Sans MS" charset="0"/>
            </a:endParaRPr>
          </a:p>
        </p:txBody>
      </p:sp>
      <p:sp>
        <p:nvSpPr>
          <p:cNvPr id="376838" name="Text Box 6"/>
          <p:cNvSpPr txBox="1">
            <a:spLocks noChangeArrowheads="1"/>
          </p:cNvSpPr>
          <p:nvPr/>
        </p:nvSpPr>
        <p:spPr bwMode="auto">
          <a:xfrm>
            <a:off x="1992314" y="4724401"/>
            <a:ext cx="331152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tr-TR" altLang="x-none" sz="2400" b="1">
                <a:solidFill>
                  <a:srgbClr val="FF3300"/>
                </a:solidFill>
              </a:rPr>
              <a:t>İnsersiyonel inaktivasyon</a:t>
            </a:r>
          </a:p>
          <a:p>
            <a:r>
              <a:rPr lang="tr-TR" altLang="x-none" sz="2400" b="1">
                <a:solidFill>
                  <a:srgbClr val="FF3300"/>
                </a:solidFill>
              </a:rPr>
              <a:t>(füzyon proteini)</a:t>
            </a:r>
          </a:p>
        </p:txBody>
      </p:sp>
      <p:sp>
        <p:nvSpPr>
          <p:cNvPr id="376839" name="Text Box 7"/>
          <p:cNvSpPr txBox="1">
            <a:spLocks noChangeArrowheads="1"/>
          </p:cNvSpPr>
          <p:nvPr/>
        </p:nvSpPr>
        <p:spPr bwMode="auto">
          <a:xfrm>
            <a:off x="5375276" y="1268414"/>
            <a:ext cx="529272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tr-TR" altLang="x-none" sz="2400">
                <a:solidFill>
                  <a:srgbClr val="FF3300"/>
                </a:solidFill>
              </a:rPr>
              <a:t>Antibadi kullanarak aktarılan genin ifadesinin tanımlanması</a:t>
            </a:r>
          </a:p>
        </p:txBody>
      </p:sp>
    </p:spTree>
    <p:extLst>
      <p:ext uri="{BB962C8B-B14F-4D97-AF65-F5344CB8AC3E}">
        <p14:creationId xmlns:p14="http://schemas.microsoft.com/office/powerpoint/2010/main" val="2041862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6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858" name="Rectangle 2"/>
          <p:cNvSpPr>
            <a:spLocks noGrp="1" noChangeArrowheads="1"/>
          </p:cNvSpPr>
          <p:nvPr>
            <p:ph type="title"/>
          </p:nvPr>
        </p:nvSpPr>
        <p:spPr>
          <a:xfrm>
            <a:off x="8401050" y="292100"/>
            <a:ext cx="2266950" cy="4865688"/>
          </a:xfrm>
        </p:spPr>
        <p:txBody>
          <a:bodyPr/>
          <a:lstStyle/>
          <a:p>
            <a:r>
              <a:rPr lang="tr-TR" altLang="x-none" sz="2800">
                <a:solidFill>
                  <a:srgbClr val="FF3300"/>
                </a:solidFill>
              </a:rPr>
              <a:t>Azaltma yöntemi ile rekombinant seçimi</a:t>
            </a:r>
          </a:p>
        </p:txBody>
      </p:sp>
      <p:pic>
        <p:nvPicPr>
          <p:cNvPr id="377860" name="Picture 4" descr="Figür 13 cop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0"/>
            <a:ext cx="68484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2072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82" name="Rectangle 2"/>
          <p:cNvSpPr>
            <a:spLocks noGrp="1" noChangeArrowheads="1"/>
          </p:cNvSpPr>
          <p:nvPr>
            <p:ph type="title"/>
          </p:nvPr>
        </p:nvSpPr>
        <p:spPr>
          <a:xfrm>
            <a:off x="8543926" y="0"/>
            <a:ext cx="2124075" cy="6858000"/>
          </a:xfrm>
        </p:spPr>
        <p:txBody>
          <a:bodyPr/>
          <a:lstStyle/>
          <a:p>
            <a:r>
              <a:rPr lang="tr-TR" altLang="x-none" sz="3200">
                <a:solidFill>
                  <a:srgbClr val="FF3300"/>
                </a:solidFill>
                <a:latin typeface="Comic Sans MS" charset="0"/>
              </a:rPr>
              <a:t>Kromozom üzerinde gezinti</a:t>
            </a:r>
          </a:p>
        </p:txBody>
      </p:sp>
      <p:pic>
        <p:nvPicPr>
          <p:cNvPr id="378885" name="Picture 5" descr="71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1"/>
            <a:ext cx="7019925" cy="2708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8887" name="Picture 7" descr="71-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4149726"/>
            <a:ext cx="7034213" cy="2708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8888" name="Picture 8" descr="71-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2276475"/>
            <a:ext cx="7019925" cy="187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5394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6" name="Rectangle 2"/>
          <p:cNvSpPr>
            <a:spLocks noGrp="1" noChangeArrowheads="1"/>
          </p:cNvSpPr>
          <p:nvPr>
            <p:ph type="title"/>
          </p:nvPr>
        </p:nvSpPr>
        <p:spPr>
          <a:xfrm>
            <a:off x="8616950" y="2420938"/>
            <a:ext cx="1593850" cy="2087562"/>
          </a:xfrm>
        </p:spPr>
        <p:txBody>
          <a:bodyPr/>
          <a:lstStyle/>
          <a:p>
            <a:r>
              <a:rPr lang="tr-TR" altLang="x-none" sz="2400" b="1">
                <a:solidFill>
                  <a:srgbClr val="FF3300"/>
                </a:solidFill>
                <a:latin typeface="Comic Sans MS" charset="0"/>
              </a:rPr>
              <a:t>Southern Blot</a:t>
            </a:r>
          </a:p>
        </p:txBody>
      </p:sp>
      <p:pic>
        <p:nvPicPr>
          <p:cNvPr id="379908" name="Picture 4" descr="Figür 18 cop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694848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9406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002" name="Rectangle 2"/>
          <p:cNvSpPr>
            <a:spLocks noGrp="1" noChangeArrowheads="1"/>
          </p:cNvSpPr>
          <p:nvPr>
            <p:ph type="title"/>
          </p:nvPr>
        </p:nvSpPr>
        <p:spPr>
          <a:xfrm>
            <a:off x="8183563" y="836613"/>
            <a:ext cx="2736850" cy="3744912"/>
          </a:xfrm>
        </p:spPr>
        <p:txBody>
          <a:bodyPr/>
          <a:lstStyle/>
          <a:p>
            <a:r>
              <a:rPr lang="tr-TR" altLang="x-none" sz="3200">
                <a:solidFill>
                  <a:srgbClr val="FF3300"/>
                </a:solidFill>
              </a:rPr>
              <a:t>Blot yöntemlerinin temel özellikleri</a:t>
            </a:r>
          </a:p>
        </p:txBody>
      </p:sp>
      <p:pic>
        <p:nvPicPr>
          <p:cNvPr id="384004" name="Picture 4" descr="Figür 20 cop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673258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7415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</Words>
  <Application>Microsoft Macintosh PowerPoint</Application>
  <PresentationFormat>Geniş Ekran</PresentationFormat>
  <Paragraphs>27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6" baseType="lpstr">
      <vt:lpstr>Calibri</vt:lpstr>
      <vt:lpstr>Calibri Light</vt:lpstr>
      <vt:lpstr>DengXian</vt:lpstr>
      <vt:lpstr>宋体</vt:lpstr>
      <vt:lpstr>Arial</vt:lpstr>
      <vt:lpstr>Comic Sans MS</vt:lpstr>
      <vt:lpstr>Times New Roman</vt:lpstr>
      <vt:lpstr>Office Teması</vt:lpstr>
      <vt:lpstr>cDNA  kütüphanesi yapımı</vt:lpstr>
      <vt:lpstr>PowerPoint Sunusu</vt:lpstr>
      <vt:lpstr>Proteinin amino asit  dizisi</vt:lpstr>
      <vt:lpstr>Antibadi Sondaları</vt:lpstr>
      <vt:lpstr>Azaltma yöntemi ile rekombinant seçimi</vt:lpstr>
      <vt:lpstr>Kromozom üzerinde gezinti</vt:lpstr>
      <vt:lpstr>Southern Blot</vt:lpstr>
      <vt:lpstr>Blot yöntemlerinin temel özellikleri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cDNA  kütüphanesi yapımı</dc:title>
  <dc:creator>Microsoft Office Kullanıcısı</dc:creator>
  <cp:lastModifiedBy>Microsoft Office Kullanıcısı</cp:lastModifiedBy>
  <cp:revision>1</cp:revision>
  <dcterms:created xsi:type="dcterms:W3CDTF">2017-10-24T10:24:04Z</dcterms:created>
  <dcterms:modified xsi:type="dcterms:W3CDTF">2017-10-24T10:24:29Z</dcterms:modified>
</cp:coreProperties>
</file>