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66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es/vector-premium/icono-dibujos-animados-uvas_5888881.ht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.e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png.com/ourpic/u2w7e6r5r5t4o0u2_cantaloupe-png-download-dibujo-meln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ocean.com/gratis-png-clipart-joqo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ibujoheraldico.blogspot.com/2016/10/castana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x.depositphotos.com/vector-images/sopera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s.123rf.com/clipart-vectorizado/sacks.html?imgtype=2&amp;alttext=1&amp;itemsperpage=20&amp;searchopts=&amp;start=40&amp;orderby=4&amp;sti=mjz3c3e9u9a58ci8ox|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s.vecteezy.com/arte-vectorial/384960-dibujo-estilo-ilustracion-de-per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cinadelirante.com/receta/sopa/receta-facil-de-sopa-de-fideo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aleria.dibujos.net/comida/verduras/pimiento-rojo-pintado-por-queyla-9740989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p.depositphotos.com/vector-images/tomates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aleria.dibujos.net/comida/verduras/calabaza-1-pintado-por-elote-7269656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8000" dirty="0" smtClean="0"/>
              <a:t>Alimentos y expresiones</a:t>
            </a:r>
            <a:endParaRPr lang="tr-TR" sz="8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437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82558"/>
          </a:xfrm>
        </p:spPr>
        <p:txBody>
          <a:bodyPr/>
          <a:lstStyle/>
          <a:p>
            <a:r>
              <a:rPr lang="es-ES" dirty="0" smtClean="0"/>
              <a:t>¿qué alimento es éste?</a:t>
            </a:r>
            <a:endParaRPr lang="tr-TR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1337403" y="2111171"/>
            <a:ext cx="10178322" cy="15750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Pista 1</a:t>
            </a:r>
            <a:endParaRPr lang="tr-TR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1337403" y="4249533"/>
            <a:ext cx="10178322" cy="21798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Pista 2</a:t>
            </a:r>
          </a:p>
          <a:p>
            <a:endParaRPr lang="es-ES" dirty="0"/>
          </a:p>
          <a:p>
            <a:endParaRPr lang="tr-TR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/>
        </p:nvGraphicFramePr>
        <p:xfrm>
          <a:off x="2103437" y="5368467"/>
          <a:ext cx="2954340" cy="546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585">
                  <a:extLst>
                    <a:ext uri="{9D8B030D-6E8A-4147-A177-3AD203B41FA5}">
                      <a16:colId xmlns:a16="http://schemas.microsoft.com/office/drawing/2014/main" val="983093777"/>
                    </a:ext>
                  </a:extLst>
                </a:gridCol>
                <a:gridCol w="738585">
                  <a:extLst>
                    <a:ext uri="{9D8B030D-6E8A-4147-A177-3AD203B41FA5}">
                      <a16:colId xmlns:a16="http://schemas.microsoft.com/office/drawing/2014/main" val="4033224187"/>
                    </a:ext>
                  </a:extLst>
                </a:gridCol>
                <a:gridCol w="738585">
                  <a:extLst>
                    <a:ext uri="{9D8B030D-6E8A-4147-A177-3AD203B41FA5}">
                      <a16:colId xmlns:a16="http://schemas.microsoft.com/office/drawing/2014/main" val="3943259132"/>
                    </a:ext>
                  </a:extLst>
                </a:gridCol>
                <a:gridCol w="738585">
                  <a:extLst>
                    <a:ext uri="{9D8B030D-6E8A-4147-A177-3AD203B41FA5}">
                      <a16:colId xmlns:a16="http://schemas.microsoft.com/office/drawing/2014/main" val="2000333637"/>
                    </a:ext>
                  </a:extLst>
                </a:gridCol>
              </a:tblGrid>
              <a:tr h="546558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848663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034481"/>
              </p:ext>
            </p:extLst>
          </p:nvPr>
        </p:nvGraphicFramePr>
        <p:xfrm>
          <a:off x="6056312" y="5396010"/>
          <a:ext cx="295434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585">
                  <a:extLst>
                    <a:ext uri="{9D8B030D-6E8A-4147-A177-3AD203B41FA5}">
                      <a16:colId xmlns:a16="http://schemas.microsoft.com/office/drawing/2014/main" val="983093777"/>
                    </a:ext>
                  </a:extLst>
                </a:gridCol>
                <a:gridCol w="738585">
                  <a:extLst>
                    <a:ext uri="{9D8B030D-6E8A-4147-A177-3AD203B41FA5}">
                      <a16:colId xmlns:a16="http://schemas.microsoft.com/office/drawing/2014/main" val="4033224187"/>
                    </a:ext>
                  </a:extLst>
                </a:gridCol>
                <a:gridCol w="738585">
                  <a:extLst>
                    <a:ext uri="{9D8B030D-6E8A-4147-A177-3AD203B41FA5}">
                      <a16:colId xmlns:a16="http://schemas.microsoft.com/office/drawing/2014/main" val="3943259132"/>
                    </a:ext>
                  </a:extLst>
                </a:gridCol>
                <a:gridCol w="738585">
                  <a:extLst>
                    <a:ext uri="{9D8B030D-6E8A-4147-A177-3AD203B41FA5}">
                      <a16:colId xmlns:a16="http://schemas.microsoft.com/office/drawing/2014/main" val="2000333637"/>
                    </a:ext>
                  </a:extLst>
                </a:gridCol>
              </a:tblGrid>
              <a:tr h="546558"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848663"/>
                  </a:ext>
                </a:extLst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282488"/>
            <a:ext cx="3043238" cy="3043238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3830243" y="6386510"/>
            <a:ext cx="7885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3"/>
              </a:rPr>
              <a:t>https://www.freepik.es/vector-premium/icono-dibujos-animados-uvas_5888881.htm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342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82558"/>
          </a:xfrm>
        </p:spPr>
        <p:txBody>
          <a:bodyPr/>
          <a:lstStyle/>
          <a:p>
            <a:r>
              <a:rPr lang="es-ES" dirty="0" smtClean="0"/>
              <a:t>¿qué alimento es éste?</a:t>
            </a:r>
            <a:endParaRPr lang="tr-TR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1337403" y="2111171"/>
            <a:ext cx="10178322" cy="15750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Pista 1</a:t>
            </a:r>
            <a:endParaRPr lang="tr-TR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1337403" y="4249533"/>
            <a:ext cx="10178322" cy="21798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Pista 2</a:t>
            </a:r>
          </a:p>
          <a:p>
            <a:endParaRPr lang="es-ES" dirty="0"/>
          </a:p>
          <a:p>
            <a:endParaRPr lang="tr-TR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793480"/>
              </p:ext>
            </p:extLst>
          </p:nvPr>
        </p:nvGraphicFramePr>
        <p:xfrm>
          <a:off x="1657349" y="5401029"/>
          <a:ext cx="4000500" cy="546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">
                  <a:extLst>
                    <a:ext uri="{9D8B030D-6E8A-4147-A177-3AD203B41FA5}">
                      <a16:colId xmlns:a16="http://schemas.microsoft.com/office/drawing/2014/main" val="983093777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4033224187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3943259132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372891076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333637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1916212393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58122891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1772988431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1467116081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1566763357"/>
                    </a:ext>
                  </a:extLst>
                </a:gridCol>
              </a:tblGrid>
              <a:tr h="546558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848663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931102"/>
              </p:ext>
            </p:extLst>
          </p:nvPr>
        </p:nvGraphicFramePr>
        <p:xfrm>
          <a:off x="7242175" y="5368467"/>
          <a:ext cx="427355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355">
                  <a:extLst>
                    <a:ext uri="{9D8B030D-6E8A-4147-A177-3AD203B41FA5}">
                      <a16:colId xmlns:a16="http://schemas.microsoft.com/office/drawing/2014/main" val="983093777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4033224187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3943259132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333637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1680599146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39379626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372621852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3922126732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89649668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3621448882"/>
                    </a:ext>
                  </a:extLst>
                </a:gridCol>
              </a:tblGrid>
              <a:tr h="546558"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Á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848663"/>
                  </a:ext>
                </a:extLst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075" y="1543961"/>
            <a:ext cx="4276725" cy="3231303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046847" y="6356124"/>
            <a:ext cx="2383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https://www.freepng.es/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10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82558"/>
          </a:xfrm>
        </p:spPr>
        <p:txBody>
          <a:bodyPr/>
          <a:lstStyle/>
          <a:p>
            <a:r>
              <a:rPr lang="es-ES" dirty="0" smtClean="0"/>
              <a:t>¿qué alimento es éste?</a:t>
            </a:r>
            <a:endParaRPr lang="tr-TR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1337403" y="2111171"/>
            <a:ext cx="10178322" cy="15750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Pista 1</a:t>
            </a:r>
            <a:endParaRPr lang="tr-TR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1337403" y="4249533"/>
            <a:ext cx="10178322" cy="21798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Pista 2</a:t>
            </a:r>
          </a:p>
          <a:p>
            <a:endParaRPr lang="es-ES" smtClean="0"/>
          </a:p>
          <a:p>
            <a:endParaRPr lang="tr-TR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884115"/>
              </p:ext>
            </p:extLst>
          </p:nvPr>
        </p:nvGraphicFramePr>
        <p:xfrm>
          <a:off x="2103437" y="5401029"/>
          <a:ext cx="2461950" cy="546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390">
                  <a:extLst>
                    <a:ext uri="{9D8B030D-6E8A-4147-A177-3AD203B41FA5}">
                      <a16:colId xmlns:a16="http://schemas.microsoft.com/office/drawing/2014/main" val="983093777"/>
                    </a:ext>
                  </a:extLst>
                </a:gridCol>
                <a:gridCol w="492390">
                  <a:extLst>
                    <a:ext uri="{9D8B030D-6E8A-4147-A177-3AD203B41FA5}">
                      <a16:colId xmlns:a16="http://schemas.microsoft.com/office/drawing/2014/main" val="4033224187"/>
                    </a:ext>
                  </a:extLst>
                </a:gridCol>
                <a:gridCol w="492390">
                  <a:extLst>
                    <a:ext uri="{9D8B030D-6E8A-4147-A177-3AD203B41FA5}">
                      <a16:colId xmlns:a16="http://schemas.microsoft.com/office/drawing/2014/main" val="3943259132"/>
                    </a:ext>
                  </a:extLst>
                </a:gridCol>
                <a:gridCol w="492390">
                  <a:extLst>
                    <a:ext uri="{9D8B030D-6E8A-4147-A177-3AD203B41FA5}">
                      <a16:colId xmlns:a16="http://schemas.microsoft.com/office/drawing/2014/main" val="372891076"/>
                    </a:ext>
                  </a:extLst>
                </a:gridCol>
                <a:gridCol w="492390">
                  <a:extLst>
                    <a:ext uri="{9D8B030D-6E8A-4147-A177-3AD203B41FA5}">
                      <a16:colId xmlns:a16="http://schemas.microsoft.com/office/drawing/2014/main" val="2000333637"/>
                    </a:ext>
                  </a:extLst>
                </a:gridCol>
              </a:tblGrid>
              <a:tr h="546558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848663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631424"/>
              </p:ext>
            </p:extLst>
          </p:nvPr>
        </p:nvGraphicFramePr>
        <p:xfrm>
          <a:off x="7242175" y="5368467"/>
          <a:ext cx="285909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818">
                  <a:extLst>
                    <a:ext uri="{9D8B030D-6E8A-4147-A177-3AD203B41FA5}">
                      <a16:colId xmlns:a16="http://schemas.microsoft.com/office/drawing/2014/main" val="983093777"/>
                    </a:ext>
                  </a:extLst>
                </a:gridCol>
                <a:gridCol w="571818">
                  <a:extLst>
                    <a:ext uri="{9D8B030D-6E8A-4147-A177-3AD203B41FA5}">
                      <a16:colId xmlns:a16="http://schemas.microsoft.com/office/drawing/2014/main" val="4033224187"/>
                    </a:ext>
                  </a:extLst>
                </a:gridCol>
                <a:gridCol w="571818">
                  <a:extLst>
                    <a:ext uri="{9D8B030D-6E8A-4147-A177-3AD203B41FA5}">
                      <a16:colId xmlns:a16="http://schemas.microsoft.com/office/drawing/2014/main" val="3943259132"/>
                    </a:ext>
                  </a:extLst>
                </a:gridCol>
                <a:gridCol w="571818">
                  <a:extLst>
                    <a:ext uri="{9D8B030D-6E8A-4147-A177-3AD203B41FA5}">
                      <a16:colId xmlns:a16="http://schemas.microsoft.com/office/drawing/2014/main" val="2000333637"/>
                    </a:ext>
                  </a:extLst>
                </a:gridCol>
                <a:gridCol w="571818">
                  <a:extLst>
                    <a:ext uri="{9D8B030D-6E8A-4147-A177-3AD203B41FA5}">
                      <a16:colId xmlns:a16="http://schemas.microsoft.com/office/drawing/2014/main" val="1680599146"/>
                    </a:ext>
                  </a:extLst>
                </a:gridCol>
              </a:tblGrid>
              <a:tr h="546558"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Ó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848663"/>
                  </a:ext>
                </a:extLst>
              </a:tr>
            </a:tbl>
          </a:graphicData>
        </a:graphic>
      </p:graphicFrame>
      <p:pic>
        <p:nvPicPr>
          <p:cNvPr id="6146" name="Picture 2" descr="Cantaloupe Png Download - Dibujo Melón Transparent PNG - 3508x2480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418" y="1112944"/>
            <a:ext cx="4186302" cy="300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2928938" y="6300935"/>
            <a:ext cx="9129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3"/>
              </a:rPr>
              <a:t>https://www.nicepng.com/ourpic/u2w7e6r5r5t4o0u2_cantaloupe-png-download-dibujo-meln/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15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82558"/>
          </a:xfrm>
        </p:spPr>
        <p:txBody>
          <a:bodyPr/>
          <a:lstStyle/>
          <a:p>
            <a:r>
              <a:rPr lang="es-ES" dirty="0" smtClean="0"/>
              <a:t>¿qué alimento es éste?</a:t>
            </a:r>
            <a:endParaRPr lang="tr-TR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1337403" y="2111171"/>
            <a:ext cx="10178322" cy="15750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Pista 1</a:t>
            </a:r>
            <a:endParaRPr lang="tr-TR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1337403" y="4249533"/>
            <a:ext cx="10178322" cy="21798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Pista 2</a:t>
            </a:r>
          </a:p>
          <a:p>
            <a:endParaRPr lang="es-ES" dirty="0"/>
          </a:p>
          <a:p>
            <a:endParaRPr lang="tr-TR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665767"/>
              </p:ext>
            </p:extLst>
          </p:nvPr>
        </p:nvGraphicFramePr>
        <p:xfrm>
          <a:off x="2103433" y="5401029"/>
          <a:ext cx="2911480" cy="546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296">
                  <a:extLst>
                    <a:ext uri="{9D8B030D-6E8A-4147-A177-3AD203B41FA5}">
                      <a16:colId xmlns:a16="http://schemas.microsoft.com/office/drawing/2014/main" val="983093777"/>
                    </a:ext>
                  </a:extLst>
                </a:gridCol>
                <a:gridCol w="582296">
                  <a:extLst>
                    <a:ext uri="{9D8B030D-6E8A-4147-A177-3AD203B41FA5}">
                      <a16:colId xmlns:a16="http://schemas.microsoft.com/office/drawing/2014/main" val="4033224187"/>
                    </a:ext>
                  </a:extLst>
                </a:gridCol>
                <a:gridCol w="582296">
                  <a:extLst>
                    <a:ext uri="{9D8B030D-6E8A-4147-A177-3AD203B41FA5}">
                      <a16:colId xmlns:a16="http://schemas.microsoft.com/office/drawing/2014/main" val="3943259132"/>
                    </a:ext>
                  </a:extLst>
                </a:gridCol>
                <a:gridCol w="582296">
                  <a:extLst>
                    <a:ext uri="{9D8B030D-6E8A-4147-A177-3AD203B41FA5}">
                      <a16:colId xmlns:a16="http://schemas.microsoft.com/office/drawing/2014/main" val="372891076"/>
                    </a:ext>
                  </a:extLst>
                </a:gridCol>
                <a:gridCol w="582296">
                  <a:extLst>
                    <a:ext uri="{9D8B030D-6E8A-4147-A177-3AD203B41FA5}">
                      <a16:colId xmlns:a16="http://schemas.microsoft.com/office/drawing/2014/main" val="2000333637"/>
                    </a:ext>
                  </a:extLst>
                </a:gridCol>
              </a:tblGrid>
              <a:tr h="546558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848663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95465"/>
              </p:ext>
            </p:extLst>
          </p:nvPr>
        </p:nvGraphicFramePr>
        <p:xfrm>
          <a:off x="7242174" y="5368467"/>
          <a:ext cx="2930525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105">
                  <a:extLst>
                    <a:ext uri="{9D8B030D-6E8A-4147-A177-3AD203B41FA5}">
                      <a16:colId xmlns:a16="http://schemas.microsoft.com/office/drawing/2014/main" val="983093777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4033224187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3943259132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2000333637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1680599146"/>
                    </a:ext>
                  </a:extLst>
                </a:gridCol>
              </a:tblGrid>
              <a:tr h="546558"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848663"/>
                  </a:ext>
                </a:extLst>
              </a:tr>
            </a:tbl>
          </a:graphicData>
        </a:graphic>
      </p:graphicFrame>
      <p:pic>
        <p:nvPicPr>
          <p:cNvPr id="10244" name="Picture 4" descr="Cartón de leche niños pudín de pan abierto, dibujo de leche P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349340"/>
            <a:ext cx="3188608" cy="318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6746026" y="6389713"/>
            <a:ext cx="4929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https://www.pngocean.com/gratis-png-clipart-joqos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448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82558"/>
          </a:xfrm>
        </p:spPr>
        <p:txBody>
          <a:bodyPr/>
          <a:lstStyle/>
          <a:p>
            <a:r>
              <a:rPr lang="es-ES" dirty="0" smtClean="0"/>
              <a:t>¿qué alimento es éste?</a:t>
            </a:r>
            <a:endParaRPr lang="tr-TR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1337403" y="2111171"/>
            <a:ext cx="10178322" cy="15750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Pista 1</a:t>
            </a:r>
            <a:endParaRPr lang="tr-TR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1337403" y="4249533"/>
            <a:ext cx="10178322" cy="21798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Pista 2</a:t>
            </a:r>
          </a:p>
          <a:p>
            <a:endParaRPr lang="es-ES" dirty="0"/>
          </a:p>
          <a:p>
            <a:endParaRPr lang="tr-TR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/>
        </p:nvGraphicFramePr>
        <p:xfrm>
          <a:off x="2103433" y="5401029"/>
          <a:ext cx="3554416" cy="546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302">
                  <a:extLst>
                    <a:ext uri="{9D8B030D-6E8A-4147-A177-3AD203B41FA5}">
                      <a16:colId xmlns:a16="http://schemas.microsoft.com/office/drawing/2014/main" val="983093777"/>
                    </a:ext>
                  </a:extLst>
                </a:gridCol>
                <a:gridCol w="444302">
                  <a:extLst>
                    <a:ext uri="{9D8B030D-6E8A-4147-A177-3AD203B41FA5}">
                      <a16:colId xmlns:a16="http://schemas.microsoft.com/office/drawing/2014/main" val="4033224187"/>
                    </a:ext>
                  </a:extLst>
                </a:gridCol>
                <a:gridCol w="444302">
                  <a:extLst>
                    <a:ext uri="{9D8B030D-6E8A-4147-A177-3AD203B41FA5}">
                      <a16:colId xmlns:a16="http://schemas.microsoft.com/office/drawing/2014/main" val="3943259132"/>
                    </a:ext>
                  </a:extLst>
                </a:gridCol>
                <a:gridCol w="444302">
                  <a:extLst>
                    <a:ext uri="{9D8B030D-6E8A-4147-A177-3AD203B41FA5}">
                      <a16:colId xmlns:a16="http://schemas.microsoft.com/office/drawing/2014/main" val="372891076"/>
                    </a:ext>
                  </a:extLst>
                </a:gridCol>
                <a:gridCol w="444302">
                  <a:extLst>
                    <a:ext uri="{9D8B030D-6E8A-4147-A177-3AD203B41FA5}">
                      <a16:colId xmlns:a16="http://schemas.microsoft.com/office/drawing/2014/main" val="2000333637"/>
                    </a:ext>
                  </a:extLst>
                </a:gridCol>
                <a:gridCol w="444302">
                  <a:extLst>
                    <a:ext uri="{9D8B030D-6E8A-4147-A177-3AD203B41FA5}">
                      <a16:colId xmlns:a16="http://schemas.microsoft.com/office/drawing/2014/main" val="1916212393"/>
                    </a:ext>
                  </a:extLst>
                </a:gridCol>
                <a:gridCol w="444302">
                  <a:extLst>
                    <a:ext uri="{9D8B030D-6E8A-4147-A177-3AD203B41FA5}">
                      <a16:colId xmlns:a16="http://schemas.microsoft.com/office/drawing/2014/main" val="2058122891"/>
                    </a:ext>
                  </a:extLst>
                </a:gridCol>
                <a:gridCol w="444302">
                  <a:extLst>
                    <a:ext uri="{9D8B030D-6E8A-4147-A177-3AD203B41FA5}">
                      <a16:colId xmlns:a16="http://schemas.microsoft.com/office/drawing/2014/main" val="1772988431"/>
                    </a:ext>
                  </a:extLst>
                </a:gridCol>
              </a:tblGrid>
              <a:tr h="546558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848663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281268"/>
              </p:ext>
            </p:extLst>
          </p:nvPr>
        </p:nvGraphicFramePr>
        <p:xfrm>
          <a:off x="7242175" y="5368467"/>
          <a:ext cx="341630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038">
                  <a:extLst>
                    <a:ext uri="{9D8B030D-6E8A-4147-A177-3AD203B41FA5}">
                      <a16:colId xmlns:a16="http://schemas.microsoft.com/office/drawing/2014/main" val="983093777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4033224187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3943259132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2000333637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1680599146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39379626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372621852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3922126732"/>
                    </a:ext>
                  </a:extLst>
                </a:gridCol>
              </a:tblGrid>
              <a:tr h="546558"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Ñ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848663"/>
                  </a:ext>
                </a:extLst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112" y="1464943"/>
            <a:ext cx="3916042" cy="2937031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5906945" y="6429374"/>
            <a:ext cx="560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https://dibujoheraldico.blogspot.com/2016/10/castana.html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717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80265" y="1314450"/>
            <a:ext cx="10178322" cy="4743449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¿qué crees que significan las siguientes expresiones? 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¿Puedes dar un ejemplo de su uso?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Trabaja con un compañero.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334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447800" y="280987"/>
            <a:ext cx="3857625" cy="8572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s</a:t>
            </a:r>
            <a:r>
              <a:rPr lang="es-ES" sz="2800" b="1" dirty="0" smtClean="0">
                <a:solidFill>
                  <a:schemeClr val="tx1"/>
                </a:solidFill>
              </a:rPr>
              <a:t>er del año de la pera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552575" y="1288256"/>
            <a:ext cx="3857625" cy="857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s</a:t>
            </a:r>
            <a:r>
              <a:rPr lang="es-ES" sz="2800" b="1" dirty="0" smtClean="0">
                <a:solidFill>
                  <a:schemeClr val="tx1"/>
                </a:solidFill>
              </a:rPr>
              <a:t>er pan comido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7412827" y="1366836"/>
            <a:ext cx="3857625" cy="857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e</a:t>
            </a:r>
            <a:r>
              <a:rPr lang="es-ES" sz="2800" b="1" dirty="0" smtClean="0">
                <a:solidFill>
                  <a:schemeClr val="tx1"/>
                </a:solidFill>
              </a:rPr>
              <a:t>star como un fideo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7167559" y="238125"/>
            <a:ext cx="4348163" cy="8572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p</a:t>
            </a:r>
            <a:r>
              <a:rPr lang="es-ES" sz="2800" b="1" dirty="0" smtClean="0">
                <a:solidFill>
                  <a:schemeClr val="tx1"/>
                </a:solidFill>
              </a:rPr>
              <a:t>onerse como una sopa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219199" y="2362200"/>
            <a:ext cx="5414959" cy="857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Importar (a alguien) un pimiento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447800" y="3524250"/>
            <a:ext cx="4767263" cy="8572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p</a:t>
            </a:r>
            <a:r>
              <a:rPr lang="es-ES" sz="2800" b="1" dirty="0" smtClean="0">
                <a:solidFill>
                  <a:schemeClr val="tx1"/>
                </a:solidFill>
              </a:rPr>
              <a:t>onerse como un tomate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7167559" y="3619500"/>
            <a:ext cx="4619625" cy="8572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dar calabazas (a alguien)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7246141" y="2605087"/>
            <a:ext cx="4462463" cy="8572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dar (a alguien) las uvas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11916" y="4752975"/>
            <a:ext cx="7177087" cy="8572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Mandar a alguien a freír espárragos</a:t>
            </a:r>
          </a:p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Irse a freír espárragos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7929559" y="5881686"/>
            <a:ext cx="3857625" cy="8572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ser un melón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147634" y="5881686"/>
            <a:ext cx="7558088" cy="857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s</a:t>
            </a:r>
            <a:r>
              <a:rPr lang="es-ES" sz="2800" b="1" dirty="0" smtClean="0">
                <a:solidFill>
                  <a:schemeClr val="tx1"/>
                </a:solidFill>
              </a:rPr>
              <a:t>acar(le) a alguien las castañas del fuego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7705722" y="4700586"/>
            <a:ext cx="3857625" cy="857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t</a:t>
            </a:r>
            <a:r>
              <a:rPr lang="es-ES" sz="2800" b="1" dirty="0" smtClean="0">
                <a:solidFill>
                  <a:schemeClr val="tx1"/>
                </a:solidFill>
              </a:rPr>
              <a:t>ener mala leche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23115" y="1496808"/>
            <a:ext cx="10178322" cy="3746703"/>
          </a:xfrm>
        </p:spPr>
        <p:txBody>
          <a:bodyPr>
            <a:normAutofit/>
          </a:bodyPr>
          <a:lstStyle/>
          <a:p>
            <a:r>
              <a:rPr lang="es-ES" u="sng" dirty="0" smtClean="0"/>
              <a:t>Actividad en parejas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Cread un diálogo en el que uséis el mayor número de estas expresiones con alimentos.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75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23115" y="1496808"/>
            <a:ext cx="10178322" cy="3746703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Vamos a escuchar 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una canción </a:t>
            </a:r>
            <a:r>
              <a:rPr lang="es-ES" dirty="0" smtClean="0">
                <a:sym typeface="Wingdings" panose="05000000000000000000" pitchFamily="2" charset="2"/>
              </a:rPr>
              <a:t>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543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37403" y="2111172"/>
            <a:ext cx="10178322" cy="1492132"/>
          </a:xfrm>
        </p:spPr>
        <p:txBody>
          <a:bodyPr/>
          <a:lstStyle/>
          <a:p>
            <a:r>
              <a:rPr lang="es-ES" dirty="0" smtClean="0"/>
              <a:t>Vamos a hacer un juego para adivinar alimentos.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460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82558"/>
          </a:xfrm>
        </p:spPr>
        <p:txBody>
          <a:bodyPr/>
          <a:lstStyle/>
          <a:p>
            <a:r>
              <a:rPr lang="es-ES" dirty="0" smtClean="0"/>
              <a:t>¿qué alimento es éste?</a:t>
            </a:r>
            <a:endParaRPr lang="tr-TR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1337403" y="2111171"/>
            <a:ext cx="10178322" cy="15750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Pista 1</a:t>
            </a:r>
            <a:endParaRPr lang="tr-TR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1337403" y="4249533"/>
            <a:ext cx="10178322" cy="21798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Pista 2</a:t>
            </a:r>
          </a:p>
          <a:p>
            <a:endParaRPr lang="es-ES" dirty="0"/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087" y="1252553"/>
            <a:ext cx="2614613" cy="2557022"/>
          </a:xfrm>
          <a:prstGeom prst="rect">
            <a:avLst/>
          </a:prstGeom>
        </p:spPr>
      </p:pic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775889"/>
              </p:ext>
            </p:extLst>
          </p:nvPr>
        </p:nvGraphicFramePr>
        <p:xfrm>
          <a:off x="2103437" y="5368467"/>
          <a:ext cx="2954340" cy="546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585">
                  <a:extLst>
                    <a:ext uri="{9D8B030D-6E8A-4147-A177-3AD203B41FA5}">
                      <a16:colId xmlns:a16="http://schemas.microsoft.com/office/drawing/2014/main" val="983093777"/>
                    </a:ext>
                  </a:extLst>
                </a:gridCol>
                <a:gridCol w="738585">
                  <a:extLst>
                    <a:ext uri="{9D8B030D-6E8A-4147-A177-3AD203B41FA5}">
                      <a16:colId xmlns:a16="http://schemas.microsoft.com/office/drawing/2014/main" val="4033224187"/>
                    </a:ext>
                  </a:extLst>
                </a:gridCol>
                <a:gridCol w="738585">
                  <a:extLst>
                    <a:ext uri="{9D8B030D-6E8A-4147-A177-3AD203B41FA5}">
                      <a16:colId xmlns:a16="http://schemas.microsoft.com/office/drawing/2014/main" val="3943259132"/>
                    </a:ext>
                  </a:extLst>
                </a:gridCol>
                <a:gridCol w="738585">
                  <a:extLst>
                    <a:ext uri="{9D8B030D-6E8A-4147-A177-3AD203B41FA5}">
                      <a16:colId xmlns:a16="http://schemas.microsoft.com/office/drawing/2014/main" val="2000333637"/>
                    </a:ext>
                  </a:extLst>
                </a:gridCol>
              </a:tblGrid>
              <a:tr h="546558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848663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05132"/>
              </p:ext>
            </p:extLst>
          </p:nvPr>
        </p:nvGraphicFramePr>
        <p:xfrm>
          <a:off x="6056312" y="5396010"/>
          <a:ext cx="295434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585">
                  <a:extLst>
                    <a:ext uri="{9D8B030D-6E8A-4147-A177-3AD203B41FA5}">
                      <a16:colId xmlns:a16="http://schemas.microsoft.com/office/drawing/2014/main" val="983093777"/>
                    </a:ext>
                  </a:extLst>
                </a:gridCol>
                <a:gridCol w="738585">
                  <a:extLst>
                    <a:ext uri="{9D8B030D-6E8A-4147-A177-3AD203B41FA5}">
                      <a16:colId xmlns:a16="http://schemas.microsoft.com/office/drawing/2014/main" val="4033224187"/>
                    </a:ext>
                  </a:extLst>
                </a:gridCol>
                <a:gridCol w="738585">
                  <a:extLst>
                    <a:ext uri="{9D8B030D-6E8A-4147-A177-3AD203B41FA5}">
                      <a16:colId xmlns:a16="http://schemas.microsoft.com/office/drawing/2014/main" val="3943259132"/>
                    </a:ext>
                  </a:extLst>
                </a:gridCol>
                <a:gridCol w="738585">
                  <a:extLst>
                    <a:ext uri="{9D8B030D-6E8A-4147-A177-3AD203B41FA5}">
                      <a16:colId xmlns:a16="http://schemas.microsoft.com/office/drawing/2014/main" val="2000333637"/>
                    </a:ext>
                  </a:extLst>
                </a:gridCol>
              </a:tblGrid>
              <a:tr h="546558"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848663"/>
                  </a:ext>
                </a:extLst>
              </a:tr>
            </a:tbl>
          </a:graphicData>
        </a:graphic>
      </p:graphicFrame>
      <p:sp>
        <p:nvSpPr>
          <p:cNvPr id="11" name="Dikdörtgen 10"/>
          <p:cNvSpPr/>
          <p:nvPr/>
        </p:nvSpPr>
        <p:spPr>
          <a:xfrm>
            <a:off x="6056312" y="6471830"/>
            <a:ext cx="5488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https://mx.depositphotos.com/vector-images/sopera.html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924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82558"/>
          </a:xfrm>
        </p:spPr>
        <p:txBody>
          <a:bodyPr/>
          <a:lstStyle/>
          <a:p>
            <a:r>
              <a:rPr lang="es-ES" dirty="0" smtClean="0"/>
              <a:t>¿qué alimento es éste?</a:t>
            </a:r>
            <a:endParaRPr lang="tr-TR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1337403" y="2111171"/>
            <a:ext cx="10178322" cy="15750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Pista 1</a:t>
            </a:r>
            <a:endParaRPr lang="tr-TR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1337403" y="4249533"/>
            <a:ext cx="10178322" cy="21798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Pista 2</a:t>
            </a:r>
          </a:p>
          <a:p>
            <a:endParaRPr lang="es-ES" dirty="0"/>
          </a:p>
          <a:p>
            <a:endParaRPr lang="tr-TR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504840"/>
              </p:ext>
            </p:extLst>
          </p:nvPr>
        </p:nvGraphicFramePr>
        <p:xfrm>
          <a:off x="2122883" y="5139012"/>
          <a:ext cx="2215755" cy="546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585">
                  <a:extLst>
                    <a:ext uri="{9D8B030D-6E8A-4147-A177-3AD203B41FA5}">
                      <a16:colId xmlns:a16="http://schemas.microsoft.com/office/drawing/2014/main" val="983093777"/>
                    </a:ext>
                  </a:extLst>
                </a:gridCol>
                <a:gridCol w="738585">
                  <a:extLst>
                    <a:ext uri="{9D8B030D-6E8A-4147-A177-3AD203B41FA5}">
                      <a16:colId xmlns:a16="http://schemas.microsoft.com/office/drawing/2014/main" val="4033224187"/>
                    </a:ext>
                  </a:extLst>
                </a:gridCol>
                <a:gridCol w="738585">
                  <a:extLst>
                    <a:ext uri="{9D8B030D-6E8A-4147-A177-3AD203B41FA5}">
                      <a16:colId xmlns:a16="http://schemas.microsoft.com/office/drawing/2014/main" val="3943259132"/>
                    </a:ext>
                  </a:extLst>
                </a:gridCol>
              </a:tblGrid>
              <a:tr h="546558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848663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331624"/>
              </p:ext>
            </p:extLst>
          </p:nvPr>
        </p:nvGraphicFramePr>
        <p:xfrm>
          <a:off x="5673922" y="5106450"/>
          <a:ext cx="2215755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585">
                  <a:extLst>
                    <a:ext uri="{9D8B030D-6E8A-4147-A177-3AD203B41FA5}">
                      <a16:colId xmlns:a16="http://schemas.microsoft.com/office/drawing/2014/main" val="983093777"/>
                    </a:ext>
                  </a:extLst>
                </a:gridCol>
                <a:gridCol w="738585">
                  <a:extLst>
                    <a:ext uri="{9D8B030D-6E8A-4147-A177-3AD203B41FA5}">
                      <a16:colId xmlns:a16="http://schemas.microsoft.com/office/drawing/2014/main" val="4033224187"/>
                    </a:ext>
                  </a:extLst>
                </a:gridCol>
                <a:gridCol w="738585">
                  <a:extLst>
                    <a:ext uri="{9D8B030D-6E8A-4147-A177-3AD203B41FA5}">
                      <a16:colId xmlns:a16="http://schemas.microsoft.com/office/drawing/2014/main" val="3943259132"/>
                    </a:ext>
                  </a:extLst>
                </a:gridCol>
              </a:tblGrid>
              <a:tr h="546558"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848663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638" y="1524692"/>
            <a:ext cx="2443162" cy="2443162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271463" y="5915025"/>
            <a:ext cx="115871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3"/>
              </a:rPr>
              <a:t>https://es.123rf.com/clipart-vectorizado/sacks.html?imgtype=2&amp;alttext=1&amp;itemsperpage=20&amp;searchopts=&amp;start=40&amp;orderby=4&amp;sti=mjz3c3e9u9a58ci8ox|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220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82558"/>
          </a:xfrm>
        </p:spPr>
        <p:txBody>
          <a:bodyPr/>
          <a:lstStyle/>
          <a:p>
            <a:r>
              <a:rPr lang="es-ES" dirty="0" smtClean="0"/>
              <a:t>¿qué alimento es éste?</a:t>
            </a:r>
            <a:endParaRPr lang="tr-TR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1337403" y="2111171"/>
            <a:ext cx="10178322" cy="15750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Pista 1</a:t>
            </a:r>
            <a:endParaRPr lang="tr-TR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1337403" y="4249533"/>
            <a:ext cx="10178322" cy="21798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Pista 2</a:t>
            </a:r>
          </a:p>
          <a:p>
            <a:endParaRPr lang="es-ES" dirty="0"/>
          </a:p>
          <a:p>
            <a:endParaRPr lang="tr-TR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/>
        </p:nvGraphicFramePr>
        <p:xfrm>
          <a:off x="2103437" y="5368467"/>
          <a:ext cx="2954340" cy="546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585">
                  <a:extLst>
                    <a:ext uri="{9D8B030D-6E8A-4147-A177-3AD203B41FA5}">
                      <a16:colId xmlns:a16="http://schemas.microsoft.com/office/drawing/2014/main" val="983093777"/>
                    </a:ext>
                  </a:extLst>
                </a:gridCol>
                <a:gridCol w="738585">
                  <a:extLst>
                    <a:ext uri="{9D8B030D-6E8A-4147-A177-3AD203B41FA5}">
                      <a16:colId xmlns:a16="http://schemas.microsoft.com/office/drawing/2014/main" val="4033224187"/>
                    </a:ext>
                  </a:extLst>
                </a:gridCol>
                <a:gridCol w="738585">
                  <a:extLst>
                    <a:ext uri="{9D8B030D-6E8A-4147-A177-3AD203B41FA5}">
                      <a16:colId xmlns:a16="http://schemas.microsoft.com/office/drawing/2014/main" val="3943259132"/>
                    </a:ext>
                  </a:extLst>
                </a:gridCol>
                <a:gridCol w="738585">
                  <a:extLst>
                    <a:ext uri="{9D8B030D-6E8A-4147-A177-3AD203B41FA5}">
                      <a16:colId xmlns:a16="http://schemas.microsoft.com/office/drawing/2014/main" val="2000333637"/>
                    </a:ext>
                  </a:extLst>
                </a:gridCol>
              </a:tblGrid>
              <a:tr h="546558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848663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30085"/>
              </p:ext>
            </p:extLst>
          </p:nvPr>
        </p:nvGraphicFramePr>
        <p:xfrm>
          <a:off x="6056312" y="5396010"/>
          <a:ext cx="295434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585">
                  <a:extLst>
                    <a:ext uri="{9D8B030D-6E8A-4147-A177-3AD203B41FA5}">
                      <a16:colId xmlns:a16="http://schemas.microsoft.com/office/drawing/2014/main" val="983093777"/>
                    </a:ext>
                  </a:extLst>
                </a:gridCol>
                <a:gridCol w="738585">
                  <a:extLst>
                    <a:ext uri="{9D8B030D-6E8A-4147-A177-3AD203B41FA5}">
                      <a16:colId xmlns:a16="http://schemas.microsoft.com/office/drawing/2014/main" val="4033224187"/>
                    </a:ext>
                  </a:extLst>
                </a:gridCol>
                <a:gridCol w="738585">
                  <a:extLst>
                    <a:ext uri="{9D8B030D-6E8A-4147-A177-3AD203B41FA5}">
                      <a16:colId xmlns:a16="http://schemas.microsoft.com/office/drawing/2014/main" val="3943259132"/>
                    </a:ext>
                  </a:extLst>
                </a:gridCol>
                <a:gridCol w="738585">
                  <a:extLst>
                    <a:ext uri="{9D8B030D-6E8A-4147-A177-3AD203B41FA5}">
                      <a16:colId xmlns:a16="http://schemas.microsoft.com/office/drawing/2014/main" val="2000333637"/>
                    </a:ext>
                  </a:extLst>
                </a:gridCol>
              </a:tblGrid>
              <a:tr h="546558"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848663"/>
                  </a:ext>
                </a:extLst>
              </a:tr>
            </a:tbl>
          </a:graphicData>
        </a:graphic>
      </p:graphicFrame>
      <p:pic>
        <p:nvPicPr>
          <p:cNvPr id="2050" name="Picture 2" descr="Dibujo estilo ilustración de pera - Descargar Vectores Grati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256" y="1393032"/>
            <a:ext cx="3186111" cy="31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343400" y="6335016"/>
            <a:ext cx="8615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3"/>
              </a:rPr>
              <a:t>https://es.vecteezy.com/arte-vectorial/384960-dibujo-estilo-ilustracion-de-pera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30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82558"/>
          </a:xfrm>
        </p:spPr>
        <p:txBody>
          <a:bodyPr/>
          <a:lstStyle/>
          <a:p>
            <a:r>
              <a:rPr lang="es-ES" dirty="0" smtClean="0"/>
              <a:t>¿qué alimento es éste?</a:t>
            </a:r>
            <a:endParaRPr lang="tr-TR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1337403" y="2111171"/>
            <a:ext cx="10178322" cy="15750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Pista 1</a:t>
            </a:r>
            <a:endParaRPr lang="tr-TR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1337403" y="4249533"/>
            <a:ext cx="10178322" cy="21798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Pista 2</a:t>
            </a:r>
          </a:p>
          <a:p>
            <a:endParaRPr lang="es-ES" smtClean="0"/>
          </a:p>
          <a:p>
            <a:endParaRPr lang="tr-TR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478877"/>
              </p:ext>
            </p:extLst>
          </p:nvPr>
        </p:nvGraphicFramePr>
        <p:xfrm>
          <a:off x="2103437" y="5401029"/>
          <a:ext cx="2954340" cy="546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390">
                  <a:extLst>
                    <a:ext uri="{9D8B030D-6E8A-4147-A177-3AD203B41FA5}">
                      <a16:colId xmlns:a16="http://schemas.microsoft.com/office/drawing/2014/main" val="983093777"/>
                    </a:ext>
                  </a:extLst>
                </a:gridCol>
                <a:gridCol w="492390">
                  <a:extLst>
                    <a:ext uri="{9D8B030D-6E8A-4147-A177-3AD203B41FA5}">
                      <a16:colId xmlns:a16="http://schemas.microsoft.com/office/drawing/2014/main" val="4033224187"/>
                    </a:ext>
                  </a:extLst>
                </a:gridCol>
                <a:gridCol w="492390">
                  <a:extLst>
                    <a:ext uri="{9D8B030D-6E8A-4147-A177-3AD203B41FA5}">
                      <a16:colId xmlns:a16="http://schemas.microsoft.com/office/drawing/2014/main" val="3943259132"/>
                    </a:ext>
                  </a:extLst>
                </a:gridCol>
                <a:gridCol w="492390">
                  <a:extLst>
                    <a:ext uri="{9D8B030D-6E8A-4147-A177-3AD203B41FA5}">
                      <a16:colId xmlns:a16="http://schemas.microsoft.com/office/drawing/2014/main" val="372891076"/>
                    </a:ext>
                  </a:extLst>
                </a:gridCol>
                <a:gridCol w="492390">
                  <a:extLst>
                    <a:ext uri="{9D8B030D-6E8A-4147-A177-3AD203B41FA5}">
                      <a16:colId xmlns:a16="http://schemas.microsoft.com/office/drawing/2014/main" val="2000333637"/>
                    </a:ext>
                  </a:extLst>
                </a:gridCol>
                <a:gridCol w="492390">
                  <a:extLst>
                    <a:ext uri="{9D8B030D-6E8A-4147-A177-3AD203B41FA5}">
                      <a16:colId xmlns:a16="http://schemas.microsoft.com/office/drawing/2014/main" val="1916212393"/>
                    </a:ext>
                  </a:extLst>
                </a:gridCol>
              </a:tblGrid>
              <a:tr h="546558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848663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645501"/>
              </p:ext>
            </p:extLst>
          </p:nvPr>
        </p:nvGraphicFramePr>
        <p:xfrm>
          <a:off x="7242175" y="5368467"/>
          <a:ext cx="295434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390">
                  <a:extLst>
                    <a:ext uri="{9D8B030D-6E8A-4147-A177-3AD203B41FA5}">
                      <a16:colId xmlns:a16="http://schemas.microsoft.com/office/drawing/2014/main" val="983093777"/>
                    </a:ext>
                  </a:extLst>
                </a:gridCol>
                <a:gridCol w="492390">
                  <a:extLst>
                    <a:ext uri="{9D8B030D-6E8A-4147-A177-3AD203B41FA5}">
                      <a16:colId xmlns:a16="http://schemas.microsoft.com/office/drawing/2014/main" val="4033224187"/>
                    </a:ext>
                  </a:extLst>
                </a:gridCol>
                <a:gridCol w="492390">
                  <a:extLst>
                    <a:ext uri="{9D8B030D-6E8A-4147-A177-3AD203B41FA5}">
                      <a16:colId xmlns:a16="http://schemas.microsoft.com/office/drawing/2014/main" val="3943259132"/>
                    </a:ext>
                  </a:extLst>
                </a:gridCol>
                <a:gridCol w="492390">
                  <a:extLst>
                    <a:ext uri="{9D8B030D-6E8A-4147-A177-3AD203B41FA5}">
                      <a16:colId xmlns:a16="http://schemas.microsoft.com/office/drawing/2014/main" val="2000333637"/>
                    </a:ext>
                  </a:extLst>
                </a:gridCol>
                <a:gridCol w="492390">
                  <a:extLst>
                    <a:ext uri="{9D8B030D-6E8A-4147-A177-3AD203B41FA5}">
                      <a16:colId xmlns:a16="http://schemas.microsoft.com/office/drawing/2014/main" val="1680599146"/>
                    </a:ext>
                  </a:extLst>
                </a:gridCol>
                <a:gridCol w="492390">
                  <a:extLst>
                    <a:ext uri="{9D8B030D-6E8A-4147-A177-3AD203B41FA5}">
                      <a16:colId xmlns:a16="http://schemas.microsoft.com/office/drawing/2014/main" val="372621852"/>
                    </a:ext>
                  </a:extLst>
                </a:gridCol>
              </a:tblGrid>
              <a:tr h="546558"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848663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559" y="1425370"/>
            <a:ext cx="4156560" cy="2767012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4386262" y="6300935"/>
            <a:ext cx="9229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3"/>
              </a:rPr>
              <a:t>https://www.cocinadelirante.com/receta/sopa/receta-facil-de-sopa-de-fideos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376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82558"/>
          </a:xfrm>
        </p:spPr>
        <p:txBody>
          <a:bodyPr/>
          <a:lstStyle/>
          <a:p>
            <a:r>
              <a:rPr lang="es-ES" dirty="0" smtClean="0"/>
              <a:t>¿qué alimento es éste?</a:t>
            </a:r>
            <a:endParaRPr lang="tr-TR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1337403" y="2111171"/>
            <a:ext cx="10178322" cy="15750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Pista 1</a:t>
            </a:r>
            <a:endParaRPr lang="tr-TR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1337403" y="4249533"/>
            <a:ext cx="10178322" cy="21798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Pista 2</a:t>
            </a:r>
          </a:p>
          <a:p>
            <a:endParaRPr lang="es-ES" dirty="0"/>
          </a:p>
          <a:p>
            <a:endParaRPr lang="tr-TR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530975"/>
              </p:ext>
            </p:extLst>
          </p:nvPr>
        </p:nvGraphicFramePr>
        <p:xfrm>
          <a:off x="2103433" y="5401029"/>
          <a:ext cx="3554416" cy="546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302">
                  <a:extLst>
                    <a:ext uri="{9D8B030D-6E8A-4147-A177-3AD203B41FA5}">
                      <a16:colId xmlns:a16="http://schemas.microsoft.com/office/drawing/2014/main" val="983093777"/>
                    </a:ext>
                  </a:extLst>
                </a:gridCol>
                <a:gridCol w="444302">
                  <a:extLst>
                    <a:ext uri="{9D8B030D-6E8A-4147-A177-3AD203B41FA5}">
                      <a16:colId xmlns:a16="http://schemas.microsoft.com/office/drawing/2014/main" val="4033224187"/>
                    </a:ext>
                  </a:extLst>
                </a:gridCol>
                <a:gridCol w="444302">
                  <a:extLst>
                    <a:ext uri="{9D8B030D-6E8A-4147-A177-3AD203B41FA5}">
                      <a16:colId xmlns:a16="http://schemas.microsoft.com/office/drawing/2014/main" val="3943259132"/>
                    </a:ext>
                  </a:extLst>
                </a:gridCol>
                <a:gridCol w="444302">
                  <a:extLst>
                    <a:ext uri="{9D8B030D-6E8A-4147-A177-3AD203B41FA5}">
                      <a16:colId xmlns:a16="http://schemas.microsoft.com/office/drawing/2014/main" val="372891076"/>
                    </a:ext>
                  </a:extLst>
                </a:gridCol>
                <a:gridCol w="444302">
                  <a:extLst>
                    <a:ext uri="{9D8B030D-6E8A-4147-A177-3AD203B41FA5}">
                      <a16:colId xmlns:a16="http://schemas.microsoft.com/office/drawing/2014/main" val="2000333637"/>
                    </a:ext>
                  </a:extLst>
                </a:gridCol>
                <a:gridCol w="444302">
                  <a:extLst>
                    <a:ext uri="{9D8B030D-6E8A-4147-A177-3AD203B41FA5}">
                      <a16:colId xmlns:a16="http://schemas.microsoft.com/office/drawing/2014/main" val="1916212393"/>
                    </a:ext>
                  </a:extLst>
                </a:gridCol>
                <a:gridCol w="444302">
                  <a:extLst>
                    <a:ext uri="{9D8B030D-6E8A-4147-A177-3AD203B41FA5}">
                      <a16:colId xmlns:a16="http://schemas.microsoft.com/office/drawing/2014/main" val="2058122891"/>
                    </a:ext>
                  </a:extLst>
                </a:gridCol>
                <a:gridCol w="444302">
                  <a:extLst>
                    <a:ext uri="{9D8B030D-6E8A-4147-A177-3AD203B41FA5}">
                      <a16:colId xmlns:a16="http://schemas.microsoft.com/office/drawing/2014/main" val="1772988431"/>
                    </a:ext>
                  </a:extLst>
                </a:gridCol>
              </a:tblGrid>
              <a:tr h="546558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848663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673272"/>
              </p:ext>
            </p:extLst>
          </p:nvPr>
        </p:nvGraphicFramePr>
        <p:xfrm>
          <a:off x="7242175" y="5368467"/>
          <a:ext cx="341630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038">
                  <a:extLst>
                    <a:ext uri="{9D8B030D-6E8A-4147-A177-3AD203B41FA5}">
                      <a16:colId xmlns:a16="http://schemas.microsoft.com/office/drawing/2014/main" val="983093777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4033224187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3943259132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2000333637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1680599146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39379626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372621852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3922126732"/>
                    </a:ext>
                  </a:extLst>
                </a:gridCol>
              </a:tblGrid>
              <a:tr h="546558"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848663"/>
                  </a:ext>
                </a:extLst>
              </a:tr>
            </a:tbl>
          </a:graphicData>
        </a:graphic>
      </p:graphicFrame>
      <p:pic>
        <p:nvPicPr>
          <p:cNvPr id="3074" name="Picture 2" descr="Dibujo de Pimiento rojo pintado por Queyla en Dibujos.net el dí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1181179"/>
            <a:ext cx="3302000" cy="258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1500188" y="6257925"/>
            <a:ext cx="10272713" cy="4352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hlinkClick r:id="rId3"/>
              </a:rPr>
              <a:t>https://galeria.dibujos.net/comida/verduras/pimiento-rojo-pintado-por-queyla-9740989.html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5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82558"/>
          </a:xfrm>
        </p:spPr>
        <p:txBody>
          <a:bodyPr/>
          <a:lstStyle/>
          <a:p>
            <a:r>
              <a:rPr lang="es-ES" dirty="0" smtClean="0"/>
              <a:t>¿qué alimento es éste?</a:t>
            </a:r>
            <a:endParaRPr lang="tr-TR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1337403" y="2115063"/>
            <a:ext cx="10178322" cy="15750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Pista 1</a:t>
            </a:r>
            <a:endParaRPr lang="tr-TR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1337403" y="4249533"/>
            <a:ext cx="10178322" cy="21798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Pista 2</a:t>
            </a:r>
          </a:p>
          <a:p>
            <a:endParaRPr lang="es-ES" dirty="0"/>
          </a:p>
          <a:p>
            <a:endParaRPr lang="tr-TR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/>
        </p:nvGraphicFramePr>
        <p:xfrm>
          <a:off x="2103437" y="5401029"/>
          <a:ext cx="2954340" cy="546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390">
                  <a:extLst>
                    <a:ext uri="{9D8B030D-6E8A-4147-A177-3AD203B41FA5}">
                      <a16:colId xmlns:a16="http://schemas.microsoft.com/office/drawing/2014/main" val="983093777"/>
                    </a:ext>
                  </a:extLst>
                </a:gridCol>
                <a:gridCol w="492390">
                  <a:extLst>
                    <a:ext uri="{9D8B030D-6E8A-4147-A177-3AD203B41FA5}">
                      <a16:colId xmlns:a16="http://schemas.microsoft.com/office/drawing/2014/main" val="4033224187"/>
                    </a:ext>
                  </a:extLst>
                </a:gridCol>
                <a:gridCol w="492390">
                  <a:extLst>
                    <a:ext uri="{9D8B030D-6E8A-4147-A177-3AD203B41FA5}">
                      <a16:colId xmlns:a16="http://schemas.microsoft.com/office/drawing/2014/main" val="3943259132"/>
                    </a:ext>
                  </a:extLst>
                </a:gridCol>
                <a:gridCol w="492390">
                  <a:extLst>
                    <a:ext uri="{9D8B030D-6E8A-4147-A177-3AD203B41FA5}">
                      <a16:colId xmlns:a16="http://schemas.microsoft.com/office/drawing/2014/main" val="372891076"/>
                    </a:ext>
                  </a:extLst>
                </a:gridCol>
                <a:gridCol w="492390">
                  <a:extLst>
                    <a:ext uri="{9D8B030D-6E8A-4147-A177-3AD203B41FA5}">
                      <a16:colId xmlns:a16="http://schemas.microsoft.com/office/drawing/2014/main" val="2000333637"/>
                    </a:ext>
                  </a:extLst>
                </a:gridCol>
                <a:gridCol w="492390">
                  <a:extLst>
                    <a:ext uri="{9D8B030D-6E8A-4147-A177-3AD203B41FA5}">
                      <a16:colId xmlns:a16="http://schemas.microsoft.com/office/drawing/2014/main" val="1916212393"/>
                    </a:ext>
                  </a:extLst>
                </a:gridCol>
              </a:tblGrid>
              <a:tr h="546558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848663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946696"/>
              </p:ext>
            </p:extLst>
          </p:nvPr>
        </p:nvGraphicFramePr>
        <p:xfrm>
          <a:off x="7242175" y="5368467"/>
          <a:ext cx="295434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390">
                  <a:extLst>
                    <a:ext uri="{9D8B030D-6E8A-4147-A177-3AD203B41FA5}">
                      <a16:colId xmlns:a16="http://schemas.microsoft.com/office/drawing/2014/main" val="983093777"/>
                    </a:ext>
                  </a:extLst>
                </a:gridCol>
                <a:gridCol w="492390">
                  <a:extLst>
                    <a:ext uri="{9D8B030D-6E8A-4147-A177-3AD203B41FA5}">
                      <a16:colId xmlns:a16="http://schemas.microsoft.com/office/drawing/2014/main" val="4033224187"/>
                    </a:ext>
                  </a:extLst>
                </a:gridCol>
                <a:gridCol w="492390">
                  <a:extLst>
                    <a:ext uri="{9D8B030D-6E8A-4147-A177-3AD203B41FA5}">
                      <a16:colId xmlns:a16="http://schemas.microsoft.com/office/drawing/2014/main" val="3943259132"/>
                    </a:ext>
                  </a:extLst>
                </a:gridCol>
                <a:gridCol w="492390">
                  <a:extLst>
                    <a:ext uri="{9D8B030D-6E8A-4147-A177-3AD203B41FA5}">
                      <a16:colId xmlns:a16="http://schemas.microsoft.com/office/drawing/2014/main" val="2000333637"/>
                    </a:ext>
                  </a:extLst>
                </a:gridCol>
                <a:gridCol w="492390">
                  <a:extLst>
                    <a:ext uri="{9D8B030D-6E8A-4147-A177-3AD203B41FA5}">
                      <a16:colId xmlns:a16="http://schemas.microsoft.com/office/drawing/2014/main" val="1680599146"/>
                    </a:ext>
                  </a:extLst>
                </a:gridCol>
                <a:gridCol w="492390">
                  <a:extLst>
                    <a:ext uri="{9D8B030D-6E8A-4147-A177-3AD203B41FA5}">
                      <a16:colId xmlns:a16="http://schemas.microsoft.com/office/drawing/2014/main" val="372621852"/>
                    </a:ext>
                  </a:extLst>
                </a:gridCol>
              </a:tblGrid>
              <a:tr h="546558"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848663"/>
                  </a:ext>
                </a:extLst>
              </a:tr>
            </a:tbl>
          </a:graphicData>
        </a:graphic>
      </p:graphicFrame>
      <p:pic>
        <p:nvPicPr>
          <p:cNvPr id="4098" name="Picture 2" descr="ᐈ Dibujo tomate rojo imágenes de stock, dibujos tomat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1291963"/>
            <a:ext cx="3130550" cy="31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5543551" y="6143625"/>
            <a:ext cx="6229350" cy="52760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linkClick r:id="rId3"/>
              </a:rPr>
              <a:t>https://sp.depositphotos.com/vector-images/tomates.html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87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82558"/>
          </a:xfrm>
        </p:spPr>
        <p:txBody>
          <a:bodyPr/>
          <a:lstStyle/>
          <a:p>
            <a:r>
              <a:rPr lang="es-ES" dirty="0" smtClean="0"/>
              <a:t>¿qué alimento es éste?</a:t>
            </a:r>
            <a:endParaRPr lang="tr-TR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1337403" y="2111171"/>
            <a:ext cx="10178322" cy="15750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Pista 1</a:t>
            </a:r>
            <a:endParaRPr lang="tr-TR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1337403" y="4249533"/>
            <a:ext cx="10178322" cy="21798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Pista 2</a:t>
            </a:r>
          </a:p>
          <a:p>
            <a:endParaRPr lang="es-ES" dirty="0"/>
          </a:p>
          <a:p>
            <a:endParaRPr lang="tr-TR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/>
        </p:nvGraphicFramePr>
        <p:xfrm>
          <a:off x="2103433" y="5401029"/>
          <a:ext cx="3554416" cy="546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302">
                  <a:extLst>
                    <a:ext uri="{9D8B030D-6E8A-4147-A177-3AD203B41FA5}">
                      <a16:colId xmlns:a16="http://schemas.microsoft.com/office/drawing/2014/main" val="983093777"/>
                    </a:ext>
                  </a:extLst>
                </a:gridCol>
                <a:gridCol w="444302">
                  <a:extLst>
                    <a:ext uri="{9D8B030D-6E8A-4147-A177-3AD203B41FA5}">
                      <a16:colId xmlns:a16="http://schemas.microsoft.com/office/drawing/2014/main" val="4033224187"/>
                    </a:ext>
                  </a:extLst>
                </a:gridCol>
                <a:gridCol w="444302">
                  <a:extLst>
                    <a:ext uri="{9D8B030D-6E8A-4147-A177-3AD203B41FA5}">
                      <a16:colId xmlns:a16="http://schemas.microsoft.com/office/drawing/2014/main" val="3943259132"/>
                    </a:ext>
                  </a:extLst>
                </a:gridCol>
                <a:gridCol w="444302">
                  <a:extLst>
                    <a:ext uri="{9D8B030D-6E8A-4147-A177-3AD203B41FA5}">
                      <a16:colId xmlns:a16="http://schemas.microsoft.com/office/drawing/2014/main" val="372891076"/>
                    </a:ext>
                  </a:extLst>
                </a:gridCol>
                <a:gridCol w="444302">
                  <a:extLst>
                    <a:ext uri="{9D8B030D-6E8A-4147-A177-3AD203B41FA5}">
                      <a16:colId xmlns:a16="http://schemas.microsoft.com/office/drawing/2014/main" val="2000333637"/>
                    </a:ext>
                  </a:extLst>
                </a:gridCol>
                <a:gridCol w="444302">
                  <a:extLst>
                    <a:ext uri="{9D8B030D-6E8A-4147-A177-3AD203B41FA5}">
                      <a16:colId xmlns:a16="http://schemas.microsoft.com/office/drawing/2014/main" val="1916212393"/>
                    </a:ext>
                  </a:extLst>
                </a:gridCol>
                <a:gridCol w="444302">
                  <a:extLst>
                    <a:ext uri="{9D8B030D-6E8A-4147-A177-3AD203B41FA5}">
                      <a16:colId xmlns:a16="http://schemas.microsoft.com/office/drawing/2014/main" val="2058122891"/>
                    </a:ext>
                  </a:extLst>
                </a:gridCol>
                <a:gridCol w="444302">
                  <a:extLst>
                    <a:ext uri="{9D8B030D-6E8A-4147-A177-3AD203B41FA5}">
                      <a16:colId xmlns:a16="http://schemas.microsoft.com/office/drawing/2014/main" val="1772988431"/>
                    </a:ext>
                  </a:extLst>
                </a:gridCol>
              </a:tblGrid>
              <a:tr h="546558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848663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194548"/>
              </p:ext>
            </p:extLst>
          </p:nvPr>
        </p:nvGraphicFramePr>
        <p:xfrm>
          <a:off x="7242175" y="5368467"/>
          <a:ext cx="341630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038">
                  <a:extLst>
                    <a:ext uri="{9D8B030D-6E8A-4147-A177-3AD203B41FA5}">
                      <a16:colId xmlns:a16="http://schemas.microsoft.com/office/drawing/2014/main" val="983093777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4033224187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3943259132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2000333637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1680599146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39379626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372621852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3922126732"/>
                    </a:ext>
                  </a:extLst>
                </a:gridCol>
              </a:tblGrid>
              <a:tr h="546558"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848663"/>
                  </a:ext>
                </a:extLst>
              </a:tr>
            </a:tbl>
          </a:graphicData>
        </a:graphic>
      </p:graphicFrame>
      <p:pic>
        <p:nvPicPr>
          <p:cNvPr id="5122" name="Picture 2" descr="Resultado de imagen de calabaza dibujo | Dibujo de calabaz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082" y="1386652"/>
            <a:ext cx="3361534" cy="312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443288" y="6429374"/>
            <a:ext cx="9115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3"/>
              </a:rPr>
              <a:t>https://galeria.dibujos.net/comida/verduras/calabaza-1-pintado-por-elote-7269656.html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547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TM10001106[[fn=Rozet]]</Template>
  <TotalTime>55</TotalTime>
  <Words>324</Words>
  <Application>Microsoft Office PowerPoint</Application>
  <PresentationFormat>Geniş ekran</PresentationFormat>
  <Paragraphs>137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Arial</vt:lpstr>
      <vt:lpstr>Gill Sans MT</vt:lpstr>
      <vt:lpstr>Impact</vt:lpstr>
      <vt:lpstr>Wingdings</vt:lpstr>
      <vt:lpstr>Badge</vt:lpstr>
      <vt:lpstr>Alimentos y expresiones</vt:lpstr>
      <vt:lpstr>Vamos a hacer un juego para adivinar alimentos.</vt:lpstr>
      <vt:lpstr>¿qué alimento es éste?</vt:lpstr>
      <vt:lpstr>¿qué alimento es éste?</vt:lpstr>
      <vt:lpstr>¿qué alimento es éste?</vt:lpstr>
      <vt:lpstr>¿qué alimento es éste?</vt:lpstr>
      <vt:lpstr>¿qué alimento es éste?</vt:lpstr>
      <vt:lpstr>¿qué alimento es éste?</vt:lpstr>
      <vt:lpstr>¿qué alimento es éste?</vt:lpstr>
      <vt:lpstr>¿qué alimento es éste?</vt:lpstr>
      <vt:lpstr>¿qué alimento es éste?</vt:lpstr>
      <vt:lpstr>¿qué alimento es éste?</vt:lpstr>
      <vt:lpstr>¿qué alimento es éste?</vt:lpstr>
      <vt:lpstr>¿qué alimento es éste?</vt:lpstr>
      <vt:lpstr>¿qué crees que significan las siguientes expresiones?   ¿Puedes dar un ejemplo de su uso?  Trabaja con un compañero.</vt:lpstr>
      <vt:lpstr>PowerPoint Sunusu</vt:lpstr>
      <vt:lpstr>Actividad en parejas  Cread un diálogo en el que uséis el mayor número de estas expresiones con alimentos.</vt:lpstr>
      <vt:lpstr>Vamos a escuchar   una canción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Alimentos y expresiones</dc:title>
  <dc:creator>Windows Kullanıcısı</dc:creator>
  <cp:lastModifiedBy>Windows Kullanıcısı</cp:lastModifiedBy>
  <cp:revision>19</cp:revision>
  <dcterms:created xsi:type="dcterms:W3CDTF">2020-05-20T20:47:13Z</dcterms:created>
  <dcterms:modified xsi:type="dcterms:W3CDTF">2020-05-20T21:42:19Z</dcterms:modified>
</cp:coreProperties>
</file>