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notesMasterIdLst>
    <p:notesMasterId r:id="rId12"/>
  </p:notesMasterIdLst>
  <p:handoutMasterIdLst>
    <p:handoutMasterId r:id="rId13"/>
  </p:handoutMasterIdLst>
  <p:sldIdLst>
    <p:sldId id="465" r:id="rId2"/>
    <p:sldId id="466" r:id="rId3"/>
    <p:sldId id="468" r:id="rId4"/>
    <p:sldId id="473" r:id="rId5"/>
    <p:sldId id="472" r:id="rId6"/>
    <p:sldId id="462" r:id="rId7"/>
    <p:sldId id="469" r:id="rId8"/>
    <p:sldId id="470" r:id="rId9"/>
    <p:sldId id="474" r:id="rId10"/>
    <p:sldId id="475" r:id="rId11"/>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042" autoAdjust="0"/>
    <p:restoredTop sz="94660"/>
  </p:normalViewPr>
  <p:slideViewPr>
    <p:cSldViewPr snapToGrid="0" snapToObjects="1">
      <p:cViewPr varScale="1">
        <p:scale>
          <a:sx n="84" d="100"/>
          <a:sy n="84" d="100"/>
        </p:scale>
        <p:origin x="1338"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1" y="0"/>
            <a:ext cx="2945659" cy="498055"/>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50444" y="0"/>
            <a:ext cx="2945659" cy="498055"/>
          </a:xfrm>
          <a:prstGeom prst="rect">
            <a:avLst/>
          </a:prstGeom>
        </p:spPr>
        <p:txBody>
          <a:bodyPr vert="horz" lIns="91440" tIns="45720" rIns="91440" bIns="45720" rtlCol="0"/>
          <a:lstStyle>
            <a:lvl1pPr algn="r">
              <a:defRPr sz="1200"/>
            </a:lvl1pPr>
          </a:lstStyle>
          <a:p>
            <a:fld id="{3679DCCD-1E1E-4A4C-AC5E-E784B0EAE9B4}" type="datetimeFigureOut">
              <a:rPr lang="tr-TR" smtClean="0"/>
              <a:t>04.12.2019</a:t>
            </a:fld>
            <a:endParaRPr lang="tr-TR"/>
          </a:p>
        </p:txBody>
      </p:sp>
      <p:sp>
        <p:nvSpPr>
          <p:cNvPr id="4" name="Altbilgi Yer Tutucusu 3"/>
          <p:cNvSpPr>
            <a:spLocks noGrp="1"/>
          </p:cNvSpPr>
          <p:nvPr>
            <p:ph type="ftr" sz="quarter" idx="2"/>
          </p:nvPr>
        </p:nvSpPr>
        <p:spPr>
          <a:xfrm>
            <a:off x="1" y="9428584"/>
            <a:ext cx="2945659" cy="498055"/>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50444" y="9428584"/>
            <a:ext cx="2945659" cy="498055"/>
          </a:xfrm>
          <a:prstGeom prst="rect">
            <a:avLst/>
          </a:prstGeom>
        </p:spPr>
        <p:txBody>
          <a:bodyPr vert="horz" lIns="91440" tIns="45720" rIns="91440" bIns="45720" rtlCol="0" anchor="b"/>
          <a:lstStyle>
            <a:lvl1pPr algn="r">
              <a:defRPr sz="1200"/>
            </a:lvl1pPr>
          </a:lstStyle>
          <a:p>
            <a:fld id="{91067EB2-4396-47D4-81C7-366DBBEE1419}" type="slidenum">
              <a:rPr lang="tr-TR" smtClean="0"/>
              <a:t>‹#›</a:t>
            </a:fld>
            <a:endParaRPr lang="tr-TR"/>
          </a:p>
        </p:txBody>
      </p:sp>
    </p:spTree>
    <p:extLst>
      <p:ext uri="{BB962C8B-B14F-4D97-AF65-F5344CB8AC3E}">
        <p14:creationId xmlns:p14="http://schemas.microsoft.com/office/powerpoint/2010/main" val="13660650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1"/>
            <a:ext cx="2946058" cy="4961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50530" y="1"/>
            <a:ext cx="2946058" cy="496100"/>
          </a:xfrm>
          <a:prstGeom prst="rect">
            <a:avLst/>
          </a:prstGeom>
        </p:spPr>
        <p:txBody>
          <a:bodyPr vert="horz" lIns="91440" tIns="45720" rIns="91440" bIns="45720" rtlCol="0"/>
          <a:lstStyle>
            <a:lvl1pPr algn="r">
              <a:defRPr sz="1200"/>
            </a:lvl1pPr>
          </a:lstStyle>
          <a:p>
            <a:fld id="{8B075D5C-3E22-4BD4-B196-2B5B83232C05}" type="datetimeFigureOut">
              <a:rPr lang="tr-TR" smtClean="0"/>
              <a:t>04.12.2019</a:t>
            </a:fld>
            <a:endParaRPr lang="tr-TR"/>
          </a:p>
        </p:txBody>
      </p:sp>
      <p:sp>
        <p:nvSpPr>
          <p:cNvPr id="4" name="Slayt Görüntüsü Yer Tutucus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79442" y="4715270"/>
            <a:ext cx="5438792" cy="446722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9428221"/>
            <a:ext cx="2946058" cy="4961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50530" y="9428221"/>
            <a:ext cx="2946058" cy="496100"/>
          </a:xfrm>
          <a:prstGeom prst="rect">
            <a:avLst/>
          </a:prstGeom>
        </p:spPr>
        <p:txBody>
          <a:bodyPr vert="horz" lIns="91440" tIns="45720" rIns="91440" bIns="45720" rtlCol="0" anchor="b"/>
          <a:lstStyle>
            <a:lvl1pPr algn="r">
              <a:defRPr sz="1200"/>
            </a:lvl1pPr>
          </a:lstStyle>
          <a:p>
            <a:fld id="{CE01BA9A-A2C0-4088-922B-6602FC850014}" type="slidenum">
              <a:rPr lang="tr-TR" smtClean="0"/>
              <a:t>‹#›</a:t>
            </a:fld>
            <a:endParaRPr lang="tr-TR"/>
          </a:p>
        </p:txBody>
      </p:sp>
    </p:spTree>
    <p:extLst>
      <p:ext uri="{BB962C8B-B14F-4D97-AF65-F5344CB8AC3E}">
        <p14:creationId xmlns:p14="http://schemas.microsoft.com/office/powerpoint/2010/main" val="28470527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CE01BA9A-A2C0-4088-922B-6602FC850014}" type="slidenum">
              <a:rPr lang="tr-TR" smtClean="0">
                <a:solidFill>
                  <a:prstClr val="black"/>
                </a:solidFill>
              </a:rPr>
              <a:pPr/>
              <a:t>1</a:t>
            </a:fld>
            <a:endParaRPr lang="tr-TR">
              <a:solidFill>
                <a:prstClr val="black"/>
              </a:solidFill>
            </a:endParaRPr>
          </a:p>
        </p:txBody>
      </p:sp>
    </p:spTree>
    <p:extLst>
      <p:ext uri="{BB962C8B-B14F-4D97-AF65-F5344CB8AC3E}">
        <p14:creationId xmlns:p14="http://schemas.microsoft.com/office/powerpoint/2010/main" val="36993581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F1909345-DEE0-4B07-8E32-441AC9DA095E}" type="datetime1">
              <a:rPr lang="en-US" smtClean="0">
                <a:solidFill>
                  <a:srgbClr val="895D1D"/>
                </a:solidFill>
              </a:rPr>
              <a:pPr/>
              <a:t>12/4/2019</a:t>
            </a:fld>
            <a:endParaRPr lang="en-US" dirty="0">
              <a:solidFill>
                <a:srgbClr val="895D1D"/>
              </a:solidFill>
            </a:endParaRPr>
          </a:p>
        </p:txBody>
      </p:sp>
      <p:sp>
        <p:nvSpPr>
          <p:cNvPr id="5" name="Footer Placeholder 4"/>
          <p:cNvSpPr>
            <a:spLocks noGrp="1"/>
          </p:cNvSpPr>
          <p:nvPr>
            <p:ph type="ftr" sz="quarter" idx="11"/>
          </p:nvPr>
        </p:nvSpPr>
        <p:spPr/>
        <p:txBody>
          <a:bodyPr/>
          <a:lstStyle/>
          <a:p>
            <a:endParaRPr lang="en-US" dirty="0">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3823560605"/>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smtClean="0"/>
              <a:t>Asıl başlık stili için tıklatın</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Date Placeholder 2"/>
          <p:cNvSpPr>
            <a:spLocks noGrp="1"/>
          </p:cNvSpPr>
          <p:nvPr>
            <p:ph type="dt" sz="half" idx="10"/>
          </p:nvPr>
        </p:nvSpPr>
        <p:spPr/>
        <p:txBody>
          <a:bodyPr/>
          <a:lstStyle/>
          <a:p>
            <a:fld id="{F1909345-DEE0-4B07-8E32-441AC9DA095E}" type="datetime1">
              <a:rPr lang="en-US" smtClean="0">
                <a:solidFill>
                  <a:srgbClr val="895D1D"/>
                </a:solidFill>
              </a:rPr>
              <a:pPr/>
              <a:t>12/4/2019</a:t>
            </a:fld>
            <a:endParaRPr lang="en-US" dirty="0">
              <a:solidFill>
                <a:srgbClr val="895D1D"/>
              </a:solidFill>
            </a:endParaRPr>
          </a:p>
        </p:txBody>
      </p:sp>
      <p:sp>
        <p:nvSpPr>
          <p:cNvPr id="4" name="Footer Placeholder 3"/>
          <p:cNvSpPr>
            <a:spLocks noGrp="1"/>
          </p:cNvSpPr>
          <p:nvPr>
            <p:ph type="ftr" sz="quarter" idx="11"/>
          </p:nvPr>
        </p:nvSpPr>
        <p:spPr/>
        <p:txBody>
          <a:bodyPr/>
          <a:lstStyle/>
          <a:p>
            <a:endParaRPr lang="en-US" dirty="0">
              <a:solidFill>
                <a:srgbClr val="895D1D"/>
              </a:solidFill>
            </a:endParaRPr>
          </a:p>
        </p:txBody>
      </p:sp>
      <p:sp>
        <p:nvSpPr>
          <p:cNvPr id="5" name="Slide Number Placeholder 4"/>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375096709"/>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1909345-DEE0-4B07-8E32-441AC9DA095E}" type="datetime1">
              <a:rPr lang="en-US" smtClean="0">
                <a:solidFill>
                  <a:srgbClr val="895D1D"/>
                </a:solidFill>
              </a:rPr>
              <a:pPr/>
              <a:t>12/4/2019</a:t>
            </a:fld>
            <a:endParaRPr lang="en-US" dirty="0">
              <a:solidFill>
                <a:srgbClr val="895D1D"/>
              </a:solidFill>
            </a:endParaRPr>
          </a:p>
        </p:txBody>
      </p:sp>
      <p:sp>
        <p:nvSpPr>
          <p:cNvPr id="5" name="Footer Placeholder 4"/>
          <p:cNvSpPr>
            <a:spLocks noGrp="1"/>
          </p:cNvSpPr>
          <p:nvPr>
            <p:ph type="ftr" sz="quarter" idx="11"/>
          </p:nvPr>
        </p:nvSpPr>
        <p:spPr/>
        <p:txBody>
          <a:bodyPr/>
          <a:lstStyle/>
          <a:p>
            <a:endParaRPr lang="en-US" dirty="0">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1852631219"/>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1909345-DEE0-4B07-8E32-441AC9DA095E}" type="datetime1">
              <a:rPr lang="en-US" smtClean="0">
                <a:solidFill>
                  <a:srgbClr val="895D1D"/>
                </a:solidFill>
              </a:rPr>
              <a:pPr/>
              <a:t>12/4/2019</a:t>
            </a:fld>
            <a:endParaRPr lang="en-US" dirty="0">
              <a:solidFill>
                <a:srgbClr val="895D1D"/>
              </a:solidFill>
            </a:endParaRPr>
          </a:p>
        </p:txBody>
      </p:sp>
      <p:sp>
        <p:nvSpPr>
          <p:cNvPr id="5" name="Footer Placeholder 4"/>
          <p:cNvSpPr>
            <a:spLocks noGrp="1"/>
          </p:cNvSpPr>
          <p:nvPr>
            <p:ph type="ftr" sz="quarter" idx="11"/>
          </p:nvPr>
        </p:nvSpPr>
        <p:spPr/>
        <p:txBody>
          <a:bodyPr/>
          <a:lstStyle/>
          <a:p>
            <a:endParaRPr lang="en-US" dirty="0">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074896871"/>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1909345-DEE0-4B07-8E32-441AC9DA095E}" type="datetime1">
              <a:rPr lang="en-US" smtClean="0">
                <a:solidFill>
                  <a:srgbClr val="895D1D"/>
                </a:solidFill>
              </a:rPr>
              <a:pPr/>
              <a:t>12/4/2019</a:t>
            </a:fld>
            <a:endParaRPr lang="en-US" dirty="0">
              <a:solidFill>
                <a:srgbClr val="895D1D"/>
              </a:solidFill>
            </a:endParaRPr>
          </a:p>
        </p:txBody>
      </p:sp>
      <p:sp>
        <p:nvSpPr>
          <p:cNvPr id="5" name="Footer Placeholder 4"/>
          <p:cNvSpPr>
            <a:spLocks noGrp="1"/>
          </p:cNvSpPr>
          <p:nvPr>
            <p:ph type="ftr" sz="quarter" idx="11"/>
          </p:nvPr>
        </p:nvSpPr>
        <p:spPr/>
        <p:txBody>
          <a:bodyPr/>
          <a:lstStyle/>
          <a:p>
            <a:endParaRPr lang="en-US" dirty="0">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3748124609"/>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smtClean="0"/>
              <a:t>Asıl metin stillerini düzenle</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1909345-DEE0-4B07-8E32-441AC9DA095E}" type="datetime1">
              <a:rPr lang="en-US" smtClean="0">
                <a:solidFill>
                  <a:srgbClr val="895D1D"/>
                </a:solidFill>
              </a:rPr>
              <a:pPr/>
              <a:t>12/4/2019</a:t>
            </a:fld>
            <a:endParaRPr lang="en-US" dirty="0">
              <a:solidFill>
                <a:srgbClr val="895D1D"/>
              </a:solidFill>
            </a:endParaRPr>
          </a:p>
        </p:txBody>
      </p:sp>
      <p:sp>
        <p:nvSpPr>
          <p:cNvPr id="5" name="Footer Placeholder 4"/>
          <p:cNvSpPr>
            <a:spLocks noGrp="1"/>
          </p:cNvSpPr>
          <p:nvPr>
            <p:ph type="ftr" sz="quarter" idx="11"/>
          </p:nvPr>
        </p:nvSpPr>
        <p:spPr/>
        <p:txBody>
          <a:bodyPr/>
          <a:lstStyle/>
          <a:p>
            <a:endParaRPr lang="en-US" dirty="0">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997837377"/>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smtClean="0"/>
              <a:t>Asıl metin stillerini düzenle</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1909345-DEE0-4B07-8E32-441AC9DA095E}" type="datetime1">
              <a:rPr lang="en-US" smtClean="0">
                <a:solidFill>
                  <a:srgbClr val="895D1D"/>
                </a:solidFill>
              </a:rPr>
              <a:pPr/>
              <a:t>12/4/2019</a:t>
            </a:fld>
            <a:endParaRPr lang="en-US" dirty="0">
              <a:solidFill>
                <a:srgbClr val="895D1D"/>
              </a:solidFill>
            </a:endParaRPr>
          </a:p>
        </p:txBody>
      </p:sp>
      <p:sp>
        <p:nvSpPr>
          <p:cNvPr id="5" name="Footer Placeholder 4"/>
          <p:cNvSpPr>
            <a:spLocks noGrp="1"/>
          </p:cNvSpPr>
          <p:nvPr>
            <p:ph type="ftr" sz="quarter" idx="11"/>
          </p:nvPr>
        </p:nvSpPr>
        <p:spPr/>
        <p:txBody>
          <a:bodyPr/>
          <a:lstStyle/>
          <a:p>
            <a:endParaRPr lang="en-US" dirty="0">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3016674144"/>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1909345-DEE0-4B07-8E32-441AC9DA095E}" type="datetime1">
              <a:rPr lang="en-US" smtClean="0">
                <a:solidFill>
                  <a:srgbClr val="895D1D"/>
                </a:solidFill>
              </a:rPr>
              <a:pPr/>
              <a:t>12/4/2019</a:t>
            </a:fld>
            <a:endParaRPr lang="en-US" dirty="0">
              <a:solidFill>
                <a:srgbClr val="895D1D"/>
              </a:solidFill>
            </a:endParaRPr>
          </a:p>
        </p:txBody>
      </p:sp>
      <p:sp>
        <p:nvSpPr>
          <p:cNvPr id="5" name="Footer Placeholder 4"/>
          <p:cNvSpPr>
            <a:spLocks noGrp="1"/>
          </p:cNvSpPr>
          <p:nvPr>
            <p:ph type="ftr" sz="quarter" idx="11"/>
          </p:nvPr>
        </p:nvSpPr>
        <p:spPr/>
        <p:txBody>
          <a:bodyPr/>
          <a:lstStyle/>
          <a:p>
            <a:endParaRPr lang="en-US" dirty="0">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2055067034"/>
      </p:ext>
    </p:extLst>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1909345-DEE0-4B07-8E32-441AC9DA095E}" type="datetime1">
              <a:rPr lang="en-US" smtClean="0">
                <a:solidFill>
                  <a:srgbClr val="895D1D"/>
                </a:solidFill>
              </a:rPr>
              <a:pPr/>
              <a:t>12/4/2019</a:t>
            </a:fld>
            <a:endParaRPr lang="en-US" dirty="0">
              <a:solidFill>
                <a:srgbClr val="895D1D"/>
              </a:solidFill>
            </a:endParaRPr>
          </a:p>
        </p:txBody>
      </p:sp>
      <p:sp>
        <p:nvSpPr>
          <p:cNvPr id="5" name="Footer Placeholder 4"/>
          <p:cNvSpPr>
            <a:spLocks noGrp="1"/>
          </p:cNvSpPr>
          <p:nvPr>
            <p:ph type="ftr" sz="quarter" idx="11"/>
          </p:nvPr>
        </p:nvSpPr>
        <p:spPr/>
        <p:txBody>
          <a:bodyPr/>
          <a:lstStyle/>
          <a:p>
            <a:endParaRPr lang="en-US" dirty="0">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3635233023"/>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1909345-DEE0-4B07-8E32-441AC9DA095E}" type="datetime1">
              <a:rPr lang="en-US" smtClean="0">
                <a:solidFill>
                  <a:srgbClr val="895D1D"/>
                </a:solidFill>
              </a:rPr>
              <a:pPr/>
              <a:t>12/4/2019</a:t>
            </a:fld>
            <a:endParaRPr lang="en-US" dirty="0">
              <a:solidFill>
                <a:srgbClr val="895D1D"/>
              </a:solidFill>
            </a:endParaRPr>
          </a:p>
        </p:txBody>
      </p:sp>
      <p:sp>
        <p:nvSpPr>
          <p:cNvPr id="5" name="Footer Placeholder 4"/>
          <p:cNvSpPr>
            <a:spLocks noGrp="1"/>
          </p:cNvSpPr>
          <p:nvPr>
            <p:ph type="ftr" sz="quarter" idx="11"/>
          </p:nvPr>
        </p:nvSpPr>
        <p:spPr/>
        <p:txBody>
          <a:bodyPr/>
          <a:lstStyle/>
          <a:p>
            <a:endParaRPr lang="en-US" dirty="0">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1381612006"/>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1909345-DEE0-4B07-8E32-441AC9DA095E}" type="datetime1">
              <a:rPr lang="en-US" smtClean="0">
                <a:solidFill>
                  <a:srgbClr val="895D1D"/>
                </a:solidFill>
              </a:rPr>
              <a:pPr/>
              <a:t>12/4/2019</a:t>
            </a:fld>
            <a:endParaRPr lang="en-US" dirty="0">
              <a:solidFill>
                <a:srgbClr val="895D1D"/>
              </a:solidFill>
            </a:endParaRPr>
          </a:p>
        </p:txBody>
      </p:sp>
      <p:sp>
        <p:nvSpPr>
          <p:cNvPr id="5" name="Footer Placeholder 4"/>
          <p:cNvSpPr>
            <a:spLocks noGrp="1"/>
          </p:cNvSpPr>
          <p:nvPr>
            <p:ph type="ftr" sz="quarter" idx="11"/>
          </p:nvPr>
        </p:nvSpPr>
        <p:spPr/>
        <p:txBody>
          <a:bodyPr/>
          <a:lstStyle/>
          <a:p>
            <a:endParaRPr lang="en-US" dirty="0">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1138491857"/>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F1909345-DEE0-4B07-8E32-441AC9DA095E}" type="datetime1">
              <a:rPr lang="en-US" smtClean="0">
                <a:solidFill>
                  <a:srgbClr val="895D1D"/>
                </a:solidFill>
              </a:rPr>
              <a:pPr/>
              <a:t>12/4/2019</a:t>
            </a:fld>
            <a:endParaRPr lang="en-US" dirty="0">
              <a:solidFill>
                <a:srgbClr val="895D1D"/>
              </a:solidFill>
            </a:endParaRPr>
          </a:p>
        </p:txBody>
      </p:sp>
      <p:sp>
        <p:nvSpPr>
          <p:cNvPr id="6" name="Footer Placeholder 5"/>
          <p:cNvSpPr>
            <a:spLocks noGrp="1"/>
          </p:cNvSpPr>
          <p:nvPr>
            <p:ph type="ftr" sz="quarter" idx="11"/>
          </p:nvPr>
        </p:nvSpPr>
        <p:spPr/>
        <p:txBody>
          <a:bodyPr/>
          <a:lstStyle/>
          <a:p>
            <a:endParaRPr lang="en-US" dirty="0">
              <a:solidFill>
                <a:srgbClr val="895D1D"/>
              </a:solidFill>
            </a:endParaRPr>
          </a:p>
        </p:txBody>
      </p:sp>
      <p:sp>
        <p:nvSpPr>
          <p:cNvPr id="7" name="Slide Number Placeholder 6"/>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2970100397"/>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F1909345-DEE0-4B07-8E32-441AC9DA095E}" type="datetime1">
              <a:rPr lang="en-US" smtClean="0">
                <a:solidFill>
                  <a:srgbClr val="895D1D"/>
                </a:solidFill>
              </a:rPr>
              <a:pPr/>
              <a:t>12/4/2019</a:t>
            </a:fld>
            <a:endParaRPr lang="en-US" dirty="0">
              <a:solidFill>
                <a:srgbClr val="895D1D"/>
              </a:solidFill>
            </a:endParaRPr>
          </a:p>
        </p:txBody>
      </p:sp>
      <p:sp>
        <p:nvSpPr>
          <p:cNvPr id="8" name="Footer Placeholder 7"/>
          <p:cNvSpPr>
            <a:spLocks noGrp="1"/>
          </p:cNvSpPr>
          <p:nvPr>
            <p:ph type="ftr" sz="quarter" idx="11"/>
          </p:nvPr>
        </p:nvSpPr>
        <p:spPr/>
        <p:txBody>
          <a:bodyPr/>
          <a:lstStyle/>
          <a:p>
            <a:endParaRPr lang="en-US" dirty="0">
              <a:solidFill>
                <a:srgbClr val="895D1D"/>
              </a:solidFill>
            </a:endParaRPr>
          </a:p>
        </p:txBody>
      </p:sp>
      <p:sp>
        <p:nvSpPr>
          <p:cNvPr id="9" name="Slide Number Placeholder 8"/>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951640897"/>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F1909345-DEE0-4B07-8E32-441AC9DA095E}" type="datetime1">
              <a:rPr lang="en-US" smtClean="0">
                <a:solidFill>
                  <a:srgbClr val="895D1D"/>
                </a:solidFill>
              </a:rPr>
              <a:pPr/>
              <a:t>12/4/2019</a:t>
            </a:fld>
            <a:endParaRPr lang="en-US" dirty="0">
              <a:solidFill>
                <a:srgbClr val="895D1D"/>
              </a:solidFill>
            </a:endParaRPr>
          </a:p>
        </p:txBody>
      </p:sp>
      <p:sp>
        <p:nvSpPr>
          <p:cNvPr id="4" name="Footer Placeholder 3"/>
          <p:cNvSpPr>
            <a:spLocks noGrp="1"/>
          </p:cNvSpPr>
          <p:nvPr>
            <p:ph type="ftr" sz="quarter" idx="11"/>
          </p:nvPr>
        </p:nvSpPr>
        <p:spPr/>
        <p:txBody>
          <a:bodyPr/>
          <a:lstStyle/>
          <a:p>
            <a:endParaRPr lang="en-US" dirty="0">
              <a:solidFill>
                <a:srgbClr val="895D1D"/>
              </a:solidFill>
            </a:endParaRPr>
          </a:p>
        </p:txBody>
      </p:sp>
      <p:sp>
        <p:nvSpPr>
          <p:cNvPr id="5" name="Slide Number Placeholder 4"/>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3796240308"/>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909345-DEE0-4B07-8E32-441AC9DA095E}" type="datetime1">
              <a:rPr lang="en-US" smtClean="0">
                <a:solidFill>
                  <a:srgbClr val="895D1D"/>
                </a:solidFill>
              </a:rPr>
              <a:pPr/>
              <a:t>12/4/2019</a:t>
            </a:fld>
            <a:endParaRPr lang="en-US" dirty="0">
              <a:solidFill>
                <a:srgbClr val="895D1D"/>
              </a:solidFill>
            </a:endParaRPr>
          </a:p>
        </p:txBody>
      </p:sp>
      <p:sp>
        <p:nvSpPr>
          <p:cNvPr id="3" name="Footer Placeholder 2"/>
          <p:cNvSpPr>
            <a:spLocks noGrp="1"/>
          </p:cNvSpPr>
          <p:nvPr>
            <p:ph type="ftr" sz="quarter" idx="11"/>
          </p:nvPr>
        </p:nvSpPr>
        <p:spPr/>
        <p:txBody>
          <a:bodyPr/>
          <a:lstStyle/>
          <a:p>
            <a:endParaRPr lang="en-US" dirty="0">
              <a:solidFill>
                <a:srgbClr val="895D1D"/>
              </a:solidFill>
            </a:endParaRPr>
          </a:p>
        </p:txBody>
      </p:sp>
      <p:sp>
        <p:nvSpPr>
          <p:cNvPr id="4" name="Slide Number Placeholder 3"/>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4182712702"/>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F1909345-DEE0-4B07-8E32-441AC9DA095E}" type="datetime1">
              <a:rPr lang="en-US" smtClean="0">
                <a:solidFill>
                  <a:srgbClr val="895D1D"/>
                </a:solidFill>
              </a:rPr>
              <a:pPr/>
              <a:t>12/4/2019</a:t>
            </a:fld>
            <a:endParaRPr lang="en-US" dirty="0">
              <a:solidFill>
                <a:srgbClr val="895D1D"/>
              </a:solidFill>
            </a:endParaRPr>
          </a:p>
        </p:txBody>
      </p:sp>
      <p:sp>
        <p:nvSpPr>
          <p:cNvPr id="6" name="Footer Placeholder 5"/>
          <p:cNvSpPr>
            <a:spLocks noGrp="1"/>
          </p:cNvSpPr>
          <p:nvPr>
            <p:ph type="ftr" sz="quarter" idx="11"/>
          </p:nvPr>
        </p:nvSpPr>
        <p:spPr/>
        <p:txBody>
          <a:bodyPr/>
          <a:lstStyle/>
          <a:p>
            <a:endParaRPr lang="en-US" dirty="0">
              <a:solidFill>
                <a:srgbClr val="895D1D"/>
              </a:solidFill>
            </a:endParaRPr>
          </a:p>
        </p:txBody>
      </p:sp>
      <p:sp>
        <p:nvSpPr>
          <p:cNvPr id="7" name="Slide Number Placeholder 6"/>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4116508682"/>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tr-TR" smtClean="0"/>
              <a:t>Asıl başlık stili için tıklatın</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F1909345-DEE0-4B07-8E32-441AC9DA095E}" type="datetime1">
              <a:rPr lang="en-US" smtClean="0">
                <a:solidFill>
                  <a:srgbClr val="895D1D"/>
                </a:solidFill>
              </a:rPr>
              <a:pPr/>
              <a:t>12/4/2019</a:t>
            </a:fld>
            <a:endParaRPr lang="en-US" dirty="0">
              <a:solidFill>
                <a:srgbClr val="895D1D"/>
              </a:solidFill>
            </a:endParaRPr>
          </a:p>
        </p:txBody>
      </p:sp>
      <p:sp>
        <p:nvSpPr>
          <p:cNvPr id="6" name="Footer Placeholder 5"/>
          <p:cNvSpPr>
            <a:spLocks noGrp="1"/>
          </p:cNvSpPr>
          <p:nvPr>
            <p:ph type="ftr" sz="quarter" idx="11"/>
          </p:nvPr>
        </p:nvSpPr>
        <p:spPr>
          <a:xfrm>
            <a:off x="533400" y="6172200"/>
            <a:ext cx="5811724" cy="365125"/>
          </a:xfrm>
        </p:spPr>
        <p:txBody>
          <a:bodyPr/>
          <a:lstStyle/>
          <a:p>
            <a:endParaRPr lang="en-US" dirty="0">
              <a:solidFill>
                <a:srgbClr val="895D1D"/>
              </a:solidFill>
            </a:endParaRPr>
          </a:p>
        </p:txBody>
      </p:sp>
      <p:sp>
        <p:nvSpPr>
          <p:cNvPr id="7" name="Slide Number Placeholder 6"/>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3952385763"/>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tx1"/>
            </a:gs>
            <a:gs pos="100000">
              <a:schemeClr val="bg2">
                <a:shade val="96000"/>
                <a:satMod val="120000"/>
                <a:lumMod val="90000"/>
              </a:schemeClr>
            </a:gs>
          </a:gsLst>
          <a:lin ang="16200000" scaled="1"/>
          <a:tileRect/>
        </a:gradFill>
        <a:effectLst/>
      </p:bgPr>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F1909345-DEE0-4B07-8E32-441AC9DA095E}" type="datetime1">
              <a:rPr lang="en-US" smtClean="0">
                <a:solidFill>
                  <a:srgbClr val="895D1D"/>
                </a:solidFill>
              </a:rPr>
              <a:pPr/>
              <a:t>12/4/2019</a:t>
            </a:fld>
            <a:endParaRPr lang="en-US" dirty="0">
              <a:solidFill>
                <a:srgbClr val="895D1D"/>
              </a:solidFill>
            </a:endParaRPr>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solidFill>
                <a:srgbClr val="895D1D"/>
              </a:solidFill>
            </a:endParaRPr>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3707268846"/>
      </p:ext>
    </p:extLst>
  </p:cSld>
  <p:clrMap bg1="dk1" tx1="lt1" bg2="dk2" tx2="lt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 id="2147483852" r:id="rId12"/>
    <p:sldLayoutId id="2147483853" r:id="rId13"/>
    <p:sldLayoutId id="2147483854" r:id="rId14"/>
    <p:sldLayoutId id="2147483855" r:id="rId15"/>
    <p:sldLayoutId id="2147483856" r:id="rId16"/>
    <p:sldLayoutId id="2147483857" r:id="rId17"/>
  </p:sldLayoutIdLst>
  <p:hf sldNum="0" hdr="0" ftr="0" dt="0"/>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s://www.amazon.com.tr/s/ref=dp_byline_sr_book_2?ie=UTF8&amp;field-author=%C3%96mer+%C3%87elik&amp;search-alias=books" TargetMode="External"/><Relationship Id="rId2" Type="http://schemas.openxmlformats.org/officeDocument/2006/relationships/hyperlink" Target="https://www.amazon.com.tr/s/ref=dp_byline_sr_book_1?ie=UTF8&amp;field-author=Murat+Bahar&amp;search-alias=books" TargetMode="Externa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980728"/>
            <a:ext cx="9042400" cy="2807575"/>
          </a:xfrm>
        </p:spPr>
        <p:txBody>
          <a:bodyPr anchor="t">
            <a:normAutofit/>
          </a:bodyPr>
          <a:lstStyle/>
          <a:p>
            <a:pPr algn="r">
              <a:spcAft>
                <a:spcPts val="1200"/>
              </a:spcAft>
            </a:pPr>
            <a:r>
              <a:rPr lang="tr-TR" sz="2200" b="1" dirty="0" smtClean="0">
                <a:effectLst/>
              </a:rPr>
              <a:t/>
            </a:r>
            <a:br>
              <a:rPr lang="tr-TR" sz="2200" b="1" dirty="0" smtClean="0">
                <a:effectLst/>
              </a:rPr>
            </a:br>
            <a:r>
              <a:rPr lang="tr-TR" sz="6400" b="1" dirty="0" smtClean="0">
                <a:solidFill>
                  <a:schemeClr val="bg1"/>
                </a:solidFill>
                <a:effectLst/>
              </a:rPr>
              <a:t>Tefsir IV</a:t>
            </a:r>
            <a:br>
              <a:rPr lang="tr-TR" sz="6400" b="1" dirty="0" smtClean="0">
                <a:solidFill>
                  <a:schemeClr val="bg1"/>
                </a:solidFill>
                <a:effectLst/>
              </a:rPr>
            </a:br>
            <a:r>
              <a:rPr lang="tr-TR" sz="3200" b="1" dirty="0" smtClean="0">
                <a:solidFill>
                  <a:schemeClr val="bg1"/>
                </a:solidFill>
                <a:effectLst/>
              </a:rPr>
              <a:t>(İlahiyat Fakültesi  4. Sınıf)</a:t>
            </a:r>
            <a:endParaRPr lang="en-US" sz="6400" b="1" i="1" dirty="0">
              <a:solidFill>
                <a:schemeClr val="bg1"/>
              </a:solidFill>
            </a:endParaRPr>
          </a:p>
        </p:txBody>
      </p:sp>
      <p:sp>
        <p:nvSpPr>
          <p:cNvPr id="3" name="Subtitle 2"/>
          <p:cNvSpPr>
            <a:spLocks noGrp="1"/>
          </p:cNvSpPr>
          <p:nvPr>
            <p:ph type="subTitle" idx="1"/>
          </p:nvPr>
        </p:nvSpPr>
        <p:spPr>
          <a:xfrm>
            <a:off x="228600" y="3767862"/>
            <a:ext cx="8724900" cy="2671038"/>
          </a:xfrm>
        </p:spPr>
        <p:txBody>
          <a:bodyPr>
            <a:normAutofit/>
          </a:bodyPr>
          <a:lstStyle/>
          <a:p>
            <a:pPr algn="r"/>
            <a:endParaRPr lang="tr-TR" sz="4200" dirty="0" smtClean="0">
              <a:solidFill>
                <a:schemeClr val="bg1"/>
              </a:solidFill>
              <a:effectLst/>
            </a:endParaRPr>
          </a:p>
          <a:p>
            <a:pPr algn="r"/>
            <a:r>
              <a:rPr lang="tr-TR" sz="2500" b="1" dirty="0" smtClean="0">
                <a:solidFill>
                  <a:schemeClr val="bg1"/>
                </a:solidFill>
              </a:rPr>
              <a:t>Arş. Gör. </a:t>
            </a:r>
            <a:r>
              <a:rPr lang="tr-TR" sz="2500" b="1" dirty="0" smtClean="0">
                <a:solidFill>
                  <a:schemeClr val="bg1"/>
                </a:solidFill>
                <a:effectLst/>
              </a:rPr>
              <a:t>Dr</a:t>
            </a:r>
            <a:r>
              <a:rPr lang="tr-TR" sz="2500" b="1" dirty="0">
                <a:solidFill>
                  <a:schemeClr val="bg1"/>
                </a:solidFill>
                <a:effectLst/>
              </a:rPr>
              <a:t>. </a:t>
            </a:r>
            <a:r>
              <a:rPr lang="tr-TR" sz="2500" b="1" dirty="0" smtClean="0">
                <a:solidFill>
                  <a:schemeClr val="bg1"/>
                </a:solidFill>
                <a:effectLst/>
              </a:rPr>
              <a:t>HASAN YÜCEL</a:t>
            </a:r>
          </a:p>
          <a:p>
            <a:pPr algn="r"/>
            <a:endParaRPr lang="tr-TR" sz="1500" b="1" dirty="0" smtClean="0">
              <a:solidFill>
                <a:schemeClr val="bg1"/>
              </a:solidFill>
              <a:effectLst/>
            </a:endParaRPr>
          </a:p>
          <a:p>
            <a:pPr algn="r"/>
            <a:r>
              <a:rPr lang="tr-TR" sz="2000" b="1" dirty="0" smtClean="0">
                <a:solidFill>
                  <a:schemeClr val="bg1"/>
                </a:solidFill>
                <a:effectLst/>
              </a:rPr>
              <a:t>2019-2020 Güz Dönemi</a:t>
            </a:r>
          </a:p>
        </p:txBody>
      </p:sp>
    </p:spTree>
    <p:extLst>
      <p:ext uri="{BB962C8B-B14F-4D97-AF65-F5344CB8AC3E}">
        <p14:creationId xmlns:p14="http://schemas.microsoft.com/office/powerpoint/2010/main" val="12002146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365760" y="640081"/>
            <a:ext cx="8286750" cy="5939790"/>
          </a:xfrm>
        </p:spPr>
        <p:txBody>
          <a:bodyPr>
            <a:normAutofit/>
          </a:bodyPr>
          <a:lstStyle/>
          <a:p>
            <a:pPr algn="just"/>
            <a:r>
              <a:rPr lang="tr-TR" dirty="0" err="1">
                <a:solidFill>
                  <a:schemeClr val="bg1"/>
                </a:solidFill>
                <a:latin typeface="Times New Roman" panose="02020603050405020304" pitchFamily="18" charset="0"/>
                <a:cs typeface="Times New Roman" panose="02020603050405020304" pitchFamily="18" charset="0"/>
              </a:rPr>
              <a:t>Âyette</a:t>
            </a:r>
            <a:r>
              <a:rPr lang="tr-TR" dirty="0">
                <a:solidFill>
                  <a:schemeClr val="bg1"/>
                </a:solidFill>
                <a:latin typeface="Times New Roman" panose="02020603050405020304" pitchFamily="18" charset="0"/>
                <a:cs typeface="Times New Roman" panose="02020603050405020304" pitchFamily="18" charset="0"/>
              </a:rPr>
              <a:t> bahsedilen </a:t>
            </a:r>
            <a:r>
              <a:rPr lang="ar-SA" dirty="0" smtClean="0">
                <a:solidFill>
                  <a:schemeClr val="bg1"/>
                </a:solidFill>
                <a:latin typeface="Times New Roman" panose="02020603050405020304" pitchFamily="18" charset="0"/>
                <a:cs typeface="Times New Roman" panose="02020603050405020304" pitchFamily="18" charset="0"/>
              </a:rPr>
              <a:t>اَلزّ۪ينَةُ </a:t>
            </a:r>
            <a:r>
              <a:rPr lang="ar-SA" dirty="0">
                <a:solidFill>
                  <a:schemeClr val="bg1"/>
                </a:solidFill>
                <a:latin typeface="Times New Roman" panose="02020603050405020304" pitchFamily="18" charset="0"/>
                <a:cs typeface="Times New Roman" panose="02020603050405020304" pitchFamily="18" charset="0"/>
              </a:rPr>
              <a:t>(</a:t>
            </a:r>
            <a:r>
              <a:rPr lang="tr-TR" dirty="0" err="1">
                <a:solidFill>
                  <a:schemeClr val="bg1"/>
                </a:solidFill>
                <a:latin typeface="Times New Roman" panose="02020603050405020304" pitchFamily="18" charset="0"/>
                <a:cs typeface="Times New Roman" panose="02020603050405020304" pitchFamily="18" charset="0"/>
              </a:rPr>
              <a:t>zînet</a:t>
            </a:r>
            <a:r>
              <a:rPr lang="tr-TR" dirty="0">
                <a:solidFill>
                  <a:schemeClr val="bg1"/>
                </a:solidFill>
                <a:latin typeface="Times New Roman" panose="02020603050405020304" pitchFamily="18" charset="0"/>
                <a:cs typeface="Times New Roman" panose="02020603050405020304" pitchFamily="18" charset="0"/>
              </a:rPr>
              <a:t>), ister doğuştan olsun ister sonradan olsun insanı başkalarının gözünde süsleyen ve güzelleştiren şeylerdir. Buna göre daha çok kadınların taktıkları altın, gümüş, inci gibi süs eşyasına </a:t>
            </a:r>
            <a:r>
              <a:rPr lang="tr-TR" dirty="0" err="1">
                <a:solidFill>
                  <a:schemeClr val="bg1"/>
                </a:solidFill>
                <a:latin typeface="Times New Roman" panose="02020603050405020304" pitchFamily="18" charset="0"/>
                <a:cs typeface="Times New Roman" panose="02020603050405020304" pitchFamily="18" charset="0"/>
              </a:rPr>
              <a:t>zînet</a:t>
            </a:r>
            <a:r>
              <a:rPr lang="tr-TR" dirty="0">
                <a:solidFill>
                  <a:schemeClr val="bg1"/>
                </a:solidFill>
                <a:latin typeface="Times New Roman" panose="02020603050405020304" pitchFamily="18" charset="0"/>
                <a:cs typeface="Times New Roman" panose="02020603050405020304" pitchFamily="18" charset="0"/>
              </a:rPr>
              <a:t> denmekle beraber, özellikle kadının </a:t>
            </a:r>
            <a:r>
              <a:rPr lang="tr-TR" dirty="0" err="1">
                <a:solidFill>
                  <a:schemeClr val="bg1"/>
                </a:solidFill>
                <a:latin typeface="Times New Roman" panose="02020603050405020304" pitchFamily="18" charset="0"/>
                <a:cs typeface="Times New Roman" panose="02020603050405020304" pitchFamily="18" charset="0"/>
              </a:rPr>
              <a:t>câzip</a:t>
            </a:r>
            <a:r>
              <a:rPr lang="tr-TR" dirty="0">
                <a:solidFill>
                  <a:schemeClr val="bg1"/>
                </a:solidFill>
                <a:latin typeface="Times New Roman" panose="02020603050405020304" pitchFamily="18" charset="0"/>
                <a:cs typeface="Times New Roman" panose="02020603050405020304" pitchFamily="18" charset="0"/>
              </a:rPr>
              <a:t> yerlerine de </a:t>
            </a:r>
            <a:r>
              <a:rPr lang="tr-TR" dirty="0" err="1">
                <a:solidFill>
                  <a:schemeClr val="bg1"/>
                </a:solidFill>
                <a:latin typeface="Times New Roman" panose="02020603050405020304" pitchFamily="18" charset="0"/>
                <a:cs typeface="Times New Roman" panose="02020603050405020304" pitchFamily="18" charset="0"/>
              </a:rPr>
              <a:t>zînet</a:t>
            </a:r>
            <a:r>
              <a:rPr lang="tr-TR" dirty="0">
                <a:solidFill>
                  <a:schemeClr val="bg1"/>
                </a:solidFill>
                <a:latin typeface="Times New Roman" panose="02020603050405020304" pitchFamily="18" charset="0"/>
                <a:cs typeface="Times New Roman" panose="02020603050405020304" pitchFamily="18" charset="0"/>
              </a:rPr>
              <a:t> denebilir. </a:t>
            </a:r>
            <a:r>
              <a:rPr lang="tr-TR" dirty="0" err="1">
                <a:solidFill>
                  <a:schemeClr val="bg1"/>
                </a:solidFill>
                <a:latin typeface="Times New Roman" panose="02020603050405020304" pitchFamily="18" charset="0"/>
                <a:cs typeface="Times New Roman" panose="02020603050405020304" pitchFamily="18" charset="0"/>
              </a:rPr>
              <a:t>Âyet</a:t>
            </a:r>
            <a:r>
              <a:rPr lang="tr-TR" dirty="0">
                <a:solidFill>
                  <a:schemeClr val="bg1"/>
                </a:solidFill>
                <a:latin typeface="Times New Roman" panose="02020603050405020304" pitchFamily="18" charset="0"/>
                <a:cs typeface="Times New Roman" panose="02020603050405020304" pitchFamily="18" charset="0"/>
              </a:rPr>
              <a:t>-i </a:t>
            </a:r>
            <a:r>
              <a:rPr lang="tr-TR" dirty="0" err="1">
                <a:solidFill>
                  <a:schemeClr val="bg1"/>
                </a:solidFill>
                <a:latin typeface="Times New Roman" panose="02020603050405020304" pitchFamily="18" charset="0"/>
                <a:cs typeface="Times New Roman" panose="02020603050405020304" pitchFamily="18" charset="0"/>
              </a:rPr>
              <a:t>kerîmede</a:t>
            </a:r>
            <a:r>
              <a:rPr lang="tr-TR" dirty="0">
                <a:solidFill>
                  <a:schemeClr val="bg1"/>
                </a:solidFill>
                <a:latin typeface="Times New Roman" panose="02020603050405020304" pitchFamily="18" charset="0"/>
                <a:cs typeface="Times New Roman" panose="02020603050405020304" pitchFamily="18" charset="0"/>
              </a:rPr>
              <a:t> </a:t>
            </a:r>
            <a:r>
              <a:rPr lang="tr-TR" dirty="0" err="1">
                <a:solidFill>
                  <a:schemeClr val="bg1"/>
                </a:solidFill>
                <a:latin typeface="Times New Roman" panose="02020603050405020304" pitchFamily="18" charset="0"/>
                <a:cs typeface="Times New Roman" panose="02020603050405020304" pitchFamily="18" charset="0"/>
              </a:rPr>
              <a:t>zînet</a:t>
            </a:r>
            <a:r>
              <a:rPr lang="tr-TR" dirty="0">
                <a:solidFill>
                  <a:schemeClr val="bg1"/>
                </a:solidFill>
                <a:latin typeface="Times New Roman" panose="02020603050405020304" pitchFamily="18" charset="0"/>
                <a:cs typeface="Times New Roman" panose="02020603050405020304" pitchFamily="18" charset="0"/>
              </a:rPr>
              <a:t> ile, takılan süs eşyasından çok, bu eşyanın takıldığı </a:t>
            </a:r>
            <a:r>
              <a:rPr lang="tr-TR" dirty="0" err="1">
                <a:solidFill>
                  <a:schemeClr val="bg1"/>
                </a:solidFill>
                <a:latin typeface="Times New Roman" panose="02020603050405020304" pitchFamily="18" charset="0"/>
                <a:cs typeface="Times New Roman" panose="02020603050405020304" pitchFamily="18" charset="0"/>
              </a:rPr>
              <a:t>zînet</a:t>
            </a:r>
            <a:r>
              <a:rPr lang="tr-TR" dirty="0">
                <a:solidFill>
                  <a:schemeClr val="bg1"/>
                </a:solidFill>
                <a:latin typeface="Times New Roman" panose="02020603050405020304" pitchFamily="18" charset="0"/>
                <a:cs typeface="Times New Roman" panose="02020603050405020304" pitchFamily="18" charset="0"/>
              </a:rPr>
              <a:t> yerleri kastedilir. Çünkü takılan </a:t>
            </a:r>
            <a:r>
              <a:rPr lang="tr-TR" dirty="0" err="1">
                <a:solidFill>
                  <a:schemeClr val="bg1"/>
                </a:solidFill>
                <a:latin typeface="Times New Roman" panose="02020603050405020304" pitchFamily="18" charset="0"/>
                <a:cs typeface="Times New Roman" panose="02020603050405020304" pitchFamily="18" charset="0"/>
              </a:rPr>
              <a:t>zînetin</a:t>
            </a:r>
            <a:r>
              <a:rPr lang="tr-TR" dirty="0">
                <a:solidFill>
                  <a:schemeClr val="bg1"/>
                </a:solidFill>
                <a:latin typeface="Times New Roman" panose="02020603050405020304" pitchFamily="18" charset="0"/>
                <a:cs typeface="Times New Roman" panose="02020603050405020304" pitchFamily="18" charset="0"/>
              </a:rPr>
              <a:t> gösterilmesi haram olmakla </a:t>
            </a:r>
            <a:r>
              <a:rPr lang="tr-TR" dirty="0" err="1">
                <a:solidFill>
                  <a:schemeClr val="bg1"/>
                </a:solidFill>
                <a:latin typeface="Times New Roman" panose="02020603050405020304" pitchFamily="18" charset="0"/>
                <a:cs typeface="Times New Roman" panose="02020603050405020304" pitchFamily="18" charset="0"/>
              </a:rPr>
              <a:t>zînetin</a:t>
            </a:r>
            <a:r>
              <a:rPr lang="tr-TR" dirty="0">
                <a:solidFill>
                  <a:schemeClr val="bg1"/>
                </a:solidFill>
                <a:latin typeface="Times New Roman" panose="02020603050405020304" pitchFamily="18" charset="0"/>
                <a:cs typeface="Times New Roman" panose="02020603050405020304" pitchFamily="18" charset="0"/>
              </a:rPr>
              <a:t> takıldığı yerin gösterilmesi de haram olur. (bk. </a:t>
            </a:r>
            <a:r>
              <a:rPr lang="tr-TR" dirty="0" err="1">
                <a:solidFill>
                  <a:schemeClr val="bg1"/>
                </a:solidFill>
                <a:latin typeface="Times New Roman" panose="02020603050405020304" pitchFamily="18" charset="0"/>
                <a:cs typeface="Times New Roman" panose="02020603050405020304" pitchFamily="18" charset="0"/>
              </a:rPr>
              <a:t>Kurtubî</a:t>
            </a:r>
            <a:r>
              <a:rPr lang="tr-TR" dirty="0">
                <a:solidFill>
                  <a:schemeClr val="bg1"/>
                </a:solidFill>
                <a:latin typeface="Times New Roman" panose="02020603050405020304" pitchFamily="18" charset="0"/>
                <a:cs typeface="Times New Roman" panose="02020603050405020304" pitchFamily="18" charset="0"/>
              </a:rPr>
              <a:t>, </a:t>
            </a:r>
            <a:r>
              <a:rPr lang="tr-TR" i="1" dirty="0">
                <a:solidFill>
                  <a:schemeClr val="bg1"/>
                </a:solidFill>
                <a:latin typeface="Times New Roman" panose="02020603050405020304" pitchFamily="18" charset="0"/>
                <a:cs typeface="Times New Roman" panose="02020603050405020304" pitchFamily="18" charset="0"/>
              </a:rPr>
              <a:t>el-Câmi‘</a:t>
            </a:r>
            <a:r>
              <a:rPr lang="tr-TR" dirty="0">
                <a:solidFill>
                  <a:schemeClr val="bg1"/>
                </a:solidFill>
                <a:latin typeface="Times New Roman" panose="02020603050405020304" pitchFamily="18" charset="0"/>
                <a:cs typeface="Times New Roman" panose="02020603050405020304" pitchFamily="18" charset="0"/>
              </a:rPr>
              <a:t>, XII, 153; </a:t>
            </a:r>
            <a:r>
              <a:rPr lang="tr-TR" dirty="0" err="1">
                <a:solidFill>
                  <a:schemeClr val="bg1"/>
                </a:solidFill>
                <a:latin typeface="Times New Roman" panose="02020603050405020304" pitchFamily="18" charset="0"/>
                <a:cs typeface="Times New Roman" panose="02020603050405020304" pitchFamily="18" charset="0"/>
              </a:rPr>
              <a:t>İbn</a:t>
            </a:r>
            <a:r>
              <a:rPr lang="tr-TR" dirty="0">
                <a:solidFill>
                  <a:schemeClr val="bg1"/>
                </a:solidFill>
                <a:latin typeface="Times New Roman" panose="02020603050405020304" pitchFamily="18" charset="0"/>
                <a:cs typeface="Times New Roman" panose="02020603050405020304" pitchFamily="18" charset="0"/>
              </a:rPr>
              <a:t> </a:t>
            </a:r>
            <a:r>
              <a:rPr lang="tr-TR" dirty="0" err="1">
                <a:solidFill>
                  <a:schemeClr val="bg1"/>
                </a:solidFill>
                <a:latin typeface="Times New Roman" panose="02020603050405020304" pitchFamily="18" charset="0"/>
                <a:cs typeface="Times New Roman" panose="02020603050405020304" pitchFamily="18" charset="0"/>
              </a:rPr>
              <a:t>Kesîr</a:t>
            </a:r>
            <a:r>
              <a:rPr lang="tr-TR" dirty="0">
                <a:solidFill>
                  <a:schemeClr val="bg1"/>
                </a:solidFill>
                <a:latin typeface="Times New Roman" panose="02020603050405020304" pitchFamily="18" charset="0"/>
                <a:cs typeface="Times New Roman" panose="02020603050405020304" pitchFamily="18" charset="0"/>
              </a:rPr>
              <a:t>, </a:t>
            </a:r>
            <a:r>
              <a:rPr lang="tr-TR" i="1" dirty="0" err="1">
                <a:solidFill>
                  <a:schemeClr val="bg1"/>
                </a:solidFill>
                <a:latin typeface="Times New Roman" panose="02020603050405020304" pitchFamily="18" charset="0"/>
                <a:cs typeface="Times New Roman" panose="02020603050405020304" pitchFamily="18" charset="0"/>
              </a:rPr>
              <a:t>Tefsîru’l-Kur’ân</a:t>
            </a:r>
            <a:r>
              <a:rPr lang="tr-TR" i="1" dirty="0">
                <a:solidFill>
                  <a:schemeClr val="bg1"/>
                </a:solidFill>
                <a:latin typeface="Times New Roman" panose="02020603050405020304" pitchFamily="18" charset="0"/>
                <a:cs typeface="Times New Roman" panose="02020603050405020304" pitchFamily="18" charset="0"/>
              </a:rPr>
              <a:t>, </a:t>
            </a:r>
            <a:r>
              <a:rPr lang="tr-TR" dirty="0">
                <a:solidFill>
                  <a:schemeClr val="bg1"/>
                </a:solidFill>
                <a:latin typeface="Times New Roman" panose="02020603050405020304" pitchFamily="18" charset="0"/>
                <a:cs typeface="Times New Roman" panose="02020603050405020304" pitchFamily="18" charset="0"/>
              </a:rPr>
              <a:t>III, 283)</a:t>
            </a:r>
          </a:p>
          <a:p>
            <a:pPr algn="just"/>
            <a:r>
              <a:rPr lang="tr-TR" dirty="0" err="1">
                <a:solidFill>
                  <a:schemeClr val="bg1"/>
                </a:solidFill>
                <a:latin typeface="Times New Roman" panose="02020603050405020304" pitchFamily="18" charset="0"/>
                <a:cs typeface="Times New Roman" panose="02020603050405020304" pitchFamily="18" charset="0"/>
              </a:rPr>
              <a:t>İstisnâ</a:t>
            </a:r>
            <a:r>
              <a:rPr lang="tr-TR" dirty="0">
                <a:solidFill>
                  <a:schemeClr val="bg1"/>
                </a:solidFill>
                <a:latin typeface="Times New Roman" panose="02020603050405020304" pitchFamily="18" charset="0"/>
                <a:cs typeface="Times New Roman" panose="02020603050405020304" pitchFamily="18" charset="0"/>
              </a:rPr>
              <a:t> edilen “</a:t>
            </a:r>
            <a:r>
              <a:rPr lang="tr-TR" dirty="0" err="1">
                <a:solidFill>
                  <a:schemeClr val="bg1"/>
                </a:solidFill>
                <a:latin typeface="Times New Roman" panose="02020603050405020304" pitchFamily="18" charset="0"/>
                <a:cs typeface="Times New Roman" panose="02020603050405020304" pitchFamily="18" charset="0"/>
              </a:rPr>
              <a:t>mecbûren</a:t>
            </a:r>
            <a:r>
              <a:rPr lang="tr-TR" dirty="0">
                <a:solidFill>
                  <a:schemeClr val="bg1"/>
                </a:solidFill>
                <a:latin typeface="Times New Roman" panose="02020603050405020304" pitchFamily="18" charset="0"/>
                <a:cs typeface="Times New Roman" panose="02020603050405020304" pitchFamily="18" charset="0"/>
              </a:rPr>
              <a:t> açılan” veya “görünmesinde sakınca olmayan” kısmını </a:t>
            </a:r>
            <a:r>
              <a:rPr lang="tr-TR" dirty="0" err="1">
                <a:solidFill>
                  <a:schemeClr val="bg1"/>
                </a:solidFill>
                <a:latin typeface="Times New Roman" panose="02020603050405020304" pitchFamily="18" charset="0"/>
                <a:cs typeface="Times New Roman" panose="02020603050405020304" pitchFamily="18" charset="0"/>
              </a:rPr>
              <a:t>ashâb</a:t>
            </a:r>
            <a:r>
              <a:rPr lang="tr-TR" dirty="0">
                <a:solidFill>
                  <a:schemeClr val="bg1"/>
                </a:solidFill>
                <a:latin typeface="Times New Roman" panose="02020603050405020304" pitchFamily="18" charset="0"/>
                <a:cs typeface="Times New Roman" panose="02020603050405020304" pitchFamily="18" charset="0"/>
              </a:rPr>
              <a:t>-ı </a:t>
            </a:r>
            <a:r>
              <a:rPr lang="tr-TR" dirty="0" err="1">
                <a:solidFill>
                  <a:schemeClr val="bg1"/>
                </a:solidFill>
                <a:latin typeface="Times New Roman" panose="02020603050405020304" pitchFamily="18" charset="0"/>
                <a:cs typeface="Times New Roman" panose="02020603050405020304" pitchFamily="18" charset="0"/>
              </a:rPr>
              <a:t>kirâmdan</a:t>
            </a:r>
            <a:r>
              <a:rPr lang="tr-TR" dirty="0">
                <a:solidFill>
                  <a:schemeClr val="bg1"/>
                </a:solidFill>
                <a:latin typeface="Times New Roman" panose="02020603050405020304" pitchFamily="18" charset="0"/>
                <a:cs typeface="Times New Roman" panose="02020603050405020304" pitchFamily="18" charset="0"/>
              </a:rPr>
              <a:t> Hz. Ali, </a:t>
            </a:r>
            <a:r>
              <a:rPr lang="tr-TR" dirty="0" err="1">
                <a:solidFill>
                  <a:schemeClr val="bg1"/>
                </a:solidFill>
                <a:latin typeface="Times New Roman" panose="02020603050405020304" pitchFamily="18" charset="0"/>
                <a:cs typeface="Times New Roman" panose="02020603050405020304" pitchFamily="18" charset="0"/>
              </a:rPr>
              <a:t>İbn</a:t>
            </a:r>
            <a:r>
              <a:rPr lang="tr-TR" dirty="0">
                <a:solidFill>
                  <a:schemeClr val="bg1"/>
                </a:solidFill>
                <a:latin typeface="Times New Roman" panose="02020603050405020304" pitchFamily="18" charset="0"/>
                <a:cs typeface="Times New Roman" panose="02020603050405020304" pitchFamily="18" charset="0"/>
              </a:rPr>
              <a:t> Abbas, </a:t>
            </a:r>
            <a:r>
              <a:rPr lang="tr-TR" dirty="0" err="1">
                <a:solidFill>
                  <a:schemeClr val="bg1"/>
                </a:solidFill>
                <a:latin typeface="Times New Roman" panose="02020603050405020304" pitchFamily="18" charset="0"/>
                <a:cs typeface="Times New Roman" panose="02020603050405020304" pitchFamily="18" charset="0"/>
              </a:rPr>
              <a:t>İbn</a:t>
            </a:r>
            <a:r>
              <a:rPr lang="tr-TR" dirty="0">
                <a:solidFill>
                  <a:schemeClr val="bg1"/>
                </a:solidFill>
                <a:latin typeface="Times New Roman" panose="02020603050405020304" pitchFamily="18" charset="0"/>
                <a:cs typeface="Times New Roman" panose="02020603050405020304" pitchFamily="18" charset="0"/>
              </a:rPr>
              <a:t> Ömer, Enes, tabiîlerden Saîd b. </a:t>
            </a:r>
            <a:r>
              <a:rPr lang="tr-TR" dirty="0" err="1">
                <a:solidFill>
                  <a:schemeClr val="bg1"/>
                </a:solidFill>
                <a:latin typeface="Times New Roman" panose="02020603050405020304" pitchFamily="18" charset="0"/>
                <a:cs typeface="Times New Roman" panose="02020603050405020304" pitchFamily="18" charset="0"/>
              </a:rPr>
              <a:t>Cübeyr</a:t>
            </a:r>
            <a:r>
              <a:rPr lang="tr-TR" dirty="0">
                <a:solidFill>
                  <a:schemeClr val="bg1"/>
                </a:solidFill>
                <a:latin typeface="Times New Roman" panose="02020603050405020304" pitchFamily="18" charset="0"/>
                <a:cs typeface="Times New Roman" panose="02020603050405020304" pitchFamily="18" charset="0"/>
              </a:rPr>
              <a:t>, Atâ, </a:t>
            </a:r>
            <a:r>
              <a:rPr lang="tr-TR" dirty="0" err="1">
                <a:solidFill>
                  <a:schemeClr val="bg1"/>
                </a:solidFill>
                <a:latin typeface="Times New Roman" panose="02020603050405020304" pitchFamily="18" charset="0"/>
                <a:cs typeface="Times New Roman" panose="02020603050405020304" pitchFamily="18" charset="0"/>
              </a:rPr>
              <a:t>Mücâhid</a:t>
            </a:r>
            <a:r>
              <a:rPr lang="tr-TR" dirty="0">
                <a:solidFill>
                  <a:schemeClr val="bg1"/>
                </a:solidFill>
                <a:latin typeface="Times New Roman" panose="02020603050405020304" pitchFamily="18" charset="0"/>
                <a:cs typeface="Times New Roman" panose="02020603050405020304" pitchFamily="18" charset="0"/>
              </a:rPr>
              <a:t>, </a:t>
            </a:r>
            <a:r>
              <a:rPr lang="tr-TR" dirty="0" err="1">
                <a:solidFill>
                  <a:schemeClr val="bg1"/>
                </a:solidFill>
                <a:latin typeface="Times New Roman" panose="02020603050405020304" pitchFamily="18" charset="0"/>
                <a:cs typeface="Times New Roman" panose="02020603050405020304" pitchFamily="18" charset="0"/>
              </a:rPr>
              <a:t>Dahhâk</a:t>
            </a:r>
            <a:r>
              <a:rPr lang="tr-TR" dirty="0">
                <a:solidFill>
                  <a:schemeClr val="bg1"/>
                </a:solidFill>
                <a:latin typeface="Times New Roman" panose="02020603050405020304" pitchFamily="18" charset="0"/>
                <a:cs typeface="Times New Roman" panose="02020603050405020304" pitchFamily="18" charset="0"/>
              </a:rPr>
              <a:t>, </a:t>
            </a:r>
            <a:r>
              <a:rPr lang="tr-TR" dirty="0" err="1">
                <a:solidFill>
                  <a:schemeClr val="bg1"/>
                </a:solidFill>
                <a:latin typeface="Times New Roman" panose="02020603050405020304" pitchFamily="18" charset="0"/>
                <a:cs typeface="Times New Roman" panose="02020603050405020304" pitchFamily="18" charset="0"/>
              </a:rPr>
              <a:t>müctehid</a:t>
            </a:r>
            <a:r>
              <a:rPr lang="tr-TR" dirty="0">
                <a:solidFill>
                  <a:schemeClr val="bg1"/>
                </a:solidFill>
                <a:latin typeface="Times New Roman" panose="02020603050405020304" pitchFamily="18" charset="0"/>
                <a:cs typeface="Times New Roman" panose="02020603050405020304" pitchFamily="18" charset="0"/>
              </a:rPr>
              <a:t> imamlardan </a:t>
            </a:r>
            <a:r>
              <a:rPr lang="tr-TR" dirty="0" err="1">
                <a:solidFill>
                  <a:schemeClr val="bg1"/>
                </a:solidFill>
                <a:latin typeface="Times New Roman" panose="02020603050405020304" pitchFamily="18" charset="0"/>
                <a:cs typeface="Times New Roman" panose="02020603050405020304" pitchFamily="18" charset="0"/>
              </a:rPr>
              <a:t>Ebû</a:t>
            </a:r>
            <a:r>
              <a:rPr lang="tr-TR" dirty="0">
                <a:solidFill>
                  <a:schemeClr val="bg1"/>
                </a:solidFill>
                <a:latin typeface="Times New Roman" panose="02020603050405020304" pitchFamily="18" charset="0"/>
                <a:cs typeface="Times New Roman" panose="02020603050405020304" pitchFamily="18" charset="0"/>
              </a:rPr>
              <a:t> </a:t>
            </a:r>
            <a:r>
              <a:rPr lang="tr-TR" dirty="0" err="1">
                <a:solidFill>
                  <a:schemeClr val="bg1"/>
                </a:solidFill>
                <a:latin typeface="Times New Roman" panose="02020603050405020304" pitchFamily="18" charset="0"/>
                <a:cs typeface="Times New Roman" panose="02020603050405020304" pitchFamily="18" charset="0"/>
              </a:rPr>
              <a:t>Hanîfe</a:t>
            </a:r>
            <a:r>
              <a:rPr lang="tr-TR" dirty="0">
                <a:solidFill>
                  <a:schemeClr val="bg1"/>
                </a:solidFill>
                <a:latin typeface="Times New Roman" panose="02020603050405020304" pitchFamily="18" charset="0"/>
                <a:cs typeface="Times New Roman" panose="02020603050405020304" pitchFamily="18" charset="0"/>
              </a:rPr>
              <a:t>, Mâlik ve </a:t>
            </a:r>
            <a:r>
              <a:rPr lang="tr-TR" dirty="0" err="1">
                <a:solidFill>
                  <a:schemeClr val="bg1"/>
                </a:solidFill>
                <a:latin typeface="Times New Roman" panose="02020603050405020304" pitchFamily="18" charset="0"/>
                <a:cs typeface="Times New Roman" panose="02020603050405020304" pitchFamily="18" charset="0"/>
              </a:rPr>
              <a:t>Evzâî’nin</a:t>
            </a:r>
            <a:r>
              <a:rPr lang="tr-TR" dirty="0">
                <a:solidFill>
                  <a:schemeClr val="bg1"/>
                </a:solidFill>
                <a:latin typeface="Times New Roman" panose="02020603050405020304" pitchFamily="18" charset="0"/>
                <a:cs typeface="Times New Roman" panose="02020603050405020304" pitchFamily="18" charset="0"/>
              </a:rPr>
              <a:t> de dâhil olduğu İslâm âlimlerinin çoğunluğu “yüz ve bileklere kadar eller” olarak anlamışlardır. (bk. </a:t>
            </a:r>
            <a:r>
              <a:rPr lang="tr-TR" dirty="0" err="1">
                <a:solidFill>
                  <a:schemeClr val="bg1"/>
                </a:solidFill>
                <a:latin typeface="Times New Roman" panose="02020603050405020304" pitchFamily="18" charset="0"/>
                <a:cs typeface="Times New Roman" panose="02020603050405020304" pitchFamily="18" charset="0"/>
              </a:rPr>
              <a:t>Taberî</a:t>
            </a:r>
            <a:r>
              <a:rPr lang="tr-TR" dirty="0">
                <a:solidFill>
                  <a:schemeClr val="bg1"/>
                </a:solidFill>
                <a:latin typeface="Times New Roman" panose="02020603050405020304" pitchFamily="18" charset="0"/>
                <a:cs typeface="Times New Roman" panose="02020603050405020304" pitchFamily="18" charset="0"/>
              </a:rPr>
              <a:t>, </a:t>
            </a:r>
            <a:r>
              <a:rPr lang="tr-TR" i="1" dirty="0" err="1">
                <a:solidFill>
                  <a:schemeClr val="bg1"/>
                </a:solidFill>
                <a:latin typeface="Times New Roman" panose="02020603050405020304" pitchFamily="18" charset="0"/>
                <a:cs typeface="Times New Roman" panose="02020603050405020304" pitchFamily="18" charset="0"/>
              </a:rPr>
              <a:t>Câmi‘u’l-beyân</a:t>
            </a:r>
            <a:r>
              <a:rPr lang="tr-TR" i="1" dirty="0">
                <a:solidFill>
                  <a:schemeClr val="bg1"/>
                </a:solidFill>
                <a:latin typeface="Times New Roman" panose="02020603050405020304" pitchFamily="18" charset="0"/>
                <a:cs typeface="Times New Roman" panose="02020603050405020304" pitchFamily="18" charset="0"/>
              </a:rPr>
              <a:t>,</a:t>
            </a:r>
            <a:r>
              <a:rPr lang="tr-TR" dirty="0">
                <a:solidFill>
                  <a:schemeClr val="bg1"/>
                </a:solidFill>
                <a:latin typeface="Times New Roman" panose="02020603050405020304" pitchFamily="18" charset="0"/>
                <a:cs typeface="Times New Roman" panose="02020603050405020304" pitchFamily="18" charset="0"/>
              </a:rPr>
              <a:t> XIII, 92-93) Diğer bir kısım </a:t>
            </a:r>
            <a:r>
              <a:rPr lang="tr-TR" dirty="0" err="1">
                <a:solidFill>
                  <a:schemeClr val="bg1"/>
                </a:solidFill>
                <a:latin typeface="Times New Roman" panose="02020603050405020304" pitchFamily="18" charset="0"/>
                <a:cs typeface="Times New Roman" panose="02020603050405020304" pitchFamily="18" charset="0"/>
              </a:rPr>
              <a:t>sahabî</a:t>
            </a:r>
            <a:r>
              <a:rPr lang="tr-TR" dirty="0">
                <a:solidFill>
                  <a:schemeClr val="bg1"/>
                </a:solidFill>
                <a:latin typeface="Times New Roman" panose="02020603050405020304" pitchFamily="18" charset="0"/>
                <a:cs typeface="Times New Roman" panose="02020603050405020304" pitchFamily="18" charset="0"/>
              </a:rPr>
              <a:t>, tabiîn, İmam Şâfi ve İmam </a:t>
            </a:r>
            <a:r>
              <a:rPr lang="tr-TR" dirty="0" err="1">
                <a:solidFill>
                  <a:schemeClr val="bg1"/>
                </a:solidFill>
                <a:latin typeface="Times New Roman" panose="02020603050405020304" pitchFamily="18" charset="0"/>
                <a:cs typeface="Times New Roman" panose="02020603050405020304" pitchFamily="18" charset="0"/>
              </a:rPr>
              <a:t>Ahmed</a:t>
            </a:r>
            <a:r>
              <a:rPr lang="tr-TR" dirty="0">
                <a:solidFill>
                  <a:schemeClr val="bg1"/>
                </a:solidFill>
                <a:latin typeface="Times New Roman" panose="02020603050405020304" pitchFamily="18" charset="0"/>
                <a:cs typeface="Times New Roman" panose="02020603050405020304" pitchFamily="18" charset="0"/>
              </a:rPr>
              <a:t> b. </a:t>
            </a:r>
            <a:r>
              <a:rPr lang="tr-TR" dirty="0" err="1">
                <a:solidFill>
                  <a:schemeClr val="bg1"/>
                </a:solidFill>
                <a:latin typeface="Times New Roman" panose="02020603050405020304" pitchFamily="18" charset="0"/>
                <a:cs typeface="Times New Roman" panose="02020603050405020304" pitchFamily="18" charset="0"/>
              </a:rPr>
              <a:t>Hanbel’e</a:t>
            </a:r>
            <a:r>
              <a:rPr lang="tr-TR" dirty="0">
                <a:solidFill>
                  <a:schemeClr val="bg1"/>
                </a:solidFill>
                <a:latin typeface="Times New Roman" panose="02020603050405020304" pitchFamily="18" charset="0"/>
                <a:cs typeface="Times New Roman" panose="02020603050405020304" pitchFamily="18" charset="0"/>
              </a:rPr>
              <a:t> göre kadının yüz ve ellerinin açılması da haramdır. Dolayısıyla açılmasına müsaade edilen dış </a:t>
            </a:r>
            <a:r>
              <a:rPr lang="tr-TR" dirty="0" err="1">
                <a:solidFill>
                  <a:schemeClr val="bg1"/>
                </a:solidFill>
                <a:latin typeface="Times New Roman" panose="02020603050405020304" pitchFamily="18" charset="0"/>
                <a:cs typeface="Times New Roman" panose="02020603050405020304" pitchFamily="18" charset="0"/>
              </a:rPr>
              <a:t>zînet</a:t>
            </a:r>
            <a:r>
              <a:rPr lang="tr-TR" dirty="0">
                <a:solidFill>
                  <a:schemeClr val="bg1"/>
                </a:solidFill>
                <a:latin typeface="Times New Roman" panose="02020603050405020304" pitchFamily="18" charset="0"/>
                <a:cs typeface="Times New Roman" panose="02020603050405020304" pitchFamily="18" charset="0"/>
              </a:rPr>
              <a:t>, </a:t>
            </a:r>
            <a:r>
              <a:rPr lang="tr-TR" dirty="0" err="1">
                <a:solidFill>
                  <a:schemeClr val="bg1"/>
                </a:solidFill>
                <a:latin typeface="Times New Roman" panose="02020603050405020304" pitchFamily="18" charset="0"/>
                <a:cs typeface="Times New Roman" panose="02020603050405020304" pitchFamily="18" charset="0"/>
              </a:rPr>
              <a:t>âyet</a:t>
            </a:r>
            <a:r>
              <a:rPr lang="tr-TR" dirty="0">
                <a:solidFill>
                  <a:schemeClr val="bg1"/>
                </a:solidFill>
                <a:latin typeface="Times New Roman" panose="02020603050405020304" pitchFamily="18" charset="0"/>
                <a:cs typeface="Times New Roman" panose="02020603050405020304" pitchFamily="18" charset="0"/>
              </a:rPr>
              <a:t>-i </a:t>
            </a:r>
            <a:r>
              <a:rPr lang="tr-TR" dirty="0" err="1">
                <a:solidFill>
                  <a:schemeClr val="bg1"/>
                </a:solidFill>
                <a:latin typeface="Times New Roman" panose="02020603050405020304" pitchFamily="18" charset="0"/>
                <a:cs typeface="Times New Roman" panose="02020603050405020304" pitchFamily="18" charset="0"/>
              </a:rPr>
              <a:t>kerîmede</a:t>
            </a:r>
            <a:r>
              <a:rPr lang="tr-TR" dirty="0">
                <a:solidFill>
                  <a:schemeClr val="bg1"/>
                </a:solidFill>
                <a:latin typeface="Times New Roman" panose="02020603050405020304" pitchFamily="18" charset="0"/>
                <a:cs typeface="Times New Roman" panose="02020603050405020304" pitchFamily="18" charset="0"/>
              </a:rPr>
              <a:t> kullanılan </a:t>
            </a:r>
            <a:r>
              <a:rPr lang="ar-SA" dirty="0">
                <a:solidFill>
                  <a:schemeClr val="bg1"/>
                </a:solidFill>
                <a:latin typeface="Times New Roman" panose="02020603050405020304" pitchFamily="18" charset="0"/>
                <a:cs typeface="Times New Roman" panose="02020603050405020304" pitchFamily="18" charset="0"/>
              </a:rPr>
              <a:t>ظَهَرَ (</a:t>
            </a:r>
            <a:r>
              <a:rPr lang="tr-TR" dirty="0" err="1">
                <a:solidFill>
                  <a:schemeClr val="bg1"/>
                </a:solidFill>
                <a:latin typeface="Times New Roman" panose="02020603050405020304" pitchFamily="18" charset="0"/>
                <a:cs typeface="Times New Roman" panose="02020603050405020304" pitchFamily="18" charset="0"/>
              </a:rPr>
              <a:t>zahara</a:t>
            </a:r>
            <a:r>
              <a:rPr lang="tr-TR" dirty="0">
                <a:solidFill>
                  <a:schemeClr val="bg1"/>
                </a:solidFill>
                <a:latin typeface="Times New Roman" panose="02020603050405020304" pitchFamily="18" charset="0"/>
                <a:cs typeface="Times New Roman" panose="02020603050405020304" pitchFamily="18" charset="0"/>
              </a:rPr>
              <a:t>) fiilinin özelliği gereği kendiliğinden açılan </a:t>
            </a:r>
            <a:r>
              <a:rPr lang="tr-TR" dirty="0" err="1">
                <a:solidFill>
                  <a:schemeClr val="bg1"/>
                </a:solidFill>
                <a:latin typeface="Times New Roman" panose="02020603050405020304" pitchFamily="18" charset="0"/>
                <a:cs typeface="Times New Roman" panose="02020603050405020304" pitchFamily="18" charset="0"/>
              </a:rPr>
              <a:t>zînettir</a:t>
            </a:r>
            <a:r>
              <a:rPr lang="tr-TR" dirty="0">
                <a:solidFill>
                  <a:schemeClr val="bg1"/>
                </a:solidFill>
                <a:latin typeface="Times New Roman" panose="02020603050405020304" pitchFamily="18" charset="0"/>
                <a:cs typeface="Times New Roman" panose="02020603050405020304" pitchFamily="18" charset="0"/>
              </a:rPr>
              <a:t> ki, bunun “eller ve yüz” olması mümkün değildir. Çünkü bunları kapatma imkânı vardır ve kendiliğinden açılması söz konusu değildir. Bu, kadının iradesi dışında rüzgar vs. ile açılan </a:t>
            </a:r>
            <a:r>
              <a:rPr lang="tr-TR" dirty="0" err="1">
                <a:solidFill>
                  <a:schemeClr val="bg1"/>
                </a:solidFill>
                <a:latin typeface="Times New Roman" panose="02020603050405020304" pitchFamily="18" charset="0"/>
                <a:cs typeface="Times New Roman" panose="02020603050405020304" pitchFamily="18" charset="0"/>
              </a:rPr>
              <a:t>zîneti</a:t>
            </a:r>
            <a:r>
              <a:rPr lang="tr-TR" dirty="0">
                <a:solidFill>
                  <a:schemeClr val="bg1"/>
                </a:solidFill>
                <a:latin typeface="Times New Roman" panose="02020603050405020304" pitchFamily="18" charset="0"/>
                <a:cs typeface="Times New Roman" panose="02020603050405020304" pitchFamily="18" charset="0"/>
              </a:rPr>
              <a:t> olmalıdır. </a:t>
            </a:r>
            <a:r>
              <a:rPr lang="tr-TR" dirty="0" err="1">
                <a:solidFill>
                  <a:schemeClr val="bg1"/>
                </a:solidFill>
                <a:latin typeface="Times New Roman" panose="02020603050405020304" pitchFamily="18" charset="0"/>
                <a:cs typeface="Times New Roman" panose="02020603050405020304" pitchFamily="18" charset="0"/>
              </a:rPr>
              <a:t>Sözkonusu</a:t>
            </a:r>
            <a:r>
              <a:rPr lang="tr-TR" dirty="0">
                <a:solidFill>
                  <a:schemeClr val="bg1"/>
                </a:solidFill>
                <a:latin typeface="Times New Roman" panose="02020603050405020304" pitchFamily="18" charset="0"/>
                <a:cs typeface="Times New Roman" panose="02020603050405020304" pitchFamily="18" charset="0"/>
              </a:rPr>
              <a:t> </a:t>
            </a:r>
            <a:r>
              <a:rPr lang="tr-TR" dirty="0" err="1">
                <a:solidFill>
                  <a:schemeClr val="bg1"/>
                </a:solidFill>
                <a:latin typeface="Times New Roman" panose="02020603050405020304" pitchFamily="18" charset="0"/>
                <a:cs typeface="Times New Roman" panose="02020603050405020304" pitchFamily="18" charset="0"/>
              </a:rPr>
              <a:t>âyetle</a:t>
            </a:r>
            <a:r>
              <a:rPr lang="tr-TR" dirty="0">
                <a:solidFill>
                  <a:schemeClr val="bg1"/>
                </a:solidFill>
                <a:latin typeface="Times New Roman" panose="02020603050405020304" pitchFamily="18" charset="0"/>
                <a:cs typeface="Times New Roman" panose="02020603050405020304" pitchFamily="18" charset="0"/>
              </a:rPr>
              <a:t> </a:t>
            </a:r>
            <a:r>
              <a:rPr lang="tr-TR" dirty="0" err="1">
                <a:solidFill>
                  <a:schemeClr val="bg1"/>
                </a:solidFill>
                <a:latin typeface="Times New Roman" panose="02020603050405020304" pitchFamily="18" charset="0"/>
                <a:cs typeface="Times New Roman" panose="02020603050405020304" pitchFamily="18" charset="0"/>
              </a:rPr>
              <a:t>zînetin</a:t>
            </a:r>
            <a:r>
              <a:rPr lang="tr-TR" dirty="0">
                <a:solidFill>
                  <a:schemeClr val="bg1"/>
                </a:solidFill>
                <a:latin typeface="Times New Roman" panose="02020603050405020304" pitchFamily="18" charset="0"/>
                <a:cs typeface="Times New Roman" panose="02020603050405020304" pitchFamily="18" charset="0"/>
              </a:rPr>
              <a:t> ikinci zikredilişinde bu </a:t>
            </a:r>
            <a:r>
              <a:rPr lang="tr-TR" dirty="0" err="1">
                <a:solidFill>
                  <a:schemeClr val="bg1"/>
                </a:solidFill>
                <a:latin typeface="Times New Roman" panose="02020603050405020304" pitchFamily="18" charset="0"/>
                <a:cs typeface="Times New Roman" panose="02020603050405020304" pitchFamily="18" charset="0"/>
              </a:rPr>
              <a:t>istisnânın</a:t>
            </a:r>
            <a:r>
              <a:rPr lang="tr-TR" dirty="0">
                <a:solidFill>
                  <a:schemeClr val="bg1"/>
                </a:solidFill>
                <a:latin typeface="Times New Roman" panose="02020603050405020304" pitchFamily="18" charset="0"/>
                <a:cs typeface="Times New Roman" panose="02020603050405020304" pitchFamily="18" charset="0"/>
              </a:rPr>
              <a:t> olmaması da bunu gösterir. Yahut da bu, </a:t>
            </a:r>
            <a:r>
              <a:rPr lang="tr-TR" dirty="0" err="1">
                <a:solidFill>
                  <a:schemeClr val="bg1"/>
                </a:solidFill>
                <a:latin typeface="Times New Roman" panose="02020603050405020304" pitchFamily="18" charset="0"/>
                <a:cs typeface="Times New Roman" panose="02020603050405020304" pitchFamily="18" charset="0"/>
              </a:rPr>
              <a:t>zâten</a:t>
            </a:r>
            <a:r>
              <a:rPr lang="tr-TR" dirty="0">
                <a:solidFill>
                  <a:schemeClr val="bg1"/>
                </a:solidFill>
                <a:latin typeface="Times New Roman" panose="02020603050405020304" pitchFamily="18" charset="0"/>
                <a:cs typeface="Times New Roman" panose="02020603050405020304" pitchFamily="18" charset="0"/>
              </a:rPr>
              <a:t> kapatma imkânı olmayan dış elbiseden ibarettir. (bk. </a:t>
            </a:r>
            <a:r>
              <a:rPr lang="tr-TR" dirty="0" err="1">
                <a:solidFill>
                  <a:schemeClr val="bg1"/>
                </a:solidFill>
                <a:latin typeface="Times New Roman" panose="02020603050405020304" pitchFamily="18" charset="0"/>
                <a:cs typeface="Times New Roman" panose="02020603050405020304" pitchFamily="18" charset="0"/>
              </a:rPr>
              <a:t>Taberî</a:t>
            </a:r>
            <a:r>
              <a:rPr lang="tr-TR" dirty="0">
                <a:solidFill>
                  <a:schemeClr val="bg1"/>
                </a:solidFill>
                <a:latin typeface="Times New Roman" panose="02020603050405020304" pitchFamily="18" charset="0"/>
                <a:cs typeface="Times New Roman" panose="02020603050405020304" pitchFamily="18" charset="0"/>
              </a:rPr>
              <a:t>, </a:t>
            </a:r>
            <a:r>
              <a:rPr lang="tr-TR" i="1" dirty="0" err="1">
                <a:solidFill>
                  <a:schemeClr val="bg1"/>
                </a:solidFill>
                <a:latin typeface="Times New Roman" panose="02020603050405020304" pitchFamily="18" charset="0"/>
                <a:cs typeface="Times New Roman" panose="02020603050405020304" pitchFamily="18" charset="0"/>
              </a:rPr>
              <a:t>Câmi‘u’l-beyân</a:t>
            </a:r>
            <a:r>
              <a:rPr lang="tr-TR" i="1" dirty="0">
                <a:solidFill>
                  <a:schemeClr val="bg1"/>
                </a:solidFill>
                <a:latin typeface="Times New Roman" panose="02020603050405020304" pitchFamily="18" charset="0"/>
                <a:cs typeface="Times New Roman" panose="02020603050405020304" pitchFamily="18" charset="0"/>
              </a:rPr>
              <a:t>,</a:t>
            </a:r>
            <a:r>
              <a:rPr lang="tr-TR" dirty="0">
                <a:solidFill>
                  <a:schemeClr val="bg1"/>
                </a:solidFill>
                <a:latin typeface="Times New Roman" panose="02020603050405020304" pitchFamily="18" charset="0"/>
                <a:cs typeface="Times New Roman" panose="02020603050405020304" pitchFamily="18" charset="0"/>
              </a:rPr>
              <a:t> XIII, 92-93; </a:t>
            </a:r>
            <a:r>
              <a:rPr lang="tr-TR" dirty="0" err="1">
                <a:solidFill>
                  <a:schemeClr val="bg1"/>
                </a:solidFill>
                <a:latin typeface="Times New Roman" panose="02020603050405020304" pitchFamily="18" charset="0"/>
                <a:cs typeface="Times New Roman" panose="02020603050405020304" pitchFamily="18" charset="0"/>
              </a:rPr>
              <a:t>Cessâs</a:t>
            </a:r>
            <a:r>
              <a:rPr lang="tr-TR" dirty="0">
                <a:solidFill>
                  <a:schemeClr val="bg1"/>
                </a:solidFill>
                <a:latin typeface="Times New Roman" panose="02020603050405020304" pitchFamily="18" charset="0"/>
                <a:cs typeface="Times New Roman" panose="02020603050405020304" pitchFamily="18" charset="0"/>
              </a:rPr>
              <a:t>, </a:t>
            </a:r>
            <a:r>
              <a:rPr lang="tr-TR" i="1" dirty="0" err="1">
                <a:solidFill>
                  <a:schemeClr val="bg1"/>
                </a:solidFill>
                <a:latin typeface="Times New Roman" panose="02020603050405020304" pitchFamily="18" charset="0"/>
                <a:cs typeface="Times New Roman" panose="02020603050405020304" pitchFamily="18" charset="0"/>
              </a:rPr>
              <a:t>Ahkâmu’l-Kur’ân</a:t>
            </a:r>
            <a:r>
              <a:rPr lang="tr-TR" i="1" dirty="0">
                <a:solidFill>
                  <a:schemeClr val="bg1"/>
                </a:solidFill>
                <a:latin typeface="Times New Roman" panose="02020603050405020304" pitchFamily="18" charset="0"/>
                <a:cs typeface="Times New Roman" panose="02020603050405020304" pitchFamily="18" charset="0"/>
              </a:rPr>
              <a:t>,</a:t>
            </a:r>
            <a:r>
              <a:rPr lang="tr-TR" dirty="0">
                <a:solidFill>
                  <a:schemeClr val="bg1"/>
                </a:solidFill>
                <a:latin typeface="Times New Roman" panose="02020603050405020304" pitchFamily="18" charset="0"/>
                <a:cs typeface="Times New Roman" panose="02020603050405020304" pitchFamily="18" charset="0"/>
              </a:rPr>
              <a:t> V, 172; </a:t>
            </a:r>
            <a:r>
              <a:rPr lang="tr-TR" dirty="0" err="1">
                <a:solidFill>
                  <a:schemeClr val="bg1"/>
                </a:solidFill>
                <a:latin typeface="Times New Roman" panose="02020603050405020304" pitchFamily="18" charset="0"/>
                <a:cs typeface="Times New Roman" panose="02020603050405020304" pitchFamily="18" charset="0"/>
              </a:rPr>
              <a:t>Zemahşerî</a:t>
            </a:r>
            <a:r>
              <a:rPr lang="tr-TR" dirty="0">
                <a:solidFill>
                  <a:schemeClr val="bg1"/>
                </a:solidFill>
                <a:latin typeface="Times New Roman" panose="02020603050405020304" pitchFamily="18" charset="0"/>
                <a:cs typeface="Times New Roman" panose="02020603050405020304" pitchFamily="18" charset="0"/>
              </a:rPr>
              <a:t>, </a:t>
            </a:r>
            <a:r>
              <a:rPr lang="tr-TR" i="1" dirty="0">
                <a:solidFill>
                  <a:schemeClr val="bg1"/>
                </a:solidFill>
                <a:latin typeface="Times New Roman" panose="02020603050405020304" pitchFamily="18" charset="0"/>
                <a:cs typeface="Times New Roman" panose="02020603050405020304" pitchFamily="18" charset="0"/>
              </a:rPr>
              <a:t>el-</a:t>
            </a:r>
            <a:r>
              <a:rPr lang="tr-TR" i="1" dirty="0" err="1">
                <a:solidFill>
                  <a:schemeClr val="bg1"/>
                </a:solidFill>
                <a:latin typeface="Times New Roman" panose="02020603050405020304" pitchFamily="18" charset="0"/>
                <a:cs typeface="Times New Roman" panose="02020603050405020304" pitchFamily="18" charset="0"/>
              </a:rPr>
              <a:t>Keşşâf</a:t>
            </a:r>
            <a:r>
              <a:rPr lang="tr-TR" i="1" dirty="0">
                <a:solidFill>
                  <a:schemeClr val="bg1"/>
                </a:solidFill>
                <a:latin typeface="Times New Roman" panose="02020603050405020304" pitchFamily="18" charset="0"/>
                <a:cs typeface="Times New Roman" panose="02020603050405020304" pitchFamily="18" charset="0"/>
              </a:rPr>
              <a:t>, </a:t>
            </a:r>
            <a:r>
              <a:rPr lang="tr-TR" dirty="0">
                <a:solidFill>
                  <a:schemeClr val="bg1"/>
                </a:solidFill>
                <a:latin typeface="Times New Roman" panose="02020603050405020304" pitchFamily="18" charset="0"/>
                <a:cs typeface="Times New Roman" panose="02020603050405020304" pitchFamily="18" charset="0"/>
              </a:rPr>
              <a:t>III, 186)</a:t>
            </a:r>
          </a:p>
          <a:p>
            <a:pPr algn="just"/>
            <a:endParaRPr lang="tr-TR"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396870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51520" y="2724150"/>
            <a:ext cx="8648700" cy="1152128"/>
          </a:xfrm>
        </p:spPr>
        <p:txBody>
          <a:bodyPr>
            <a:normAutofit/>
          </a:bodyPr>
          <a:lstStyle/>
          <a:p>
            <a:pPr lvl="0" algn="ctr">
              <a:spcBef>
                <a:spcPct val="20000"/>
              </a:spcBef>
              <a:spcAft>
                <a:spcPts val="600"/>
              </a:spcAft>
            </a:pPr>
            <a:r>
              <a:rPr lang="tr-TR" sz="5000" b="1" cap="none" dirty="0" smtClean="0">
                <a:ln>
                  <a:noFill/>
                </a:ln>
                <a:solidFill>
                  <a:schemeClr val="bg1"/>
                </a:solidFill>
                <a:ea typeface="+mn-ea"/>
                <a:cs typeface="+mn-cs"/>
              </a:rPr>
              <a:t>en-</a:t>
            </a:r>
            <a:r>
              <a:rPr lang="tr-TR" sz="5000" b="1" cap="none" dirty="0" err="1" smtClean="0">
                <a:ln>
                  <a:noFill/>
                </a:ln>
                <a:solidFill>
                  <a:schemeClr val="bg1"/>
                </a:solidFill>
                <a:ea typeface="+mn-ea"/>
                <a:cs typeface="+mn-cs"/>
              </a:rPr>
              <a:t>Nûr</a:t>
            </a:r>
            <a:r>
              <a:rPr lang="tr-TR" sz="5000" b="1" cap="none" dirty="0" smtClean="0">
                <a:ln>
                  <a:noFill/>
                </a:ln>
                <a:solidFill>
                  <a:schemeClr val="bg1"/>
                </a:solidFill>
                <a:ea typeface="+mn-ea"/>
                <a:cs typeface="+mn-cs"/>
              </a:rPr>
              <a:t> 24/21-31</a:t>
            </a:r>
            <a:endParaRPr lang="tr-TR" sz="4000" b="1" dirty="0">
              <a:solidFill>
                <a:schemeClr val="bg1"/>
              </a:solidFill>
            </a:endParaRPr>
          </a:p>
        </p:txBody>
      </p:sp>
    </p:spTree>
    <p:extLst>
      <p:ext uri="{BB962C8B-B14F-4D97-AF65-F5344CB8AC3E}">
        <p14:creationId xmlns:p14="http://schemas.microsoft.com/office/powerpoint/2010/main" val="25264289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33400" y="365760"/>
            <a:ext cx="6402468" cy="597746"/>
          </a:xfrm>
        </p:spPr>
        <p:txBody>
          <a:bodyPr/>
          <a:lstStyle/>
          <a:p>
            <a:r>
              <a:rPr lang="tr-TR" dirty="0" smtClean="0">
                <a:solidFill>
                  <a:schemeClr val="bg1"/>
                </a:solidFill>
              </a:rPr>
              <a:t>Sureyi Takdim</a:t>
            </a:r>
            <a:endParaRPr lang="tr-TR" dirty="0">
              <a:solidFill>
                <a:schemeClr val="bg1"/>
              </a:solidFill>
            </a:endParaRPr>
          </a:p>
        </p:txBody>
      </p:sp>
      <p:sp>
        <p:nvSpPr>
          <p:cNvPr id="3" name="Metin Yer Tutucusu 2"/>
          <p:cNvSpPr>
            <a:spLocks noGrp="1"/>
          </p:cNvSpPr>
          <p:nvPr>
            <p:ph type="body" idx="1"/>
          </p:nvPr>
        </p:nvSpPr>
        <p:spPr>
          <a:xfrm>
            <a:off x="533400" y="1268730"/>
            <a:ext cx="8530590" cy="5589269"/>
          </a:xfrm>
        </p:spPr>
        <p:txBody>
          <a:bodyPr>
            <a:normAutofit/>
          </a:bodyPr>
          <a:lstStyle/>
          <a:p>
            <a:pPr marL="342900" indent="-342900">
              <a:buFont typeface="+mj-lt"/>
              <a:buAutoNum type="arabicPeriod"/>
            </a:pPr>
            <a:r>
              <a:rPr lang="tr-TR" dirty="0" smtClean="0">
                <a:solidFill>
                  <a:schemeClr val="bg1"/>
                </a:solidFill>
              </a:rPr>
              <a:t>Hicretten sonra 2-9 ya da 5-6 yılları arasında inmiştir. Önemli olan bizim için surenin geniş bir süreçte inmiş olmasıdır.</a:t>
            </a:r>
          </a:p>
          <a:p>
            <a:pPr marL="342900" indent="-342900">
              <a:buFont typeface="+mj-lt"/>
              <a:buAutoNum type="arabicPeriod"/>
            </a:pPr>
            <a:r>
              <a:rPr lang="tr-TR" dirty="0" smtClean="0">
                <a:solidFill>
                  <a:schemeClr val="bg1"/>
                </a:solidFill>
              </a:rPr>
              <a:t>Medine Dönemi, </a:t>
            </a:r>
            <a:r>
              <a:rPr lang="tr-TR" dirty="0" err="1" smtClean="0">
                <a:solidFill>
                  <a:schemeClr val="bg1"/>
                </a:solidFill>
              </a:rPr>
              <a:t>Tebük</a:t>
            </a:r>
            <a:r>
              <a:rPr lang="tr-TR" dirty="0" smtClean="0">
                <a:solidFill>
                  <a:schemeClr val="bg1"/>
                </a:solidFill>
              </a:rPr>
              <a:t> seferinden önce.</a:t>
            </a:r>
          </a:p>
          <a:p>
            <a:pPr marL="342900" indent="-342900">
              <a:buFont typeface="+mj-lt"/>
              <a:buAutoNum type="arabicPeriod"/>
            </a:pPr>
            <a:r>
              <a:rPr lang="tr-TR" dirty="0" smtClean="0">
                <a:solidFill>
                  <a:schemeClr val="bg1"/>
                </a:solidFill>
              </a:rPr>
              <a:t>Parça parça uzun bir süreçte inmiştir.</a:t>
            </a:r>
          </a:p>
          <a:p>
            <a:pPr marL="342900" indent="-342900">
              <a:buFont typeface="+mj-lt"/>
              <a:buAutoNum type="arabicPeriod"/>
            </a:pPr>
            <a:r>
              <a:rPr lang="tr-TR" dirty="0" err="1">
                <a:solidFill>
                  <a:schemeClr val="bg1"/>
                </a:solidFill>
              </a:rPr>
              <a:t>Mushaftaki</a:t>
            </a:r>
            <a:r>
              <a:rPr lang="tr-TR" dirty="0">
                <a:solidFill>
                  <a:schemeClr val="bg1"/>
                </a:solidFill>
              </a:rPr>
              <a:t> sıralamada yirmi dördüncü, iniş sırasına göre 102. </a:t>
            </a:r>
            <a:r>
              <a:rPr lang="tr-TR" dirty="0" err="1">
                <a:solidFill>
                  <a:schemeClr val="bg1"/>
                </a:solidFill>
              </a:rPr>
              <a:t>sûredir</a:t>
            </a:r>
            <a:r>
              <a:rPr lang="tr-TR" dirty="0">
                <a:solidFill>
                  <a:schemeClr val="bg1"/>
                </a:solidFill>
              </a:rPr>
              <a:t>. </a:t>
            </a:r>
            <a:r>
              <a:rPr lang="tr-TR" dirty="0" err="1">
                <a:solidFill>
                  <a:schemeClr val="bg1"/>
                </a:solidFill>
              </a:rPr>
              <a:t>Haşr</a:t>
            </a:r>
            <a:r>
              <a:rPr lang="tr-TR" dirty="0">
                <a:solidFill>
                  <a:schemeClr val="bg1"/>
                </a:solidFill>
              </a:rPr>
              <a:t> </a:t>
            </a:r>
            <a:r>
              <a:rPr lang="tr-TR" dirty="0" err="1">
                <a:solidFill>
                  <a:schemeClr val="bg1"/>
                </a:solidFill>
              </a:rPr>
              <a:t>sûresinden</a:t>
            </a:r>
            <a:r>
              <a:rPr lang="tr-TR" dirty="0">
                <a:solidFill>
                  <a:schemeClr val="bg1"/>
                </a:solidFill>
              </a:rPr>
              <a:t> sonra, Hac </a:t>
            </a:r>
            <a:r>
              <a:rPr lang="tr-TR" dirty="0" err="1">
                <a:solidFill>
                  <a:schemeClr val="bg1"/>
                </a:solidFill>
              </a:rPr>
              <a:t>sûresinden</a:t>
            </a:r>
            <a:r>
              <a:rPr lang="tr-TR" dirty="0">
                <a:solidFill>
                  <a:schemeClr val="bg1"/>
                </a:solidFill>
              </a:rPr>
              <a:t> önce Medine’de inmiştir. Zina edenlerle evlenmeyi kınayan 3. </a:t>
            </a:r>
            <a:r>
              <a:rPr lang="tr-TR" dirty="0" err="1">
                <a:solidFill>
                  <a:schemeClr val="bg1"/>
                </a:solidFill>
              </a:rPr>
              <a:t>âyet</a:t>
            </a:r>
            <a:r>
              <a:rPr lang="tr-TR" dirty="0">
                <a:solidFill>
                  <a:schemeClr val="bg1"/>
                </a:solidFill>
              </a:rPr>
              <a:t>, hicretin 3. yılında, </a:t>
            </a:r>
            <a:r>
              <a:rPr lang="tr-TR" dirty="0" err="1">
                <a:solidFill>
                  <a:schemeClr val="bg1"/>
                </a:solidFill>
              </a:rPr>
              <a:t>Recî</a:t>
            </a:r>
            <a:r>
              <a:rPr lang="tr-TR" dirty="0">
                <a:solidFill>
                  <a:schemeClr val="bg1"/>
                </a:solidFill>
              </a:rPr>
              <a:t>’ çatışmasında </a:t>
            </a:r>
            <a:r>
              <a:rPr lang="tr-TR" dirty="0" smtClean="0">
                <a:solidFill>
                  <a:schemeClr val="bg1"/>
                </a:solidFill>
              </a:rPr>
              <a:t>şehit </a:t>
            </a:r>
            <a:r>
              <a:rPr lang="tr-TR" dirty="0">
                <a:solidFill>
                  <a:schemeClr val="bg1"/>
                </a:solidFill>
              </a:rPr>
              <a:t>düşen </a:t>
            </a:r>
            <a:r>
              <a:rPr lang="tr-TR" dirty="0" err="1">
                <a:solidFill>
                  <a:schemeClr val="bg1"/>
                </a:solidFill>
              </a:rPr>
              <a:t>Mirsed</a:t>
            </a:r>
            <a:r>
              <a:rPr lang="tr-TR" dirty="0">
                <a:solidFill>
                  <a:schemeClr val="bg1"/>
                </a:solidFill>
              </a:rPr>
              <a:t> ile ilgilidir. Şu halde </a:t>
            </a:r>
            <a:r>
              <a:rPr lang="tr-TR" dirty="0" err="1">
                <a:solidFill>
                  <a:schemeClr val="bg1"/>
                </a:solidFill>
              </a:rPr>
              <a:t>sûrenin</a:t>
            </a:r>
            <a:r>
              <a:rPr lang="tr-TR" dirty="0">
                <a:solidFill>
                  <a:schemeClr val="bg1"/>
                </a:solidFill>
              </a:rPr>
              <a:t> ilk </a:t>
            </a:r>
            <a:r>
              <a:rPr lang="tr-TR" dirty="0" err="1">
                <a:solidFill>
                  <a:schemeClr val="bg1"/>
                </a:solidFill>
              </a:rPr>
              <a:t>âyetleri</a:t>
            </a:r>
            <a:r>
              <a:rPr lang="tr-TR" dirty="0">
                <a:solidFill>
                  <a:schemeClr val="bg1"/>
                </a:solidFill>
              </a:rPr>
              <a:t> hicretin 1. yılının sonu ile 2. yılının başlarında </a:t>
            </a:r>
            <a:r>
              <a:rPr lang="tr-TR" dirty="0" err="1">
                <a:solidFill>
                  <a:schemeClr val="bg1"/>
                </a:solidFill>
              </a:rPr>
              <a:t>vahyedilmiş</a:t>
            </a:r>
            <a:r>
              <a:rPr lang="tr-TR" dirty="0">
                <a:solidFill>
                  <a:schemeClr val="bg1"/>
                </a:solidFill>
              </a:rPr>
              <a:t> olmalıdır. Eşleri hakkında zina suçlamasında bulunan kocalar hakkındaki 6. </a:t>
            </a:r>
            <a:r>
              <a:rPr lang="tr-TR" dirty="0" err="1">
                <a:solidFill>
                  <a:schemeClr val="bg1"/>
                </a:solidFill>
              </a:rPr>
              <a:t>âyetin</a:t>
            </a:r>
            <a:r>
              <a:rPr lang="tr-TR" dirty="0">
                <a:solidFill>
                  <a:schemeClr val="bg1"/>
                </a:solidFill>
              </a:rPr>
              <a:t> de </a:t>
            </a:r>
            <a:r>
              <a:rPr lang="tr-TR" dirty="0" err="1">
                <a:solidFill>
                  <a:schemeClr val="bg1"/>
                </a:solidFill>
              </a:rPr>
              <a:t>Tebük</a:t>
            </a:r>
            <a:r>
              <a:rPr lang="tr-TR" dirty="0">
                <a:solidFill>
                  <a:schemeClr val="bg1"/>
                </a:solidFill>
              </a:rPr>
              <a:t> Savaşı’ndan sonra, 9. yılın Şâban ayında geldiği bilinmektedir. Buna göre </a:t>
            </a:r>
            <a:r>
              <a:rPr lang="tr-TR" dirty="0" err="1">
                <a:solidFill>
                  <a:schemeClr val="bg1"/>
                </a:solidFill>
              </a:rPr>
              <a:t>sûrenin</a:t>
            </a:r>
            <a:r>
              <a:rPr lang="tr-TR" dirty="0">
                <a:solidFill>
                  <a:schemeClr val="bg1"/>
                </a:solidFill>
              </a:rPr>
              <a:t> uzun bir zaman dilimi içinde parça parça </a:t>
            </a:r>
            <a:r>
              <a:rPr lang="tr-TR" dirty="0" err="1">
                <a:solidFill>
                  <a:schemeClr val="bg1"/>
                </a:solidFill>
              </a:rPr>
              <a:t>nâzil</a:t>
            </a:r>
            <a:r>
              <a:rPr lang="tr-TR" dirty="0">
                <a:solidFill>
                  <a:schemeClr val="bg1"/>
                </a:solidFill>
              </a:rPr>
              <a:t> olduğu anlaşılmaktadır.</a:t>
            </a:r>
            <a:endParaRPr lang="tr-TR" dirty="0" smtClean="0">
              <a:solidFill>
                <a:schemeClr val="bg1"/>
              </a:solidFill>
            </a:endParaRPr>
          </a:p>
          <a:p>
            <a:r>
              <a:rPr lang="tr-TR" dirty="0" smtClean="0">
                <a:solidFill>
                  <a:schemeClr val="bg1"/>
                </a:solidFill>
              </a:rPr>
              <a:t>	</a:t>
            </a:r>
          </a:p>
          <a:p>
            <a:endParaRPr lang="tr-TR" dirty="0" smtClean="0">
              <a:solidFill>
                <a:schemeClr val="bg1"/>
              </a:solidFill>
            </a:endParaRPr>
          </a:p>
          <a:p>
            <a:endParaRPr lang="tr-TR" dirty="0"/>
          </a:p>
        </p:txBody>
      </p:sp>
    </p:spTree>
    <p:extLst>
      <p:ext uri="{BB962C8B-B14F-4D97-AF65-F5344CB8AC3E}">
        <p14:creationId xmlns:p14="http://schemas.microsoft.com/office/powerpoint/2010/main" val="23215588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1"/>
            <a:ext cx="9144000" cy="845819"/>
          </a:xfrm>
        </p:spPr>
        <p:txBody>
          <a:bodyPr/>
          <a:lstStyle/>
          <a:p>
            <a:pPr algn="ctr"/>
            <a:r>
              <a:rPr lang="tr-TR" dirty="0" smtClean="0">
                <a:solidFill>
                  <a:schemeClr val="bg1"/>
                </a:solidFill>
              </a:rPr>
              <a:t>Surenin Zihin </a:t>
            </a:r>
            <a:r>
              <a:rPr lang="tr-TR" dirty="0" err="1" smtClean="0">
                <a:solidFill>
                  <a:schemeClr val="bg1"/>
                </a:solidFill>
              </a:rPr>
              <a:t>HAritası</a:t>
            </a:r>
            <a:endParaRPr lang="tr-TR" dirty="0">
              <a:solidFill>
                <a:schemeClr val="bg1"/>
              </a:solidFill>
            </a:endParaRPr>
          </a:p>
        </p:txBody>
      </p:sp>
      <p:sp>
        <p:nvSpPr>
          <p:cNvPr id="3" name="Metin Yer Tutucusu 2"/>
          <p:cNvSpPr>
            <a:spLocks noGrp="1"/>
          </p:cNvSpPr>
          <p:nvPr>
            <p:ph type="body" idx="1"/>
          </p:nvPr>
        </p:nvSpPr>
        <p:spPr>
          <a:xfrm>
            <a:off x="0" y="960121"/>
            <a:ext cx="9144000" cy="5897880"/>
          </a:xfrm>
        </p:spPr>
        <p:txBody>
          <a:bodyPr numCol="1">
            <a:noAutofit/>
          </a:bodyPr>
          <a:lstStyle/>
          <a:p>
            <a:r>
              <a:rPr lang="tr-TR" b="1" dirty="0"/>
              <a:t>Kur'an Sureleri: Ana Konular ve Zihin Haritaları Kağıt Kapak – 1 Temmuz 2018 </a:t>
            </a:r>
          </a:p>
          <a:p>
            <a:r>
              <a:rPr lang="tr-TR" dirty="0">
                <a:hlinkClick r:id="rId2"/>
              </a:rPr>
              <a:t>Murat Bahar</a:t>
            </a:r>
            <a:r>
              <a:rPr lang="tr-TR" dirty="0"/>
              <a:t> (Eser Sahibi), </a:t>
            </a:r>
            <a:r>
              <a:rPr lang="tr-TR" dirty="0">
                <a:hlinkClick r:id="rId3"/>
              </a:rPr>
              <a:t>Ömer Çelik</a:t>
            </a:r>
            <a:r>
              <a:rPr lang="tr-TR" dirty="0"/>
              <a:t> (Eser Sahibi) </a:t>
            </a:r>
            <a:endParaRPr lang="tr-TR" dirty="0" smtClean="0"/>
          </a:p>
          <a:p>
            <a:endParaRPr lang="tr-TR" dirty="0"/>
          </a:p>
          <a:p>
            <a:pPr algn="l"/>
            <a:r>
              <a:rPr lang="ar-SA" dirty="0"/>
              <a:t>: </a:t>
            </a:r>
            <a:r>
              <a:rPr lang="ar-SA" dirty="0" smtClean="0"/>
              <a:t>صفية </a:t>
            </a:r>
            <a:r>
              <a:rPr lang="ar-SA" dirty="0"/>
              <a:t>عبد الرحمن </a:t>
            </a:r>
            <a:r>
              <a:rPr lang="ar-SA" dirty="0" smtClean="0"/>
              <a:t>السحيباني</a:t>
            </a:r>
            <a:r>
              <a:rPr lang="tr-TR" dirty="0" smtClean="0"/>
              <a:t> </a:t>
            </a:r>
            <a:r>
              <a:rPr lang="ar-SA" dirty="0" smtClean="0"/>
              <a:t>الخرائط الذهنية لسور القران الكريم</a:t>
            </a:r>
            <a:endParaRPr lang="tr-TR" dirty="0" smtClean="0"/>
          </a:p>
          <a:p>
            <a:pPr marL="514350" indent="-514350">
              <a:lnSpc>
                <a:spcPct val="170000"/>
              </a:lnSpc>
              <a:buFont typeface="+mj-lt"/>
              <a:buAutoNum type="arabicPeriod"/>
            </a:pPr>
            <a:endParaRPr lang="tr-TR" sz="1200" dirty="0">
              <a:solidFill>
                <a:schemeClr val="bg1"/>
              </a:solidFill>
            </a:endParaRPr>
          </a:p>
          <a:p>
            <a:pPr marL="514350" indent="-514350">
              <a:lnSpc>
                <a:spcPct val="170000"/>
              </a:lnSpc>
              <a:buFont typeface="+mj-lt"/>
              <a:buAutoNum type="arabicPeriod"/>
            </a:pPr>
            <a:endParaRPr lang="tr-TR" sz="1200" dirty="0">
              <a:solidFill>
                <a:schemeClr val="bg1"/>
              </a:solidFill>
            </a:endParaRPr>
          </a:p>
        </p:txBody>
      </p:sp>
    </p:spTree>
    <p:extLst>
      <p:ext uri="{BB962C8B-B14F-4D97-AF65-F5344CB8AC3E}">
        <p14:creationId xmlns:p14="http://schemas.microsoft.com/office/powerpoint/2010/main" val="11934851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33399" y="106679"/>
            <a:ext cx="6402468" cy="864871"/>
          </a:xfrm>
        </p:spPr>
        <p:txBody>
          <a:bodyPr/>
          <a:lstStyle/>
          <a:p>
            <a:r>
              <a:rPr lang="tr-TR" dirty="0" err="1" smtClean="0">
                <a:solidFill>
                  <a:schemeClr val="bg1"/>
                </a:solidFill>
              </a:rPr>
              <a:t>Sebeb</a:t>
            </a:r>
            <a:r>
              <a:rPr lang="tr-TR" dirty="0" smtClean="0">
                <a:solidFill>
                  <a:schemeClr val="bg1"/>
                </a:solidFill>
              </a:rPr>
              <a:t>-i </a:t>
            </a:r>
            <a:r>
              <a:rPr lang="tr-TR" dirty="0" err="1" smtClean="0">
                <a:solidFill>
                  <a:schemeClr val="bg1"/>
                </a:solidFill>
              </a:rPr>
              <a:t>Nuzûle</a:t>
            </a:r>
            <a:r>
              <a:rPr lang="tr-TR" dirty="0" smtClean="0">
                <a:solidFill>
                  <a:schemeClr val="bg1"/>
                </a:solidFill>
              </a:rPr>
              <a:t> dair bilgiler</a:t>
            </a:r>
            <a:endParaRPr lang="tr-TR" dirty="0">
              <a:solidFill>
                <a:schemeClr val="bg1"/>
              </a:solidFill>
            </a:endParaRPr>
          </a:p>
        </p:txBody>
      </p:sp>
      <p:sp>
        <p:nvSpPr>
          <p:cNvPr id="3" name="Metin Yer Tutucusu 2"/>
          <p:cNvSpPr>
            <a:spLocks noGrp="1"/>
          </p:cNvSpPr>
          <p:nvPr>
            <p:ph type="body" idx="1"/>
          </p:nvPr>
        </p:nvSpPr>
        <p:spPr>
          <a:xfrm>
            <a:off x="533400" y="1234440"/>
            <a:ext cx="8290560" cy="5383529"/>
          </a:xfrm>
        </p:spPr>
        <p:txBody>
          <a:bodyPr>
            <a:normAutofit lnSpcReduction="10000"/>
          </a:bodyPr>
          <a:lstStyle/>
          <a:p>
            <a:pPr algn="just"/>
            <a:endParaRPr lang="tr-TR" dirty="0" smtClean="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3</a:t>
            </a:r>
            <a:r>
              <a:rPr lang="tr-TR" dirty="0" smtClean="0">
                <a:latin typeface="Times New Roman" panose="02020603050405020304" pitchFamily="18" charset="0"/>
                <a:cs typeface="Times New Roman" panose="02020603050405020304" pitchFamily="18" charset="0"/>
              </a:rPr>
              <a:t>. Ayet: </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Nesaî</a:t>
            </a:r>
            <a:r>
              <a:rPr lang="tr-TR" dirty="0">
                <a:latin typeface="Times New Roman" panose="02020603050405020304" pitchFamily="18" charset="0"/>
                <a:cs typeface="Times New Roman" panose="02020603050405020304" pitchFamily="18" charset="0"/>
              </a:rPr>
              <a:t> Abdullah b. </a:t>
            </a:r>
            <a:r>
              <a:rPr lang="tr-TR" dirty="0" err="1">
                <a:latin typeface="Times New Roman" panose="02020603050405020304" pitchFamily="18" charset="0"/>
                <a:cs typeface="Times New Roman" panose="02020603050405020304" pitchFamily="18" charset="0"/>
              </a:rPr>
              <a:t>Amr'dan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r.a</a:t>
            </a:r>
            <a:r>
              <a:rPr lang="tr-TR" dirty="0">
                <a:latin typeface="Times New Roman" panose="02020603050405020304" pitchFamily="18" charset="0"/>
                <a:cs typeface="Times New Roman" panose="02020603050405020304" pitchFamily="18" charset="0"/>
              </a:rPr>
              <a:t>.) rivayet ediyor: </a:t>
            </a:r>
            <a:r>
              <a:rPr lang="tr-TR" dirty="0" err="1">
                <a:latin typeface="Times New Roman" panose="02020603050405020304" pitchFamily="18" charset="0"/>
                <a:cs typeface="Times New Roman" panose="02020603050405020304" pitchFamily="18" charset="0"/>
              </a:rPr>
              <a:t>Ümmü</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Mahzul</a:t>
            </a:r>
            <a:r>
              <a:rPr lang="tr-TR" dirty="0">
                <a:latin typeface="Times New Roman" panose="02020603050405020304" pitchFamily="18" charset="0"/>
                <a:cs typeface="Times New Roman" panose="02020603050405020304" pitchFamily="18" charset="0"/>
              </a:rPr>
              <a:t> (veya </a:t>
            </a:r>
            <a:r>
              <a:rPr lang="tr-TR" dirty="0" err="1">
                <a:latin typeface="Times New Roman" panose="02020603050405020304" pitchFamily="18" charset="0"/>
                <a:cs typeface="Times New Roman" panose="02020603050405020304" pitchFamily="18" charset="0"/>
              </a:rPr>
              <a:t>Üm</a:t>
            </a:r>
            <a:r>
              <a:rPr lang="tr-TR" dirty="0">
                <a:latin typeface="Times New Roman" panose="02020603050405020304" pitchFamily="18" charset="0"/>
                <a:cs typeface="Times New Roman" panose="02020603050405020304" pitchFamily="18" charset="0"/>
              </a:rPr>
              <a:t>-mü </a:t>
            </a:r>
            <a:r>
              <a:rPr lang="tr-TR" dirty="0" err="1">
                <a:latin typeface="Times New Roman" panose="02020603050405020304" pitchFamily="18" charset="0"/>
                <a:cs typeface="Times New Roman" panose="02020603050405020304" pitchFamily="18" charset="0"/>
              </a:rPr>
              <a:t>Mehdûn</a:t>
            </a:r>
            <a:r>
              <a:rPr lang="tr-TR" dirty="0">
                <a:latin typeface="Times New Roman" panose="02020603050405020304" pitchFamily="18" charset="0"/>
                <a:cs typeface="Times New Roman" panose="02020603050405020304" pitchFamily="18" charset="0"/>
              </a:rPr>
              <a:t>) denilen bir kadın vardı. Bu kadın zina ediyordu. Peygamberi-</a:t>
            </a:r>
            <a:r>
              <a:rPr lang="tr-TR" dirty="0" err="1">
                <a:latin typeface="Times New Roman" panose="02020603050405020304" pitchFamily="18" charset="0"/>
                <a:cs typeface="Times New Roman" panose="02020603050405020304" pitchFamily="18" charset="0"/>
              </a:rPr>
              <a:t>nıiz'in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s.a</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sahabilerinden</a:t>
            </a:r>
            <a:r>
              <a:rPr lang="tr-TR" dirty="0">
                <a:latin typeface="Times New Roman" panose="02020603050405020304" pitchFamily="18" charset="0"/>
                <a:cs typeface="Times New Roman" panose="02020603050405020304" pitchFamily="18" charset="0"/>
              </a:rPr>
              <a:t> biri bununla evlenmek istedi. Bunun üzerine </a:t>
            </a:r>
            <a:r>
              <a:rPr lang="tr-TR" dirty="0" err="1" smtClean="0">
                <a:latin typeface="Times New Roman" panose="02020603050405020304" pitchFamily="18" charset="0"/>
                <a:cs typeface="Times New Roman" panose="02020603050405020304" pitchFamily="18" charset="0"/>
              </a:rPr>
              <a:t>Cenab</a:t>
            </a:r>
            <a:r>
              <a:rPr lang="tr-TR" dirty="0" smtClean="0">
                <a:latin typeface="Times New Roman" panose="02020603050405020304" pitchFamily="18" charset="0"/>
                <a:cs typeface="Times New Roman" panose="02020603050405020304" pitchFamily="18" charset="0"/>
              </a:rPr>
              <a:t>-ı </a:t>
            </a:r>
            <a:r>
              <a:rPr lang="tr-TR" dirty="0">
                <a:latin typeface="Times New Roman" panose="02020603050405020304" pitchFamily="18" charset="0"/>
                <a:cs typeface="Times New Roman" panose="02020603050405020304" pitchFamily="18" charset="0"/>
              </a:rPr>
              <a:t>Hak şu ayeti indirdi: "Zina eden kadını zina eden veya müşrik olan erkek-:en başkası nikahlamaz. Bu, müminler üzerine haram kılınmıştır</a:t>
            </a:r>
            <a:r>
              <a:rPr lang="tr-TR" dirty="0" smtClean="0">
                <a:latin typeface="Times New Roman" panose="02020603050405020304" pitchFamily="18" charset="0"/>
                <a:cs typeface="Times New Roman" panose="02020603050405020304" pitchFamily="18" charset="0"/>
              </a:rPr>
              <a:t>."</a:t>
            </a:r>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Ebu Davud, </a:t>
            </a:r>
            <a:r>
              <a:rPr lang="tr-TR" dirty="0" err="1">
                <a:latin typeface="Times New Roman" panose="02020603050405020304" pitchFamily="18" charset="0"/>
                <a:cs typeface="Times New Roman" panose="02020603050405020304" pitchFamily="18" charset="0"/>
              </a:rPr>
              <a:t>Tirmizî</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Nesaî</a:t>
            </a:r>
            <a:r>
              <a:rPr lang="tr-TR" dirty="0">
                <a:latin typeface="Times New Roman" panose="02020603050405020304" pitchFamily="18" charset="0"/>
                <a:cs typeface="Times New Roman" panose="02020603050405020304" pitchFamily="18" charset="0"/>
              </a:rPr>
              <a:t> ve Hakim, </a:t>
            </a:r>
            <a:r>
              <a:rPr lang="tr-TR" dirty="0" err="1">
                <a:latin typeface="Times New Roman" panose="02020603050405020304" pitchFamily="18" charset="0"/>
                <a:cs typeface="Times New Roman" panose="02020603050405020304" pitchFamily="18" charset="0"/>
              </a:rPr>
              <a:t>Amr</a:t>
            </a:r>
            <a:r>
              <a:rPr lang="tr-TR" dirty="0">
                <a:latin typeface="Times New Roman" panose="02020603050405020304" pitchFamily="18" charset="0"/>
                <a:cs typeface="Times New Roman" panose="02020603050405020304" pitchFamily="18" charset="0"/>
              </a:rPr>
              <a:t> b. </a:t>
            </a:r>
            <a:r>
              <a:rPr lang="tr-TR" dirty="0" err="1">
                <a:latin typeface="Times New Roman" panose="02020603050405020304" pitchFamily="18" charset="0"/>
                <a:cs typeface="Times New Roman" panose="02020603050405020304" pitchFamily="18" charset="0"/>
              </a:rPr>
              <a:t>Şuayb'dan</a:t>
            </a:r>
            <a:r>
              <a:rPr lang="tr-TR" dirty="0">
                <a:latin typeface="Times New Roman" panose="02020603050405020304" pitchFamily="18" charset="0"/>
                <a:cs typeface="Times New Roman" panose="02020603050405020304" pitchFamily="18" charset="0"/>
              </a:rPr>
              <a:t> o babasından, o da dedesinden rivayet ediyor: </a:t>
            </a:r>
            <a:r>
              <a:rPr lang="tr-TR" dirty="0" err="1">
                <a:latin typeface="Times New Roman" panose="02020603050405020304" pitchFamily="18" charset="0"/>
                <a:cs typeface="Times New Roman" panose="02020603050405020304" pitchFamily="18" charset="0"/>
              </a:rPr>
              <a:t>Ensardan</a:t>
            </a:r>
            <a:r>
              <a:rPr lang="tr-TR" dirty="0">
                <a:latin typeface="Times New Roman" panose="02020603050405020304" pitchFamily="18" charset="0"/>
                <a:cs typeface="Times New Roman" panose="02020603050405020304" pitchFamily="18" charset="0"/>
              </a:rPr>
              <a:t> Mekke'ye taşımacılık yapan </a:t>
            </a:r>
            <a:r>
              <a:rPr lang="tr-TR" dirty="0" err="1">
                <a:latin typeface="Times New Roman" panose="02020603050405020304" pitchFamily="18" charset="0"/>
                <a:cs typeface="Times New Roman" panose="02020603050405020304" pitchFamily="18" charset="0"/>
              </a:rPr>
              <a:t>Mersed</a:t>
            </a:r>
            <a:r>
              <a:rPr lang="tr-TR" dirty="0">
                <a:latin typeface="Times New Roman" panose="02020603050405020304" pitchFamily="18" charset="0"/>
                <a:cs typeface="Times New Roman" panose="02020603050405020304" pitchFamily="18" charset="0"/>
              </a:rPr>
              <a:t> adlı bir adam vardı. Onun Mekke'de </a:t>
            </a:r>
            <a:r>
              <a:rPr lang="tr-TR" dirty="0" err="1">
                <a:latin typeface="Times New Roman" panose="02020603050405020304" pitchFamily="18" charset="0"/>
                <a:cs typeface="Times New Roman" panose="02020603050405020304" pitchFamily="18" charset="0"/>
              </a:rPr>
              <a:t>Anâk</a:t>
            </a:r>
            <a:r>
              <a:rPr lang="tr-TR" dirty="0">
                <a:latin typeface="Times New Roman" panose="02020603050405020304" pitchFamily="18" charset="0"/>
                <a:cs typeface="Times New Roman" panose="02020603050405020304" pitchFamily="18" charset="0"/>
              </a:rPr>
              <a:t> adı verilen bir hanım dostu vardı. </a:t>
            </a:r>
            <a:r>
              <a:rPr lang="tr-TR" dirty="0" err="1">
                <a:latin typeface="Times New Roman" panose="02020603050405020304" pitchFamily="18" charset="0"/>
                <a:cs typeface="Times New Roman" panose="02020603050405020304" pitchFamily="18" charset="0"/>
              </a:rPr>
              <a:t>Mersed</a:t>
            </a:r>
            <a:r>
              <a:rPr lang="tr-TR" dirty="0">
                <a:latin typeface="Times New Roman" panose="02020603050405020304" pitchFamily="18" charset="0"/>
                <a:cs typeface="Times New Roman" panose="02020603050405020304" pitchFamily="18" charset="0"/>
              </a:rPr>
              <a:t> bu kadını nikahlamak için </a:t>
            </a:r>
            <a:r>
              <a:rPr lang="tr-TR" dirty="0" err="1">
                <a:latin typeface="Times New Roman" panose="02020603050405020304" pitchFamily="18" charset="0"/>
                <a:cs typeface="Times New Roman" panose="02020603050405020304" pitchFamily="18" charset="0"/>
              </a:rPr>
              <a:t>Peygamberimiz'den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s.a</a:t>
            </a:r>
            <a:r>
              <a:rPr lang="tr-TR" dirty="0">
                <a:latin typeface="Times New Roman" panose="02020603050405020304" pitchFamily="18" charset="0"/>
                <a:cs typeface="Times New Roman" panose="02020603050405020304" pitchFamily="18" charset="0"/>
              </a:rPr>
              <a:t>.) izin istedi. Pey­gamberimiz (</a:t>
            </a:r>
            <a:r>
              <a:rPr lang="tr-TR" dirty="0" err="1">
                <a:latin typeface="Times New Roman" panose="02020603050405020304" pitchFamily="18" charset="0"/>
                <a:cs typeface="Times New Roman" panose="02020603050405020304" pitchFamily="18" charset="0"/>
              </a:rPr>
              <a:t>s.a</a:t>
            </a:r>
            <a:r>
              <a:rPr lang="tr-TR" dirty="0">
                <a:latin typeface="Times New Roman" panose="02020603050405020304" pitchFamily="18" charset="0"/>
                <a:cs typeface="Times New Roman" panose="02020603050405020304" pitchFamily="18" charset="0"/>
              </a:rPr>
              <a:t>.) ona hiçbir cevap vermedi. Bunun üzerine şu ayet indi: "Zina iden erkek zina eden veya müşrik olan kadından başkasını nikahlamaz." Bu­nun üzerine Peygamberimiz (</a:t>
            </a:r>
            <a:r>
              <a:rPr lang="tr-TR" dirty="0" err="1">
                <a:latin typeface="Times New Roman" panose="02020603050405020304" pitchFamily="18" charset="0"/>
                <a:cs typeface="Times New Roman" panose="02020603050405020304" pitchFamily="18" charset="0"/>
              </a:rPr>
              <a:t>s.a</a:t>
            </a:r>
            <a:r>
              <a:rPr lang="tr-TR" dirty="0">
                <a:latin typeface="Times New Roman" panose="02020603050405020304" pitchFamily="18" charset="0"/>
                <a:cs typeface="Times New Roman" panose="02020603050405020304" pitchFamily="18" charset="0"/>
              </a:rPr>
              <a:t>.): "Ya </a:t>
            </a:r>
            <a:r>
              <a:rPr lang="tr-TR" dirty="0" err="1">
                <a:latin typeface="Times New Roman" panose="02020603050405020304" pitchFamily="18" charset="0"/>
                <a:cs typeface="Times New Roman" panose="02020603050405020304" pitchFamily="18" charset="0"/>
              </a:rPr>
              <a:t>Mersed</a:t>
            </a:r>
            <a:r>
              <a:rPr lang="tr-TR" dirty="0">
                <a:latin typeface="Times New Roman" panose="02020603050405020304" pitchFamily="18" charset="0"/>
                <a:cs typeface="Times New Roman" panose="02020603050405020304" pitchFamily="18" charset="0"/>
              </a:rPr>
              <a:t>! Zina eden erkek zina eden veya müşrik olan kadından başkasını nikahlamaz. O kadını nikahlama." buyurdu</a:t>
            </a:r>
            <a:r>
              <a:rPr lang="tr-TR" dirty="0" smtClean="0">
                <a:latin typeface="Times New Roman" panose="02020603050405020304" pitchFamily="18" charset="0"/>
                <a:cs typeface="Times New Roman" panose="02020603050405020304" pitchFamily="18" charset="0"/>
              </a:rPr>
              <a:t>.</a:t>
            </a:r>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Müfessirler diyor ki: Bu ayet ya adı geçen </a:t>
            </a:r>
            <a:r>
              <a:rPr lang="tr-TR" dirty="0" err="1">
                <a:latin typeface="Times New Roman" panose="02020603050405020304" pitchFamily="18" charset="0"/>
                <a:cs typeface="Times New Roman" panose="02020603050405020304" pitchFamily="18" charset="0"/>
              </a:rPr>
              <a:t>Mersed</a:t>
            </a:r>
            <a:r>
              <a:rPr lang="tr-TR" dirty="0">
                <a:latin typeface="Times New Roman" panose="02020603050405020304" pitchFamily="18" charset="0"/>
                <a:cs typeface="Times New Roman" panose="02020603050405020304" pitchFamily="18" charset="0"/>
              </a:rPr>
              <a:t> b. </a:t>
            </a:r>
            <a:r>
              <a:rPr lang="tr-TR" dirty="0" err="1">
                <a:latin typeface="Times New Roman" panose="02020603050405020304" pitchFamily="18" charset="0"/>
                <a:cs typeface="Times New Roman" panose="02020603050405020304" pitchFamily="18" charset="0"/>
              </a:rPr>
              <a:t>Ebî</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Mersed</a:t>
            </a:r>
            <a:r>
              <a:rPr lang="tr-TR" dirty="0">
                <a:latin typeface="Times New Roman" panose="02020603050405020304" pitchFamily="18" charset="0"/>
                <a:cs typeface="Times New Roman" panose="02020603050405020304" pitchFamily="18" charset="0"/>
              </a:rPr>
              <a:t> hakkında ya da Medine'de bulunan cariyelerden veya Hristiyanlardan fahişe kadınlarla evlenmek hususunda </a:t>
            </a:r>
            <a:r>
              <a:rPr lang="tr-TR" dirty="0" err="1">
                <a:latin typeface="Times New Roman" panose="02020603050405020304" pitchFamily="18" charset="0"/>
                <a:cs typeface="Times New Roman" panose="02020603050405020304" pitchFamily="18" charset="0"/>
              </a:rPr>
              <a:t>Peygamberimiz'den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s.a</a:t>
            </a:r>
            <a:r>
              <a:rPr lang="tr-TR" dirty="0">
                <a:latin typeface="Times New Roman" panose="02020603050405020304" pitchFamily="18" charset="0"/>
                <a:cs typeface="Times New Roman" panose="02020603050405020304" pitchFamily="18" charset="0"/>
              </a:rPr>
              <a:t>.) izin isteyen fakir muhacirler­den bir gurup hakkında nazil olmuştur. </a:t>
            </a:r>
            <a:endParaRPr lang="tr-TR"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11-22. Ayetler: </a:t>
            </a:r>
            <a:r>
              <a:rPr lang="tr-TR" dirty="0" err="1" smtClean="0">
                <a:latin typeface="Times New Roman" panose="02020603050405020304" pitchFamily="18" charset="0"/>
                <a:cs typeface="Times New Roman" panose="02020603050405020304" pitchFamily="18" charset="0"/>
              </a:rPr>
              <a:t>İfk</a:t>
            </a:r>
            <a:r>
              <a:rPr lang="tr-TR" dirty="0" smtClean="0">
                <a:latin typeface="Times New Roman" panose="02020603050405020304" pitchFamily="18" charset="0"/>
                <a:cs typeface="Times New Roman" panose="02020603050405020304" pitchFamily="18" charset="0"/>
              </a:rPr>
              <a:t> Hadisesi</a:t>
            </a:r>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406174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a:xfrm>
            <a:off x="693869" y="114300"/>
            <a:ext cx="7756263" cy="1054250"/>
          </a:xfrm>
        </p:spPr>
        <p:txBody>
          <a:bodyPr/>
          <a:lstStyle/>
          <a:p>
            <a:r>
              <a:rPr lang="tr-TR" b="1" cap="none" dirty="0">
                <a:ln>
                  <a:noFill/>
                </a:ln>
                <a:solidFill>
                  <a:schemeClr val="bg1"/>
                </a:solidFill>
              </a:rPr>
              <a:t>en-</a:t>
            </a:r>
            <a:r>
              <a:rPr lang="tr-TR" b="1" cap="none" dirty="0" err="1">
                <a:ln>
                  <a:noFill/>
                </a:ln>
                <a:solidFill>
                  <a:schemeClr val="bg1"/>
                </a:solidFill>
              </a:rPr>
              <a:t>Nûr</a:t>
            </a:r>
            <a:r>
              <a:rPr lang="tr-TR" b="1" cap="none" dirty="0">
                <a:ln>
                  <a:noFill/>
                </a:ln>
                <a:solidFill>
                  <a:schemeClr val="bg1"/>
                </a:solidFill>
              </a:rPr>
              <a:t> 24/21-31</a:t>
            </a:r>
            <a:endParaRPr lang="tr-TR" dirty="0">
              <a:solidFill>
                <a:schemeClr val="bg1"/>
              </a:solidFill>
            </a:endParaRPr>
          </a:p>
        </p:txBody>
      </p:sp>
      <p:sp>
        <p:nvSpPr>
          <p:cNvPr id="4" name="Rectangle 1"/>
          <p:cNvSpPr>
            <a:spLocks noGrp="1" noChangeArrowheads="1"/>
          </p:cNvSpPr>
          <p:nvPr>
            <p:ph idx="1"/>
          </p:nvPr>
        </p:nvSpPr>
        <p:spPr bwMode="auto">
          <a:xfrm>
            <a:off x="0" y="1282946"/>
            <a:ext cx="9144000" cy="48936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514350" lvl="0" indent="-514350" algn="just" defTabSz="914400" rtl="1" eaLnBrk="0" fontAlgn="base" hangingPunct="0">
              <a:spcBef>
                <a:spcPct val="0"/>
              </a:spcBef>
              <a:spcAft>
                <a:spcPct val="0"/>
              </a:spcAft>
              <a:buClrTx/>
              <a:buSzTx/>
              <a:buFont typeface="+mj-lt"/>
              <a:buAutoNum type="arabicPeriod" startAt="7"/>
            </a:pPr>
            <a:endParaRPr lang="ar-SA" altLang="tr-TR" sz="2600" u="sng" dirty="0">
              <a:solidFill>
                <a:schemeClr val="accent6"/>
              </a:solidFill>
              <a:latin typeface="Arabic Typesetting" panose="03020402040406030203" pitchFamily="66" charset="-78"/>
              <a:cs typeface="Arabic Typesetting" panose="03020402040406030203" pitchFamily="66" charset="-78"/>
            </a:endParaRPr>
          </a:p>
          <a:p>
            <a:pPr marL="514350" indent="-514350" algn="just" defTabSz="914400" rtl="1" eaLnBrk="0" fontAlgn="base" hangingPunct="0">
              <a:spcBef>
                <a:spcPct val="0"/>
              </a:spcBef>
              <a:spcAft>
                <a:spcPct val="0"/>
              </a:spcAft>
              <a:buClrTx/>
              <a:buSzTx/>
              <a:buFont typeface="+mj-lt"/>
              <a:buAutoNum type="arabicPeriod" startAt="21"/>
            </a:pPr>
            <a:r>
              <a:rPr lang="ar-SA" altLang="tr-TR" sz="2600" dirty="0" smtClean="0">
                <a:solidFill>
                  <a:schemeClr val="bg1"/>
                </a:solidFill>
                <a:latin typeface="Arabic Typesetting" panose="03020402040406030203" pitchFamily="66" charset="-78"/>
                <a:cs typeface="Arabic Typesetting" panose="03020402040406030203" pitchFamily="66" charset="-78"/>
              </a:rPr>
              <a:t>يَا </a:t>
            </a:r>
            <a:r>
              <a:rPr lang="ar-SA" altLang="tr-TR" sz="2600" dirty="0">
                <a:solidFill>
                  <a:schemeClr val="bg1"/>
                </a:solidFill>
                <a:latin typeface="Arabic Typesetting" panose="03020402040406030203" pitchFamily="66" charset="-78"/>
                <a:cs typeface="Arabic Typesetting" panose="03020402040406030203" pitchFamily="66" charset="-78"/>
              </a:rPr>
              <a:t>أَيُّهَا الَّذِينَ آمَنُوا لا تَتَّبِعُوا خُطُوَاتِ الشَّيْطَانِ وَمَن يَتَّبِعْ خُطُوَاتِ الشَّيْطَانِ فَإِنَّهُ يَأْمُرُ بِالْفَحْشَاء وَالْمُنكَرِ وَلَوْلا فَضْلُ اللَّهِ عَلَيْكُمْ وَرَحْمَتُهُ مَا </a:t>
            </a:r>
            <a:r>
              <a:rPr lang="ar-SA" altLang="tr-TR" sz="2600" u="sng" dirty="0">
                <a:solidFill>
                  <a:schemeClr val="accent6"/>
                </a:solidFill>
                <a:latin typeface="Arabic Typesetting" panose="03020402040406030203" pitchFamily="66" charset="-78"/>
                <a:cs typeface="Arabic Typesetting" panose="03020402040406030203" pitchFamily="66" charset="-78"/>
              </a:rPr>
              <a:t>زَكَا</a:t>
            </a:r>
            <a:r>
              <a:rPr lang="ar-SA" altLang="tr-TR" sz="2600" dirty="0">
                <a:solidFill>
                  <a:schemeClr val="bg1"/>
                </a:solidFill>
                <a:latin typeface="Arabic Typesetting" panose="03020402040406030203" pitchFamily="66" charset="-78"/>
                <a:cs typeface="Arabic Typesetting" panose="03020402040406030203" pitchFamily="66" charset="-78"/>
              </a:rPr>
              <a:t> مِنكُم مِّنْ أَحَدٍ أَبَدًا وَلَكِنَّ اللَّهَ يُزَكِّي مَن يَشَاء وَاللَّهُ سَمِيعٌ عَلِيمٌ</a:t>
            </a:r>
          </a:p>
          <a:p>
            <a:pPr marL="514350" indent="-514350" algn="just" defTabSz="914400" rtl="1" eaLnBrk="0" fontAlgn="base" hangingPunct="0">
              <a:spcBef>
                <a:spcPct val="0"/>
              </a:spcBef>
              <a:spcAft>
                <a:spcPct val="0"/>
              </a:spcAft>
              <a:buClrTx/>
              <a:buSzTx/>
              <a:buFont typeface="+mj-lt"/>
              <a:buAutoNum type="arabicPeriod" startAt="21"/>
            </a:pPr>
            <a:endParaRPr lang="ar-SA" altLang="tr-TR" sz="2600" dirty="0">
              <a:solidFill>
                <a:schemeClr val="bg1"/>
              </a:solidFill>
              <a:latin typeface="Arabic Typesetting" panose="03020402040406030203" pitchFamily="66" charset="-78"/>
              <a:cs typeface="Arabic Typesetting" panose="03020402040406030203" pitchFamily="66" charset="-78"/>
            </a:endParaRPr>
          </a:p>
          <a:p>
            <a:pPr marL="514350" indent="-514350" algn="just" defTabSz="914400" rtl="1" eaLnBrk="0" fontAlgn="base" hangingPunct="0">
              <a:spcBef>
                <a:spcPct val="0"/>
              </a:spcBef>
              <a:spcAft>
                <a:spcPct val="0"/>
              </a:spcAft>
              <a:buClrTx/>
              <a:buSzTx/>
              <a:buFont typeface="+mj-lt"/>
              <a:buAutoNum type="arabicPeriod" startAt="21"/>
            </a:pPr>
            <a:r>
              <a:rPr lang="ar-SA" altLang="tr-TR" sz="2600" dirty="0">
                <a:solidFill>
                  <a:schemeClr val="bg1"/>
                </a:solidFill>
                <a:latin typeface="Arabic Typesetting" panose="03020402040406030203" pitchFamily="66" charset="-78"/>
                <a:cs typeface="Arabic Typesetting" panose="03020402040406030203" pitchFamily="66" charset="-78"/>
              </a:rPr>
              <a:t>وَلا </a:t>
            </a:r>
            <a:r>
              <a:rPr lang="ar-SA" altLang="tr-TR" sz="2600" u="sng" dirty="0">
                <a:solidFill>
                  <a:schemeClr val="accent6"/>
                </a:solidFill>
                <a:latin typeface="Arabic Typesetting" panose="03020402040406030203" pitchFamily="66" charset="-78"/>
                <a:cs typeface="Arabic Typesetting" panose="03020402040406030203" pitchFamily="66" charset="-78"/>
              </a:rPr>
              <a:t>يَأْتَلِ</a:t>
            </a:r>
            <a:r>
              <a:rPr lang="ar-SA" altLang="tr-TR" sz="2600" dirty="0">
                <a:solidFill>
                  <a:schemeClr val="bg1"/>
                </a:solidFill>
                <a:latin typeface="Arabic Typesetting" panose="03020402040406030203" pitchFamily="66" charset="-78"/>
                <a:cs typeface="Arabic Typesetting" panose="03020402040406030203" pitchFamily="66" charset="-78"/>
              </a:rPr>
              <a:t> أُوْلُوا الْفَضْلِ مِنكُمْ وَالسَّعَةِ أَن يُؤْتُوا أُولِي الْقُرْبَى وَالْمَسَاكِينَ وَالْمُهَاجِرِينَ فِي سَبِيلِ اللَّهِ وَلْيَعْفُوا </a:t>
            </a:r>
            <a:r>
              <a:rPr lang="ar-SA" altLang="tr-TR" sz="2600" u="sng" dirty="0">
                <a:solidFill>
                  <a:schemeClr val="accent6"/>
                </a:solidFill>
                <a:latin typeface="Arabic Typesetting" panose="03020402040406030203" pitchFamily="66" charset="-78"/>
                <a:cs typeface="Arabic Typesetting" panose="03020402040406030203" pitchFamily="66" charset="-78"/>
              </a:rPr>
              <a:t>وَلْيَصْفَحُوا</a:t>
            </a:r>
            <a:r>
              <a:rPr lang="ar-SA" altLang="tr-TR" sz="2600" dirty="0">
                <a:solidFill>
                  <a:schemeClr val="bg1"/>
                </a:solidFill>
                <a:latin typeface="Arabic Typesetting" panose="03020402040406030203" pitchFamily="66" charset="-78"/>
                <a:cs typeface="Arabic Typesetting" panose="03020402040406030203" pitchFamily="66" charset="-78"/>
              </a:rPr>
              <a:t> أَلا تُحِبُّونَ أَن يَغْفِرَ اللَّهُ لَكُمْ وَاللَّهُ غَفُورٌ رَّحِيمٌ</a:t>
            </a:r>
          </a:p>
          <a:p>
            <a:pPr marL="514350" indent="-514350" algn="just" defTabSz="914400" rtl="1" eaLnBrk="0" fontAlgn="base" hangingPunct="0">
              <a:spcBef>
                <a:spcPct val="0"/>
              </a:spcBef>
              <a:spcAft>
                <a:spcPct val="0"/>
              </a:spcAft>
              <a:buClrTx/>
              <a:buSzTx/>
              <a:buFont typeface="+mj-lt"/>
              <a:buAutoNum type="arabicPeriod" startAt="21"/>
            </a:pPr>
            <a:endParaRPr lang="ar-SA" altLang="tr-TR" sz="2600" dirty="0">
              <a:solidFill>
                <a:schemeClr val="bg1"/>
              </a:solidFill>
              <a:latin typeface="Arabic Typesetting" panose="03020402040406030203" pitchFamily="66" charset="-78"/>
              <a:cs typeface="Arabic Typesetting" panose="03020402040406030203" pitchFamily="66" charset="-78"/>
            </a:endParaRPr>
          </a:p>
          <a:p>
            <a:pPr marL="514350" indent="-514350" algn="just" defTabSz="914400" rtl="1" eaLnBrk="0" fontAlgn="base" hangingPunct="0">
              <a:spcBef>
                <a:spcPct val="0"/>
              </a:spcBef>
              <a:spcAft>
                <a:spcPct val="0"/>
              </a:spcAft>
              <a:buClrTx/>
              <a:buSzTx/>
              <a:buFont typeface="+mj-lt"/>
              <a:buAutoNum type="arabicPeriod" startAt="21"/>
            </a:pPr>
            <a:r>
              <a:rPr lang="ar-SA" altLang="tr-TR" sz="2600" dirty="0">
                <a:solidFill>
                  <a:schemeClr val="bg1"/>
                </a:solidFill>
                <a:latin typeface="Arabic Typesetting" panose="03020402040406030203" pitchFamily="66" charset="-78"/>
                <a:cs typeface="Arabic Typesetting" panose="03020402040406030203" pitchFamily="66" charset="-78"/>
              </a:rPr>
              <a:t>إِنَّ الَّذِينَ يَرْمُونَ </a:t>
            </a:r>
            <a:r>
              <a:rPr lang="ar-SA" altLang="tr-TR" sz="2600" u="sng" dirty="0">
                <a:solidFill>
                  <a:schemeClr val="accent6"/>
                </a:solidFill>
                <a:latin typeface="Arabic Typesetting" panose="03020402040406030203" pitchFamily="66" charset="-78"/>
                <a:cs typeface="Arabic Typesetting" panose="03020402040406030203" pitchFamily="66" charset="-78"/>
              </a:rPr>
              <a:t>الْمُحْصَنَاتِ</a:t>
            </a:r>
            <a:r>
              <a:rPr lang="ar-SA" altLang="tr-TR" sz="2600" dirty="0">
                <a:solidFill>
                  <a:schemeClr val="bg1"/>
                </a:solidFill>
                <a:latin typeface="Arabic Typesetting" panose="03020402040406030203" pitchFamily="66" charset="-78"/>
                <a:cs typeface="Arabic Typesetting" panose="03020402040406030203" pitchFamily="66" charset="-78"/>
              </a:rPr>
              <a:t> الْغَافِلاتِ الْمُؤْمِنَاتِ لُعِنُوا فِي الدُّنْيَا وَالآخِرَةِ وَلَهُمْ عَذَابٌ عَظِيمٌ</a:t>
            </a:r>
          </a:p>
          <a:p>
            <a:pPr marL="514350" indent="-514350" algn="just" defTabSz="914400" rtl="1" eaLnBrk="0" fontAlgn="base" hangingPunct="0">
              <a:spcBef>
                <a:spcPct val="0"/>
              </a:spcBef>
              <a:spcAft>
                <a:spcPct val="0"/>
              </a:spcAft>
              <a:buClrTx/>
              <a:buSzTx/>
              <a:buFont typeface="+mj-lt"/>
              <a:buAutoNum type="arabicPeriod" startAt="21"/>
            </a:pPr>
            <a:endParaRPr lang="ar-SA" altLang="tr-TR" sz="2600" dirty="0">
              <a:solidFill>
                <a:schemeClr val="bg1"/>
              </a:solidFill>
              <a:latin typeface="Arabic Typesetting" panose="03020402040406030203" pitchFamily="66" charset="-78"/>
              <a:cs typeface="Arabic Typesetting" panose="03020402040406030203" pitchFamily="66" charset="-78"/>
            </a:endParaRPr>
          </a:p>
          <a:p>
            <a:pPr marL="514350" indent="-514350" algn="just" defTabSz="914400" rtl="1" eaLnBrk="0" fontAlgn="base" hangingPunct="0">
              <a:spcBef>
                <a:spcPct val="0"/>
              </a:spcBef>
              <a:spcAft>
                <a:spcPct val="0"/>
              </a:spcAft>
              <a:buClrTx/>
              <a:buSzTx/>
              <a:buFont typeface="+mj-lt"/>
              <a:buAutoNum type="arabicPeriod" startAt="21"/>
            </a:pPr>
            <a:r>
              <a:rPr lang="ar-SA" altLang="tr-TR" sz="2600" dirty="0">
                <a:solidFill>
                  <a:schemeClr val="bg1"/>
                </a:solidFill>
                <a:latin typeface="Arabic Typesetting" panose="03020402040406030203" pitchFamily="66" charset="-78"/>
                <a:cs typeface="Arabic Typesetting" panose="03020402040406030203" pitchFamily="66" charset="-78"/>
              </a:rPr>
              <a:t>يَوْمَ تَشْهَدُ عَلَيْهِمْ أَلْسِنَتُهُمْ وَأَيْدِيهِمْ وَأَرْجُلُهُم بِمَا كَانُوا يَعْمَلُونَ</a:t>
            </a:r>
          </a:p>
          <a:p>
            <a:pPr marL="514350" indent="-514350" algn="just" defTabSz="914400" rtl="1" eaLnBrk="0" fontAlgn="base" hangingPunct="0">
              <a:spcBef>
                <a:spcPct val="0"/>
              </a:spcBef>
              <a:spcAft>
                <a:spcPct val="0"/>
              </a:spcAft>
              <a:buClrTx/>
              <a:buSzTx/>
              <a:buFont typeface="+mj-lt"/>
              <a:buAutoNum type="arabicPeriod" startAt="21"/>
            </a:pPr>
            <a:endParaRPr lang="ar-SA" altLang="tr-TR" sz="2600" dirty="0">
              <a:solidFill>
                <a:schemeClr val="bg1"/>
              </a:solidFill>
              <a:latin typeface="Arabic Typesetting" panose="03020402040406030203" pitchFamily="66" charset="-78"/>
              <a:cs typeface="Arabic Typesetting" panose="03020402040406030203" pitchFamily="66" charset="-78"/>
            </a:endParaRPr>
          </a:p>
          <a:p>
            <a:pPr marL="514350" indent="-514350" algn="just" defTabSz="914400" rtl="1" eaLnBrk="0" fontAlgn="base" hangingPunct="0">
              <a:spcBef>
                <a:spcPct val="0"/>
              </a:spcBef>
              <a:spcAft>
                <a:spcPct val="0"/>
              </a:spcAft>
              <a:buClrTx/>
              <a:buSzTx/>
              <a:buFont typeface="+mj-lt"/>
              <a:buAutoNum type="arabicPeriod" startAt="21"/>
            </a:pPr>
            <a:r>
              <a:rPr lang="ar-SA" altLang="tr-TR" sz="2600" dirty="0">
                <a:solidFill>
                  <a:schemeClr val="bg1"/>
                </a:solidFill>
                <a:latin typeface="Arabic Typesetting" panose="03020402040406030203" pitchFamily="66" charset="-78"/>
                <a:cs typeface="Arabic Typesetting" panose="03020402040406030203" pitchFamily="66" charset="-78"/>
              </a:rPr>
              <a:t>يَوْمَئِذٍ يُوَفِّيهِمُ اللَّهُ </a:t>
            </a:r>
            <a:r>
              <a:rPr lang="ar-SA" altLang="tr-TR" sz="2600" u="sng" dirty="0">
                <a:solidFill>
                  <a:schemeClr val="accent6"/>
                </a:solidFill>
                <a:latin typeface="Arabic Typesetting" panose="03020402040406030203" pitchFamily="66" charset="-78"/>
                <a:cs typeface="Arabic Typesetting" panose="03020402040406030203" pitchFamily="66" charset="-78"/>
              </a:rPr>
              <a:t>دِينَهُمُ</a:t>
            </a:r>
            <a:r>
              <a:rPr lang="ar-SA" altLang="tr-TR" sz="2600" dirty="0">
                <a:solidFill>
                  <a:schemeClr val="bg1"/>
                </a:solidFill>
                <a:latin typeface="Arabic Typesetting" panose="03020402040406030203" pitchFamily="66" charset="-78"/>
                <a:cs typeface="Arabic Typesetting" panose="03020402040406030203" pitchFamily="66" charset="-78"/>
              </a:rPr>
              <a:t> الْحَقَّ وَيَعْلَمُونَ أَنَّ اللَّهَ هُوَ الْحَقُّ الْمُبِينُ </a:t>
            </a:r>
          </a:p>
        </p:txBody>
      </p:sp>
    </p:spTree>
    <p:extLst>
      <p:ext uri="{BB962C8B-B14F-4D97-AF65-F5344CB8AC3E}">
        <p14:creationId xmlns:p14="http://schemas.microsoft.com/office/powerpoint/2010/main" val="429369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39090" y="1394460"/>
            <a:ext cx="8713470" cy="4476750"/>
          </a:xfrm>
        </p:spPr>
        <p:txBody>
          <a:bodyPr>
            <a:noAutofit/>
          </a:bodyPr>
          <a:lstStyle/>
          <a:p>
            <a:pPr marL="457200" indent="-457200" algn="r" rtl="1">
              <a:buClrTx/>
              <a:buFont typeface="+mj-lt"/>
              <a:buAutoNum type="arabicPeriod" startAt="26"/>
            </a:pPr>
            <a:r>
              <a:rPr lang="ar-SA" sz="2800" u="sng" dirty="0" smtClean="0">
                <a:solidFill>
                  <a:srgbClr val="FF0000"/>
                </a:solidFill>
                <a:latin typeface="Arabic Typesetting" panose="03020402040406030203" pitchFamily="66" charset="-78"/>
                <a:cs typeface="Arabic Typesetting" panose="03020402040406030203" pitchFamily="66" charset="-78"/>
              </a:rPr>
              <a:t>الْخَبِيثَاتُ </a:t>
            </a:r>
            <a:r>
              <a:rPr lang="ar-SA" sz="2800" u="sng" dirty="0">
                <a:solidFill>
                  <a:srgbClr val="FF0000"/>
                </a:solidFill>
                <a:latin typeface="Arabic Typesetting" panose="03020402040406030203" pitchFamily="66" charset="-78"/>
                <a:cs typeface="Arabic Typesetting" panose="03020402040406030203" pitchFamily="66" charset="-78"/>
              </a:rPr>
              <a:t>لِلْخَبِيثِينَ وَالْخَبِيثُونَ لِلْخَبِيثَاتِ وَالطَّيِّبَاتُ لِلطَّيِّبِينَ وَالطَّيِّبُونَ لِلطَّيِّبَاتِ </a:t>
            </a:r>
            <a:r>
              <a:rPr lang="ar-SA" sz="2800" dirty="0">
                <a:solidFill>
                  <a:schemeClr val="bg1"/>
                </a:solidFill>
                <a:latin typeface="Arabic Typesetting" panose="03020402040406030203" pitchFamily="66" charset="-78"/>
                <a:cs typeface="Arabic Typesetting" panose="03020402040406030203" pitchFamily="66" charset="-78"/>
              </a:rPr>
              <a:t>أُوْلَئِكَ مُبَرَّؤُونَ مِمَّا يَقُولُونَ لَهُم مَّغْفِرَةٌ وَرِزْقٌ </a:t>
            </a:r>
            <a:r>
              <a:rPr lang="ar-SA" sz="2800" dirty="0" smtClean="0">
                <a:solidFill>
                  <a:schemeClr val="bg1"/>
                </a:solidFill>
                <a:latin typeface="Arabic Typesetting" panose="03020402040406030203" pitchFamily="66" charset="-78"/>
                <a:cs typeface="Arabic Typesetting" panose="03020402040406030203" pitchFamily="66" charset="-78"/>
              </a:rPr>
              <a:t>كَرِيمٌ</a:t>
            </a:r>
            <a:endParaRPr lang="tr-TR" sz="2800" dirty="0" smtClean="0">
              <a:solidFill>
                <a:schemeClr val="bg1"/>
              </a:solidFill>
              <a:latin typeface="Arabic Typesetting" panose="03020402040406030203" pitchFamily="66" charset="-78"/>
              <a:cs typeface="Arabic Typesetting" panose="03020402040406030203" pitchFamily="66" charset="-78"/>
            </a:endParaRPr>
          </a:p>
          <a:p>
            <a:pPr marL="0" indent="0" algn="l">
              <a:buClrTx/>
              <a:buNone/>
            </a:pPr>
            <a:r>
              <a:rPr lang="tr-TR" sz="2800" dirty="0" smtClean="0">
                <a:solidFill>
                  <a:schemeClr val="bg1"/>
                </a:solidFill>
                <a:latin typeface="Arabic Typesetting" panose="03020402040406030203" pitchFamily="66" charset="-78"/>
                <a:cs typeface="Arabic Typesetting" panose="03020402040406030203" pitchFamily="66" charset="-78"/>
              </a:rPr>
              <a:t>3 farklı görüş var: 1. İyi insanlar iyilere layıktır. 2. İyi insanlardan iyi sözler çıkar. 3</a:t>
            </a:r>
            <a:r>
              <a:rPr lang="tr-TR" sz="2800" dirty="0">
                <a:solidFill>
                  <a:schemeClr val="bg1"/>
                </a:solidFill>
                <a:latin typeface="Arabic Typesetting" panose="03020402040406030203" pitchFamily="66" charset="-78"/>
                <a:cs typeface="Arabic Typesetting" panose="03020402040406030203" pitchFamily="66" charset="-78"/>
              </a:rPr>
              <a:t>. kötü sözler, kötü erkek ve kadınlar için olup onlar hakkında söylenmesi lâyıktır.</a:t>
            </a:r>
            <a:endParaRPr lang="tr-TR" sz="2800" dirty="0" smtClean="0">
              <a:solidFill>
                <a:schemeClr val="bg1"/>
              </a:solidFill>
              <a:latin typeface="Arabic Typesetting" panose="03020402040406030203" pitchFamily="66" charset="-78"/>
              <a:cs typeface="Arabic Typesetting" panose="03020402040406030203" pitchFamily="66" charset="-78"/>
            </a:endParaRPr>
          </a:p>
          <a:p>
            <a:pPr marL="457200" indent="-457200" algn="r" rtl="1">
              <a:buClrTx/>
              <a:buFont typeface="+mj-lt"/>
              <a:buAutoNum type="arabicPeriod" startAt="26"/>
            </a:pPr>
            <a:r>
              <a:rPr lang="ar-SA" sz="2800" dirty="0" smtClean="0">
                <a:solidFill>
                  <a:schemeClr val="bg1"/>
                </a:solidFill>
                <a:latin typeface="Arabic Typesetting" panose="03020402040406030203" pitchFamily="66" charset="-78"/>
                <a:cs typeface="Arabic Typesetting" panose="03020402040406030203" pitchFamily="66" charset="-78"/>
              </a:rPr>
              <a:t>يَا </a:t>
            </a:r>
            <a:r>
              <a:rPr lang="ar-SA" sz="2800" dirty="0">
                <a:solidFill>
                  <a:schemeClr val="bg1"/>
                </a:solidFill>
                <a:latin typeface="Arabic Typesetting" panose="03020402040406030203" pitchFamily="66" charset="-78"/>
                <a:cs typeface="Arabic Typesetting" panose="03020402040406030203" pitchFamily="66" charset="-78"/>
              </a:rPr>
              <a:t>أَيُّهَا الَّذِينَ آمَنُوا لا تَدْخُلُوا بُيُوتًا غَيْرَ بُيُوتِكُمْ حَتَّى </a:t>
            </a:r>
            <a:r>
              <a:rPr lang="ar-SA" sz="2800" u="sng" dirty="0">
                <a:solidFill>
                  <a:schemeClr val="accent6"/>
                </a:solidFill>
                <a:latin typeface="Arabic Typesetting" panose="03020402040406030203" pitchFamily="66" charset="-78"/>
                <a:cs typeface="Arabic Typesetting" panose="03020402040406030203" pitchFamily="66" charset="-78"/>
              </a:rPr>
              <a:t>تَسْتَأْنِسُوا</a:t>
            </a:r>
            <a:r>
              <a:rPr lang="ar-SA" sz="2800" dirty="0">
                <a:solidFill>
                  <a:schemeClr val="bg1"/>
                </a:solidFill>
                <a:latin typeface="Arabic Typesetting" panose="03020402040406030203" pitchFamily="66" charset="-78"/>
                <a:cs typeface="Arabic Typesetting" panose="03020402040406030203" pitchFamily="66" charset="-78"/>
              </a:rPr>
              <a:t> وَتُسَلِّمُوا عَلَى أَهْلِهَا ذَلِكُمْ خَيْرٌ لَّكُمْ لَعَلَّكُمْ </a:t>
            </a:r>
            <a:r>
              <a:rPr lang="ar-SA" sz="2800" dirty="0" smtClean="0">
                <a:solidFill>
                  <a:schemeClr val="bg1"/>
                </a:solidFill>
                <a:latin typeface="Arabic Typesetting" panose="03020402040406030203" pitchFamily="66" charset="-78"/>
                <a:cs typeface="Arabic Typesetting" panose="03020402040406030203" pitchFamily="66" charset="-78"/>
              </a:rPr>
              <a:t>تَذَكَّرُونَ</a:t>
            </a:r>
            <a:endParaRPr lang="tr-TR" sz="2800" dirty="0" smtClean="0">
              <a:solidFill>
                <a:schemeClr val="bg1"/>
              </a:solidFill>
              <a:latin typeface="Arabic Typesetting" panose="03020402040406030203" pitchFamily="66" charset="-78"/>
              <a:cs typeface="Arabic Typesetting" panose="03020402040406030203" pitchFamily="66" charset="-78"/>
            </a:endParaRPr>
          </a:p>
          <a:p>
            <a:pPr marL="457200" indent="-457200" algn="r" rtl="1">
              <a:buClrTx/>
              <a:buFont typeface="+mj-lt"/>
              <a:buAutoNum type="arabicPeriod" startAt="26"/>
            </a:pPr>
            <a:endParaRPr lang="tr-TR" sz="2800" dirty="0" smtClean="0">
              <a:solidFill>
                <a:schemeClr val="bg1"/>
              </a:solidFill>
              <a:latin typeface="Arabic Typesetting" panose="03020402040406030203" pitchFamily="66" charset="-78"/>
              <a:cs typeface="Arabic Typesetting" panose="03020402040406030203" pitchFamily="66" charset="-78"/>
            </a:endParaRPr>
          </a:p>
          <a:p>
            <a:pPr marL="457200" indent="-457200" algn="r" rtl="1">
              <a:buClrTx/>
              <a:buFont typeface="+mj-lt"/>
              <a:buAutoNum type="arabicPeriod" startAt="26"/>
            </a:pPr>
            <a:r>
              <a:rPr lang="ar-SA" sz="2800" dirty="0" smtClean="0">
                <a:solidFill>
                  <a:schemeClr val="bg1"/>
                </a:solidFill>
                <a:latin typeface="Arabic Typesetting" panose="03020402040406030203" pitchFamily="66" charset="-78"/>
                <a:cs typeface="Arabic Typesetting" panose="03020402040406030203" pitchFamily="66" charset="-78"/>
              </a:rPr>
              <a:t>فَإِن لَّمْ تَجِدُوا فِيهَا أَحَدًا فَلا تَدْخُلُوهَا حَتَّى يُؤْذَنَ لَكُمْ وَإِن قِيلَ لَكُمُ ارْجِعُوا فَارْجِعُوا هُوَ أَزْكَى لَكُمْ وَاللَّهُ بِمَا تَعْمَلُونَ عَلِيمٌ</a:t>
            </a:r>
            <a:endParaRPr lang="tr-TR" sz="2800" dirty="0" smtClean="0">
              <a:solidFill>
                <a:schemeClr val="bg1"/>
              </a:solidFill>
              <a:latin typeface="Arabic Typesetting" panose="03020402040406030203" pitchFamily="66" charset="-78"/>
              <a:cs typeface="Arabic Typesetting" panose="03020402040406030203" pitchFamily="66" charset="-78"/>
            </a:endParaRPr>
          </a:p>
          <a:p>
            <a:pPr marL="457200" indent="-457200" algn="r" rtl="1">
              <a:buClrTx/>
              <a:buFont typeface="+mj-lt"/>
              <a:buAutoNum type="arabicPeriod" startAt="26"/>
            </a:pPr>
            <a:endParaRPr lang="tr-TR" sz="2800" dirty="0" smtClean="0">
              <a:solidFill>
                <a:schemeClr val="bg1"/>
              </a:solidFill>
              <a:latin typeface="Arabic Typesetting" panose="03020402040406030203" pitchFamily="66" charset="-78"/>
              <a:cs typeface="Arabic Typesetting" panose="03020402040406030203" pitchFamily="66" charset="-78"/>
            </a:endParaRPr>
          </a:p>
          <a:p>
            <a:pPr marL="457200" indent="-457200" algn="r" rtl="1">
              <a:buClrTx/>
              <a:buFont typeface="+mj-lt"/>
              <a:buAutoNum type="arabicPeriod" startAt="26"/>
            </a:pPr>
            <a:r>
              <a:rPr lang="ar-SA" sz="2800" dirty="0" smtClean="0">
                <a:solidFill>
                  <a:schemeClr val="bg1"/>
                </a:solidFill>
                <a:latin typeface="Arabic Typesetting" panose="03020402040406030203" pitchFamily="66" charset="-78"/>
                <a:cs typeface="Arabic Typesetting" panose="03020402040406030203" pitchFamily="66" charset="-78"/>
              </a:rPr>
              <a:t>لَّيْسَ </a:t>
            </a:r>
            <a:r>
              <a:rPr lang="ar-SA" sz="2800" dirty="0">
                <a:solidFill>
                  <a:schemeClr val="bg1"/>
                </a:solidFill>
                <a:latin typeface="Arabic Typesetting" panose="03020402040406030203" pitchFamily="66" charset="-78"/>
                <a:cs typeface="Arabic Typesetting" panose="03020402040406030203" pitchFamily="66" charset="-78"/>
              </a:rPr>
              <a:t>عَلَيْكُمْ جُنَاحٌ أَن تَدْخُلُوا بُيُوتًا غَيْرَ مَسْكُونَةٍ فِيهَا مَتَاعٌ لَّكُمْ وَاللَّهُ يَعْلَمُ مَا تُبْدُونَ وَمَا تَكْتُمُونَ </a:t>
            </a:r>
            <a:endParaRPr lang="tr-TR" sz="2800" dirty="0">
              <a:solidFill>
                <a:schemeClr val="bg1"/>
              </a:solidFill>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41083492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2880" y="533400"/>
            <a:ext cx="8961120" cy="5947410"/>
          </a:xfrm>
        </p:spPr>
        <p:txBody>
          <a:bodyPr>
            <a:normAutofit/>
          </a:bodyPr>
          <a:lstStyle/>
          <a:p>
            <a:pPr marL="514350" lvl="0" indent="-514350" algn="just" defTabSz="914400" rtl="1" eaLnBrk="0" fontAlgn="base" hangingPunct="0">
              <a:lnSpc>
                <a:spcPct val="150000"/>
              </a:lnSpc>
              <a:spcBef>
                <a:spcPct val="0"/>
              </a:spcBef>
              <a:spcAft>
                <a:spcPct val="0"/>
              </a:spcAft>
              <a:buClrTx/>
              <a:buSzTx/>
              <a:buFont typeface="+mj-lt"/>
              <a:buAutoNum type="arabicPeriod" startAt="30"/>
            </a:pPr>
            <a:r>
              <a:rPr lang="ar-SA" altLang="tr-TR" sz="2600" dirty="0" smtClean="0">
                <a:solidFill>
                  <a:schemeClr val="bg1"/>
                </a:solidFill>
                <a:latin typeface="Arabic Typesetting" panose="03020402040406030203" pitchFamily="66" charset="-78"/>
                <a:cs typeface="Arabic Typesetting" panose="03020402040406030203" pitchFamily="66" charset="-78"/>
              </a:rPr>
              <a:t>قُل </a:t>
            </a:r>
            <a:r>
              <a:rPr lang="ar-SA" altLang="tr-TR" sz="2600" dirty="0">
                <a:solidFill>
                  <a:schemeClr val="bg1"/>
                </a:solidFill>
                <a:latin typeface="Arabic Typesetting" panose="03020402040406030203" pitchFamily="66" charset="-78"/>
                <a:cs typeface="Arabic Typesetting" panose="03020402040406030203" pitchFamily="66" charset="-78"/>
              </a:rPr>
              <a:t>لِّلْمُؤْمِنِينَ </a:t>
            </a:r>
            <a:r>
              <a:rPr lang="ar-SA" altLang="tr-TR" sz="2600" u="sng" dirty="0">
                <a:solidFill>
                  <a:schemeClr val="accent6"/>
                </a:solidFill>
                <a:latin typeface="Arabic Typesetting" panose="03020402040406030203" pitchFamily="66" charset="-78"/>
                <a:cs typeface="Arabic Typesetting" panose="03020402040406030203" pitchFamily="66" charset="-78"/>
              </a:rPr>
              <a:t>يَغُضُّوا مِنْ أَبْصَارِهِمْ </a:t>
            </a:r>
            <a:r>
              <a:rPr lang="ar-SA" altLang="tr-TR" sz="2600" dirty="0">
                <a:solidFill>
                  <a:schemeClr val="bg1"/>
                </a:solidFill>
                <a:latin typeface="Arabic Typesetting" panose="03020402040406030203" pitchFamily="66" charset="-78"/>
                <a:cs typeface="Arabic Typesetting" panose="03020402040406030203" pitchFamily="66" charset="-78"/>
              </a:rPr>
              <a:t>وَيَحْفَظُوا فُرُوجَهُمْ ذَلِكَ أَزْكَى لَهُمْ إِنَّ اللَّهَ خَبِيرٌ بِمَا يَصْنَعُونَ</a:t>
            </a:r>
          </a:p>
          <a:p>
            <a:pPr marL="514350" lvl="0" indent="-514350" algn="just" defTabSz="914400" rtl="1" eaLnBrk="0" fontAlgn="base" hangingPunct="0">
              <a:lnSpc>
                <a:spcPct val="150000"/>
              </a:lnSpc>
              <a:spcBef>
                <a:spcPct val="0"/>
              </a:spcBef>
              <a:spcAft>
                <a:spcPct val="0"/>
              </a:spcAft>
              <a:buClrTx/>
              <a:buSzTx/>
              <a:buFont typeface="+mj-lt"/>
              <a:buAutoNum type="arabicPeriod" startAt="30"/>
            </a:pPr>
            <a:endParaRPr lang="ar-SA" altLang="tr-TR" sz="2600" dirty="0">
              <a:solidFill>
                <a:schemeClr val="bg1"/>
              </a:solidFill>
              <a:latin typeface="Arabic Typesetting" panose="03020402040406030203" pitchFamily="66" charset="-78"/>
              <a:cs typeface="Arabic Typesetting" panose="03020402040406030203" pitchFamily="66" charset="-78"/>
            </a:endParaRPr>
          </a:p>
          <a:p>
            <a:pPr marL="514350" lvl="0" indent="-514350" algn="just" defTabSz="914400" rtl="1" eaLnBrk="0" fontAlgn="base" hangingPunct="0">
              <a:lnSpc>
                <a:spcPct val="150000"/>
              </a:lnSpc>
              <a:spcBef>
                <a:spcPct val="0"/>
              </a:spcBef>
              <a:spcAft>
                <a:spcPct val="0"/>
              </a:spcAft>
              <a:buClrTx/>
              <a:buSzTx/>
              <a:buFont typeface="+mj-lt"/>
              <a:buAutoNum type="arabicPeriod" startAt="30"/>
            </a:pPr>
            <a:r>
              <a:rPr lang="ar-SA" altLang="tr-TR" sz="2600" dirty="0">
                <a:solidFill>
                  <a:schemeClr val="bg1"/>
                </a:solidFill>
                <a:latin typeface="Arabic Typesetting" panose="03020402040406030203" pitchFamily="66" charset="-78"/>
                <a:cs typeface="Arabic Typesetting" panose="03020402040406030203" pitchFamily="66" charset="-78"/>
              </a:rPr>
              <a:t>وَقُل لِّلْمُؤْمِنَاتِ يَغْضُضْنَ مِنْ أَبْصَارِهِنَّ وَيَحْفَظْنَ فُرُوجَهُنَّ وَلا يُبْدِينَ زِينَتَهُنَّ </a:t>
            </a:r>
            <a:r>
              <a:rPr lang="ar-SA" altLang="tr-TR" sz="2600" u="sng" dirty="0">
                <a:solidFill>
                  <a:schemeClr val="accent6"/>
                </a:solidFill>
                <a:latin typeface="Arabic Typesetting" panose="03020402040406030203" pitchFamily="66" charset="-78"/>
                <a:cs typeface="Arabic Typesetting" panose="03020402040406030203" pitchFamily="66" charset="-78"/>
              </a:rPr>
              <a:t>إِلاَّ مَا ظَهَرَ مِنْهَا </a:t>
            </a:r>
            <a:r>
              <a:rPr lang="ar-SA" altLang="tr-TR" sz="2600" dirty="0">
                <a:solidFill>
                  <a:schemeClr val="bg1"/>
                </a:solidFill>
                <a:latin typeface="Arabic Typesetting" panose="03020402040406030203" pitchFamily="66" charset="-78"/>
                <a:cs typeface="Arabic Typesetting" panose="03020402040406030203" pitchFamily="66" charset="-78"/>
              </a:rPr>
              <a:t>وَلْيَضْرِبْنَ </a:t>
            </a:r>
            <a:r>
              <a:rPr lang="ar-SA" altLang="tr-TR" sz="2600" u="sng" dirty="0">
                <a:solidFill>
                  <a:schemeClr val="accent6"/>
                </a:solidFill>
                <a:latin typeface="Arabic Typesetting" panose="03020402040406030203" pitchFamily="66" charset="-78"/>
                <a:cs typeface="Arabic Typesetting" panose="03020402040406030203" pitchFamily="66" charset="-78"/>
              </a:rPr>
              <a:t>بِخُمُرِهِنَّ</a:t>
            </a:r>
            <a:r>
              <a:rPr lang="ar-SA" altLang="tr-TR" sz="2600" dirty="0">
                <a:solidFill>
                  <a:schemeClr val="bg1"/>
                </a:solidFill>
                <a:latin typeface="Arabic Typesetting" panose="03020402040406030203" pitchFamily="66" charset="-78"/>
                <a:cs typeface="Arabic Typesetting" panose="03020402040406030203" pitchFamily="66" charset="-78"/>
              </a:rPr>
              <a:t> عَلَى </a:t>
            </a:r>
            <a:r>
              <a:rPr lang="ar-SA" altLang="tr-TR" sz="2600" u="sng" dirty="0">
                <a:solidFill>
                  <a:schemeClr val="accent6"/>
                </a:solidFill>
                <a:latin typeface="Arabic Typesetting" panose="03020402040406030203" pitchFamily="66" charset="-78"/>
                <a:cs typeface="Arabic Typesetting" panose="03020402040406030203" pitchFamily="66" charset="-78"/>
              </a:rPr>
              <a:t>جُيُوبِهِنَّ</a:t>
            </a:r>
            <a:r>
              <a:rPr lang="ar-SA" altLang="tr-TR" sz="2600" dirty="0">
                <a:solidFill>
                  <a:schemeClr val="bg1"/>
                </a:solidFill>
                <a:latin typeface="Arabic Typesetting" panose="03020402040406030203" pitchFamily="66" charset="-78"/>
                <a:cs typeface="Arabic Typesetting" panose="03020402040406030203" pitchFamily="66" charset="-78"/>
              </a:rPr>
              <a:t> </a:t>
            </a:r>
            <a:r>
              <a:rPr lang="ar-SA" altLang="tr-TR" sz="2600" u="sng" dirty="0">
                <a:solidFill>
                  <a:schemeClr val="accent6"/>
                </a:solidFill>
                <a:latin typeface="Arabic Typesetting" panose="03020402040406030203" pitchFamily="66" charset="-78"/>
                <a:cs typeface="Arabic Typesetting" panose="03020402040406030203" pitchFamily="66" charset="-78"/>
              </a:rPr>
              <a:t>وَلا يُبْدِينَ </a:t>
            </a:r>
            <a:r>
              <a:rPr lang="ar-SA" altLang="tr-TR" sz="2600" u="sng" dirty="0" smtClean="0">
                <a:solidFill>
                  <a:schemeClr val="accent6"/>
                </a:solidFill>
                <a:latin typeface="Arabic Typesetting" panose="03020402040406030203" pitchFamily="66" charset="-78"/>
                <a:cs typeface="Arabic Typesetting" panose="03020402040406030203" pitchFamily="66" charset="-78"/>
              </a:rPr>
              <a:t>زِينَتَهُنَّ </a:t>
            </a:r>
            <a:r>
              <a:rPr lang="ar-SA" altLang="tr-TR" sz="2600" dirty="0">
                <a:solidFill>
                  <a:schemeClr val="bg1"/>
                </a:solidFill>
                <a:latin typeface="Arabic Typesetting" panose="03020402040406030203" pitchFamily="66" charset="-78"/>
                <a:cs typeface="Arabic Typesetting" panose="03020402040406030203" pitchFamily="66" charset="-78"/>
              </a:rPr>
              <a:t>إِلاَّ لِبُعُولَتِهِنَّ أَوْ آبَائِهِنَّ أَوْ آبَاء بُعُولَتِهِنَّ أَوْ أَبْنَائِهِنَّ أَوْ أَبْنَاء بُعُولَتِهِنَّ أَوْ إِخْوَانِهِنَّ أَوْ بَنِي إِخْوَانِهِنَّ أَوْ بَنِي أَخَوَاتِهِنَّ أَوْ نِسَائِهِنَّ أَوْ مَا مَلَكَتْ أَيْمَانُهُنَّ أَوِ التَّابِعِينَ غَيْرِ أُولِي الإِرْبَةِ مِنَ الرِّجَالِ أَوِ الطِّفْلِ الَّذِينَ لَمْ يَظْهَرُوا عَلَى عَوْرَاتِ النِّسَاء </a:t>
            </a:r>
            <a:r>
              <a:rPr lang="ar-SA" altLang="tr-TR" sz="2600" u="sng" dirty="0">
                <a:solidFill>
                  <a:schemeClr val="accent6"/>
                </a:solidFill>
                <a:latin typeface="Arabic Typesetting" panose="03020402040406030203" pitchFamily="66" charset="-78"/>
                <a:cs typeface="Arabic Typesetting" panose="03020402040406030203" pitchFamily="66" charset="-78"/>
              </a:rPr>
              <a:t>وَلا يَضْرِبْنَ بِأَرْجُلِهِنَّ لِيُعْلَمَ مَا يُخْفِينَ مِن زِينَتِهِنَّ</a:t>
            </a:r>
            <a:r>
              <a:rPr lang="ar-SA" altLang="tr-TR" sz="2600" dirty="0">
                <a:solidFill>
                  <a:schemeClr val="accent6"/>
                </a:solidFill>
                <a:latin typeface="Arabic Typesetting" panose="03020402040406030203" pitchFamily="66" charset="-78"/>
                <a:cs typeface="Arabic Typesetting" panose="03020402040406030203" pitchFamily="66" charset="-78"/>
              </a:rPr>
              <a:t> </a:t>
            </a:r>
            <a:r>
              <a:rPr lang="ar-SA" altLang="tr-TR" sz="2600" u="sng" dirty="0">
                <a:solidFill>
                  <a:schemeClr val="bg1"/>
                </a:solidFill>
                <a:latin typeface="Arabic Typesetting" panose="03020402040406030203" pitchFamily="66" charset="-78"/>
                <a:cs typeface="Arabic Typesetting" panose="03020402040406030203" pitchFamily="66" charset="-78"/>
              </a:rPr>
              <a:t>وَتُوبُوا إِلَى اللَّهِ جَمِيعًا أَيُّهَا الْمُؤْمِنُونَ لَعَلَّكُمْ تُفْلِحُونَ </a:t>
            </a:r>
            <a:endParaRPr lang="tr-TR" altLang="tr-TR" sz="2600" u="sng" dirty="0" smtClean="0">
              <a:solidFill>
                <a:schemeClr val="bg1"/>
              </a:solidFill>
              <a:latin typeface="Arabic Typesetting" panose="03020402040406030203" pitchFamily="66" charset="-78"/>
              <a:cs typeface="Arabic Typesetting" panose="03020402040406030203" pitchFamily="66" charset="-78"/>
            </a:endParaRPr>
          </a:p>
          <a:p>
            <a:pPr marL="0" lvl="0" indent="0" algn="just" defTabSz="914400" eaLnBrk="0" fontAlgn="base" hangingPunct="0">
              <a:lnSpc>
                <a:spcPct val="150000"/>
              </a:lnSpc>
              <a:spcBef>
                <a:spcPct val="0"/>
              </a:spcBef>
              <a:spcAft>
                <a:spcPct val="0"/>
              </a:spcAft>
              <a:buClrTx/>
              <a:buSzTx/>
              <a:buNone/>
            </a:pPr>
            <a:r>
              <a:rPr lang="ar-SA" altLang="tr-TR" sz="2600" dirty="0">
                <a:solidFill>
                  <a:schemeClr val="accent6"/>
                </a:solidFill>
                <a:latin typeface="Arabic Typesetting" panose="03020402040406030203" pitchFamily="66" charset="-78"/>
                <a:cs typeface="Arabic Typesetting" panose="03020402040406030203" pitchFamily="66" charset="-78"/>
              </a:rPr>
              <a:t>إِلاَّ مَا ظَهَرَ مِنْهَا</a:t>
            </a:r>
            <a:r>
              <a:rPr lang="tr-TR" altLang="tr-TR" sz="2600" dirty="0" smtClean="0">
                <a:solidFill>
                  <a:schemeClr val="bg1"/>
                </a:solidFill>
                <a:latin typeface="Arabic Typesetting" panose="03020402040406030203" pitchFamily="66" charset="-78"/>
                <a:cs typeface="Arabic Typesetting" panose="03020402040406030203" pitchFamily="66" charset="-78"/>
              </a:rPr>
              <a:t> ilgili iki görüş vardır: 1. Eller ve yüz. 2. Kına, sürme ve elbise. 3. Rüzgar </a:t>
            </a:r>
            <a:r>
              <a:rPr lang="tr-TR" altLang="tr-TR" sz="2600" dirty="0" err="1" smtClean="0">
                <a:solidFill>
                  <a:schemeClr val="bg1"/>
                </a:solidFill>
                <a:latin typeface="Arabic Typesetting" panose="03020402040406030203" pitchFamily="66" charset="-78"/>
                <a:cs typeface="Arabic Typesetting" panose="03020402040406030203" pitchFamily="66" charset="-78"/>
              </a:rPr>
              <a:t>vs</a:t>
            </a:r>
            <a:r>
              <a:rPr lang="tr-TR" altLang="tr-TR" sz="2600" dirty="0" smtClean="0">
                <a:solidFill>
                  <a:schemeClr val="bg1"/>
                </a:solidFill>
                <a:latin typeface="Arabic Typesetting" panose="03020402040406030203" pitchFamily="66" charset="-78"/>
                <a:cs typeface="Arabic Typesetting" panose="03020402040406030203" pitchFamily="66" charset="-78"/>
              </a:rPr>
              <a:t> gibi arızî sebeplerle bir yerin görünmesi. 4. Dış elbise. </a:t>
            </a:r>
            <a:r>
              <a:rPr lang="ar-SA" altLang="tr-TR" sz="2600" u="sng" dirty="0" smtClean="0">
                <a:solidFill>
                  <a:schemeClr val="accent6"/>
                </a:solidFill>
                <a:latin typeface="Arabic Typesetting" panose="03020402040406030203" pitchFamily="66" charset="-78"/>
                <a:cs typeface="Arabic Typesetting" panose="03020402040406030203" pitchFamily="66" charset="-78"/>
              </a:rPr>
              <a:t>وَلا </a:t>
            </a:r>
            <a:r>
              <a:rPr lang="ar-SA" altLang="tr-TR" sz="2600" u="sng" dirty="0">
                <a:solidFill>
                  <a:schemeClr val="accent6"/>
                </a:solidFill>
                <a:latin typeface="Arabic Typesetting" panose="03020402040406030203" pitchFamily="66" charset="-78"/>
                <a:cs typeface="Arabic Typesetting" panose="03020402040406030203" pitchFamily="66" charset="-78"/>
              </a:rPr>
              <a:t>يُبْدِينَ </a:t>
            </a:r>
            <a:r>
              <a:rPr lang="ar-SA" altLang="tr-TR" sz="2600" u="sng" dirty="0" smtClean="0">
                <a:solidFill>
                  <a:schemeClr val="accent6"/>
                </a:solidFill>
                <a:latin typeface="Arabic Typesetting" panose="03020402040406030203" pitchFamily="66" charset="-78"/>
                <a:cs typeface="Arabic Typesetting" panose="03020402040406030203" pitchFamily="66" charset="-78"/>
              </a:rPr>
              <a:t>زِينَتَهُنَّ</a:t>
            </a:r>
            <a:r>
              <a:rPr lang="tr-TR" altLang="tr-TR" sz="2600" u="sng" dirty="0" smtClean="0">
                <a:solidFill>
                  <a:schemeClr val="accent6"/>
                </a:solidFill>
                <a:latin typeface="Arabic Typesetting" panose="03020402040406030203" pitchFamily="66" charset="-78"/>
                <a:cs typeface="Arabic Typesetting" panose="03020402040406030203" pitchFamily="66" charset="-78"/>
              </a:rPr>
              <a:t>  </a:t>
            </a:r>
            <a:r>
              <a:rPr lang="tr-TR" altLang="tr-TR" sz="2600" dirty="0" smtClean="0">
                <a:solidFill>
                  <a:schemeClr val="bg1"/>
                </a:solidFill>
                <a:latin typeface="Arabic Typesetting" panose="03020402040406030203" pitchFamily="66" charset="-78"/>
                <a:cs typeface="Arabic Typesetting" panose="03020402040406030203" pitchFamily="66" charset="-78"/>
              </a:rPr>
              <a:t>1. güzellik, çekicilik, boy-pos ve endamın teşhir edilmesi. 2. Takı ve elbiseler. </a:t>
            </a:r>
            <a:endParaRPr lang="tr-TR" altLang="tr-TR" sz="2600" dirty="0">
              <a:solidFill>
                <a:schemeClr val="bg1"/>
              </a:solidFill>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30221356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42060" y="129539"/>
            <a:ext cx="6402468" cy="876301"/>
          </a:xfrm>
        </p:spPr>
        <p:txBody>
          <a:bodyPr/>
          <a:lstStyle/>
          <a:p>
            <a:r>
              <a:rPr lang="tr-TR" dirty="0" smtClean="0">
                <a:solidFill>
                  <a:schemeClr val="bg1"/>
                </a:solidFill>
              </a:rPr>
              <a:t>İLAVE Bilgiler</a:t>
            </a:r>
            <a:endParaRPr lang="tr-TR" dirty="0">
              <a:solidFill>
                <a:schemeClr val="bg1"/>
              </a:solidFill>
            </a:endParaRPr>
          </a:p>
        </p:txBody>
      </p:sp>
      <p:sp>
        <p:nvSpPr>
          <p:cNvPr id="3" name="Metin Yer Tutucusu 2"/>
          <p:cNvSpPr>
            <a:spLocks noGrp="1"/>
          </p:cNvSpPr>
          <p:nvPr>
            <p:ph type="body" idx="1"/>
          </p:nvPr>
        </p:nvSpPr>
        <p:spPr>
          <a:xfrm>
            <a:off x="533400" y="1223010"/>
            <a:ext cx="8336280" cy="5497829"/>
          </a:xfrm>
        </p:spPr>
        <p:txBody>
          <a:bodyPr>
            <a:normAutofit/>
          </a:bodyPr>
          <a:lstStyle/>
          <a:p>
            <a:pPr marL="342900" indent="-342900">
              <a:buClrTx/>
              <a:buFont typeface="+mj-lt"/>
              <a:buAutoNum type="arabicPeriod"/>
            </a:pPr>
            <a:r>
              <a:rPr lang="tr-TR" dirty="0" err="1">
                <a:solidFill>
                  <a:schemeClr val="bg1"/>
                </a:solidFill>
                <a:latin typeface="Times New Roman" panose="02020603050405020304" pitchFamily="18" charset="0"/>
                <a:cs typeface="Times New Roman" panose="02020603050405020304" pitchFamily="18" charset="0"/>
              </a:rPr>
              <a:t>Kur’ân</a:t>
            </a:r>
            <a:r>
              <a:rPr lang="tr-TR" dirty="0">
                <a:solidFill>
                  <a:schemeClr val="bg1"/>
                </a:solidFill>
                <a:latin typeface="Times New Roman" panose="02020603050405020304" pitchFamily="18" charset="0"/>
                <a:cs typeface="Times New Roman" panose="02020603050405020304" pitchFamily="18" charset="0"/>
              </a:rPr>
              <a:t>-ı Kerîm’de Allah Teâlâ’nın şu dört kişiyi temize çıkardığı haber verilmektedir:</a:t>
            </a:r>
          </a:p>
          <a:p>
            <a:pPr marL="263525"/>
            <a:r>
              <a:rPr lang="tr-TR" b="1" dirty="0">
                <a:solidFill>
                  <a:schemeClr val="bg1"/>
                </a:solidFill>
                <a:latin typeface="Times New Roman" panose="02020603050405020304" pitchFamily="18" charset="0"/>
                <a:cs typeface="Times New Roman" panose="02020603050405020304" pitchFamily="18" charset="0"/>
              </a:rPr>
              <a:t>›</a:t>
            </a:r>
            <a:r>
              <a:rPr lang="tr-TR" dirty="0">
                <a:solidFill>
                  <a:schemeClr val="bg1"/>
                </a:solidFill>
                <a:latin typeface="Times New Roman" panose="02020603050405020304" pitchFamily="18" charset="0"/>
                <a:cs typeface="Times New Roman" panose="02020603050405020304" pitchFamily="18" charset="0"/>
              </a:rPr>
              <a:t>    Hz. </a:t>
            </a:r>
            <a:r>
              <a:rPr lang="tr-TR" dirty="0" err="1">
                <a:solidFill>
                  <a:schemeClr val="bg1"/>
                </a:solidFill>
                <a:latin typeface="Times New Roman" panose="02020603050405020304" pitchFamily="18" charset="0"/>
                <a:cs typeface="Times New Roman" panose="02020603050405020304" pitchFamily="18" charset="0"/>
              </a:rPr>
              <a:t>Yûsuf’u</a:t>
            </a:r>
            <a:r>
              <a:rPr lang="tr-TR" dirty="0">
                <a:solidFill>
                  <a:schemeClr val="bg1"/>
                </a:solidFill>
                <a:latin typeface="Times New Roman" panose="02020603050405020304" pitchFamily="18" charset="0"/>
                <a:cs typeface="Times New Roman" panose="02020603050405020304" pitchFamily="18" charset="0"/>
              </a:rPr>
              <a:t>, kendisine </a:t>
            </a:r>
            <a:r>
              <a:rPr lang="tr-TR" dirty="0" err="1">
                <a:solidFill>
                  <a:schemeClr val="bg1"/>
                </a:solidFill>
                <a:latin typeface="Times New Roman" panose="02020603050405020304" pitchFamily="18" charset="0"/>
                <a:cs typeface="Times New Roman" panose="02020603050405020304" pitchFamily="18" charset="0"/>
              </a:rPr>
              <a:t>iftirâ</a:t>
            </a:r>
            <a:r>
              <a:rPr lang="tr-TR" dirty="0">
                <a:solidFill>
                  <a:schemeClr val="bg1"/>
                </a:solidFill>
                <a:latin typeface="Times New Roman" panose="02020603050405020304" pitchFamily="18" charset="0"/>
                <a:cs typeface="Times New Roman" panose="02020603050405020304" pitchFamily="18" charset="0"/>
              </a:rPr>
              <a:t> atan kadının ehlinden bir şâhidin dili ile, (bk. </a:t>
            </a:r>
            <a:r>
              <a:rPr lang="tr-TR" dirty="0" err="1">
                <a:solidFill>
                  <a:schemeClr val="bg1"/>
                </a:solidFill>
                <a:latin typeface="Times New Roman" panose="02020603050405020304" pitchFamily="18" charset="0"/>
                <a:cs typeface="Times New Roman" panose="02020603050405020304" pitchFamily="18" charset="0"/>
              </a:rPr>
              <a:t>Yûsuf</a:t>
            </a:r>
            <a:r>
              <a:rPr lang="tr-TR" dirty="0">
                <a:solidFill>
                  <a:schemeClr val="bg1"/>
                </a:solidFill>
                <a:latin typeface="Times New Roman" panose="02020603050405020304" pitchFamily="18" charset="0"/>
                <a:cs typeface="Times New Roman" panose="02020603050405020304" pitchFamily="18" charset="0"/>
              </a:rPr>
              <a:t> 12/ 26-29) </a:t>
            </a:r>
          </a:p>
          <a:p>
            <a:pPr marL="263525"/>
            <a:r>
              <a:rPr lang="tr-TR" b="1" dirty="0">
                <a:solidFill>
                  <a:schemeClr val="bg1"/>
                </a:solidFill>
                <a:latin typeface="Times New Roman" panose="02020603050405020304" pitchFamily="18" charset="0"/>
                <a:cs typeface="Times New Roman" panose="02020603050405020304" pitchFamily="18" charset="0"/>
              </a:rPr>
              <a:t>›</a:t>
            </a:r>
            <a:r>
              <a:rPr lang="tr-TR" dirty="0">
                <a:solidFill>
                  <a:schemeClr val="bg1"/>
                </a:solidFill>
                <a:latin typeface="Times New Roman" panose="02020603050405020304" pitchFamily="18" charset="0"/>
                <a:cs typeface="Times New Roman" panose="02020603050405020304" pitchFamily="18" charset="0"/>
              </a:rPr>
              <a:t>    Hz. Mûsâ’yı </a:t>
            </a:r>
            <a:r>
              <a:rPr lang="tr-TR" dirty="0" err="1">
                <a:solidFill>
                  <a:schemeClr val="bg1"/>
                </a:solidFill>
                <a:latin typeface="Times New Roman" panose="02020603050405020304" pitchFamily="18" charset="0"/>
                <a:cs typeface="Times New Roman" panose="02020603050405020304" pitchFamily="18" charset="0"/>
              </a:rPr>
              <a:t>yahudilerin</a:t>
            </a:r>
            <a:r>
              <a:rPr lang="tr-TR" dirty="0">
                <a:solidFill>
                  <a:schemeClr val="bg1"/>
                </a:solidFill>
                <a:latin typeface="Times New Roman" panose="02020603050405020304" pitchFamily="18" charset="0"/>
                <a:cs typeface="Times New Roman" panose="02020603050405020304" pitchFamily="18" charset="0"/>
              </a:rPr>
              <a:t> dedikodularından, (bk. </a:t>
            </a:r>
            <a:r>
              <a:rPr lang="tr-TR" dirty="0" err="1">
                <a:solidFill>
                  <a:schemeClr val="bg1"/>
                </a:solidFill>
                <a:latin typeface="Times New Roman" panose="02020603050405020304" pitchFamily="18" charset="0"/>
                <a:cs typeface="Times New Roman" panose="02020603050405020304" pitchFamily="18" charset="0"/>
              </a:rPr>
              <a:t>Ahzâb</a:t>
            </a:r>
            <a:r>
              <a:rPr lang="tr-TR" dirty="0">
                <a:solidFill>
                  <a:schemeClr val="bg1"/>
                </a:solidFill>
                <a:latin typeface="Times New Roman" panose="02020603050405020304" pitchFamily="18" charset="0"/>
                <a:cs typeface="Times New Roman" panose="02020603050405020304" pitchFamily="18" charset="0"/>
              </a:rPr>
              <a:t> 33/69)</a:t>
            </a:r>
          </a:p>
          <a:p>
            <a:pPr marL="263525"/>
            <a:r>
              <a:rPr lang="tr-TR" b="1" dirty="0">
                <a:solidFill>
                  <a:schemeClr val="bg1"/>
                </a:solidFill>
                <a:latin typeface="Times New Roman" panose="02020603050405020304" pitchFamily="18" charset="0"/>
                <a:cs typeface="Times New Roman" panose="02020603050405020304" pitchFamily="18" charset="0"/>
              </a:rPr>
              <a:t>›</a:t>
            </a:r>
            <a:r>
              <a:rPr lang="tr-TR" dirty="0">
                <a:solidFill>
                  <a:schemeClr val="bg1"/>
                </a:solidFill>
                <a:latin typeface="Times New Roman" panose="02020603050405020304" pitchFamily="18" charset="0"/>
                <a:cs typeface="Times New Roman" panose="02020603050405020304" pitchFamily="18" charset="0"/>
              </a:rPr>
              <a:t>    Hz Meryem’i, kucağındaki yeni doğmuş oğlunu konuşturmak </a:t>
            </a:r>
            <a:r>
              <a:rPr lang="tr-TR" dirty="0" err="1">
                <a:solidFill>
                  <a:schemeClr val="bg1"/>
                </a:solidFill>
                <a:latin typeface="Times New Roman" panose="02020603050405020304" pitchFamily="18" charset="0"/>
                <a:cs typeface="Times New Roman" panose="02020603050405020304" pitchFamily="18" charset="0"/>
              </a:rPr>
              <a:t>sûretiyle</a:t>
            </a:r>
            <a:r>
              <a:rPr lang="tr-TR" dirty="0">
                <a:solidFill>
                  <a:schemeClr val="bg1"/>
                </a:solidFill>
                <a:latin typeface="Times New Roman" panose="02020603050405020304" pitchFamily="18" charset="0"/>
                <a:cs typeface="Times New Roman" panose="02020603050405020304" pitchFamily="18" charset="0"/>
              </a:rPr>
              <a:t>, (bk. Meryem 19/29-33)</a:t>
            </a:r>
          </a:p>
          <a:p>
            <a:pPr marL="263525"/>
            <a:r>
              <a:rPr lang="tr-TR" b="1" dirty="0">
                <a:solidFill>
                  <a:schemeClr val="bg1"/>
                </a:solidFill>
                <a:latin typeface="Times New Roman" panose="02020603050405020304" pitchFamily="18" charset="0"/>
                <a:cs typeface="Times New Roman" panose="02020603050405020304" pitchFamily="18" charset="0"/>
              </a:rPr>
              <a:t>›</a:t>
            </a:r>
            <a:r>
              <a:rPr lang="tr-TR" dirty="0">
                <a:solidFill>
                  <a:schemeClr val="bg1"/>
                </a:solidFill>
                <a:latin typeface="Times New Roman" panose="02020603050405020304" pitchFamily="18" charset="0"/>
                <a:cs typeface="Times New Roman" panose="02020603050405020304" pitchFamily="18" charset="0"/>
              </a:rPr>
              <a:t>    Hz. </a:t>
            </a:r>
            <a:r>
              <a:rPr lang="tr-TR" dirty="0" err="1">
                <a:solidFill>
                  <a:schemeClr val="bg1"/>
                </a:solidFill>
                <a:latin typeface="Times New Roman" panose="02020603050405020304" pitchFamily="18" charset="0"/>
                <a:cs typeface="Times New Roman" panose="02020603050405020304" pitchFamily="18" charset="0"/>
              </a:rPr>
              <a:t>Âişe’yi</a:t>
            </a:r>
            <a:r>
              <a:rPr lang="tr-TR" dirty="0">
                <a:solidFill>
                  <a:schemeClr val="bg1"/>
                </a:solidFill>
                <a:latin typeface="Times New Roman" panose="02020603050405020304" pitchFamily="18" charset="0"/>
                <a:cs typeface="Times New Roman" panose="02020603050405020304" pitchFamily="18" charset="0"/>
              </a:rPr>
              <a:t> de </a:t>
            </a:r>
            <a:r>
              <a:rPr lang="tr-TR" dirty="0" err="1">
                <a:solidFill>
                  <a:schemeClr val="bg1"/>
                </a:solidFill>
                <a:latin typeface="Times New Roman" panose="02020603050405020304" pitchFamily="18" charset="0"/>
                <a:cs typeface="Times New Roman" panose="02020603050405020304" pitchFamily="18" charset="0"/>
              </a:rPr>
              <a:t>kıyâmete</a:t>
            </a:r>
            <a:r>
              <a:rPr lang="tr-TR" dirty="0">
                <a:solidFill>
                  <a:schemeClr val="bg1"/>
                </a:solidFill>
                <a:latin typeface="Times New Roman" panose="02020603050405020304" pitchFamily="18" charset="0"/>
                <a:cs typeface="Times New Roman" panose="02020603050405020304" pitchFamily="18" charset="0"/>
              </a:rPr>
              <a:t> kadar tilâvet edilecek olan </a:t>
            </a:r>
            <a:r>
              <a:rPr lang="tr-TR" dirty="0" err="1">
                <a:solidFill>
                  <a:schemeClr val="bg1"/>
                </a:solidFill>
                <a:latin typeface="Times New Roman" panose="02020603050405020304" pitchFamily="18" charset="0"/>
                <a:cs typeface="Times New Roman" panose="02020603050405020304" pitchFamily="18" charset="0"/>
              </a:rPr>
              <a:t>Kur’ân</a:t>
            </a:r>
            <a:r>
              <a:rPr lang="tr-TR" dirty="0">
                <a:solidFill>
                  <a:schemeClr val="bg1"/>
                </a:solidFill>
                <a:latin typeface="Times New Roman" panose="02020603050405020304" pitchFamily="18" charset="0"/>
                <a:cs typeface="Times New Roman" panose="02020603050405020304" pitchFamily="18" charset="0"/>
              </a:rPr>
              <a:t>-ı Kerîm’deki o azametli </a:t>
            </a:r>
            <a:r>
              <a:rPr lang="tr-TR" dirty="0" err="1">
                <a:solidFill>
                  <a:schemeClr val="bg1"/>
                </a:solidFill>
                <a:latin typeface="Times New Roman" panose="02020603050405020304" pitchFamily="18" charset="0"/>
                <a:cs typeface="Times New Roman" panose="02020603050405020304" pitchFamily="18" charset="0"/>
              </a:rPr>
              <a:t>âyetlerle</a:t>
            </a:r>
            <a:r>
              <a:rPr lang="tr-TR" dirty="0">
                <a:solidFill>
                  <a:schemeClr val="bg1"/>
                </a:solidFill>
                <a:latin typeface="Times New Roman" panose="02020603050405020304" pitchFamily="18" charset="0"/>
                <a:cs typeface="Times New Roman" panose="02020603050405020304" pitchFamily="18" charset="0"/>
              </a:rPr>
              <a:t> </a:t>
            </a:r>
            <a:r>
              <a:rPr lang="tr-TR" dirty="0" err="1">
                <a:solidFill>
                  <a:schemeClr val="bg1"/>
                </a:solidFill>
                <a:latin typeface="Times New Roman" panose="02020603050405020304" pitchFamily="18" charset="0"/>
                <a:cs typeface="Times New Roman" panose="02020603050405020304" pitchFamily="18" charset="0"/>
              </a:rPr>
              <a:t>tebrie</a:t>
            </a:r>
            <a:r>
              <a:rPr lang="tr-TR" dirty="0">
                <a:solidFill>
                  <a:schemeClr val="bg1"/>
                </a:solidFill>
                <a:latin typeface="Times New Roman" panose="02020603050405020304" pitchFamily="18" charset="0"/>
                <a:cs typeface="Times New Roman" panose="02020603050405020304" pitchFamily="18" charset="0"/>
              </a:rPr>
              <a:t> etmiştir ki, </a:t>
            </a:r>
            <a:r>
              <a:rPr lang="tr-TR" dirty="0" err="1">
                <a:solidFill>
                  <a:schemeClr val="bg1"/>
                </a:solidFill>
                <a:latin typeface="Times New Roman" panose="02020603050405020304" pitchFamily="18" charset="0"/>
                <a:cs typeface="Times New Roman" panose="02020603050405020304" pitchFamily="18" charset="0"/>
              </a:rPr>
              <a:t>beraatin</a:t>
            </a:r>
            <a:r>
              <a:rPr lang="tr-TR" dirty="0">
                <a:solidFill>
                  <a:schemeClr val="bg1"/>
                </a:solidFill>
                <a:latin typeface="Times New Roman" panose="02020603050405020304" pitchFamily="18" charset="0"/>
                <a:cs typeface="Times New Roman" panose="02020603050405020304" pitchFamily="18" charset="0"/>
              </a:rPr>
              <a:t> bu derece </a:t>
            </a:r>
            <a:r>
              <a:rPr lang="tr-TR" dirty="0" err="1">
                <a:solidFill>
                  <a:schemeClr val="bg1"/>
                </a:solidFill>
                <a:latin typeface="Times New Roman" panose="02020603050405020304" pitchFamily="18" charset="0"/>
                <a:cs typeface="Times New Roman" panose="02020603050405020304" pitchFamily="18" charset="0"/>
              </a:rPr>
              <a:t>belâğatlisi</a:t>
            </a:r>
            <a:r>
              <a:rPr lang="tr-TR" dirty="0">
                <a:solidFill>
                  <a:schemeClr val="bg1"/>
                </a:solidFill>
                <a:latin typeface="Times New Roman" panose="02020603050405020304" pitchFamily="18" charset="0"/>
                <a:cs typeface="Times New Roman" panose="02020603050405020304" pitchFamily="18" charset="0"/>
              </a:rPr>
              <a:t> görülmemiş olup Allah Teâlâ bunu </a:t>
            </a:r>
            <a:r>
              <a:rPr lang="tr-TR" dirty="0" err="1">
                <a:solidFill>
                  <a:schemeClr val="bg1"/>
                </a:solidFill>
                <a:latin typeface="Times New Roman" panose="02020603050405020304" pitchFamily="18" charset="0"/>
                <a:cs typeface="Times New Roman" panose="02020603050405020304" pitchFamily="18" charset="0"/>
              </a:rPr>
              <a:t>Rasûlü’nün</a:t>
            </a:r>
            <a:r>
              <a:rPr lang="tr-TR" dirty="0">
                <a:solidFill>
                  <a:schemeClr val="bg1"/>
                </a:solidFill>
                <a:latin typeface="Times New Roman" panose="02020603050405020304" pitchFamily="18" charset="0"/>
                <a:cs typeface="Times New Roman" panose="02020603050405020304" pitchFamily="18" charset="0"/>
              </a:rPr>
              <a:t> ne kadar yüce bir mertebeye sahip olduğunu göstermek için yapmıştır. (</a:t>
            </a:r>
            <a:r>
              <a:rPr lang="tr-TR" dirty="0" err="1">
                <a:solidFill>
                  <a:schemeClr val="bg1"/>
                </a:solidFill>
                <a:latin typeface="Times New Roman" panose="02020603050405020304" pitchFamily="18" charset="0"/>
                <a:cs typeface="Times New Roman" panose="02020603050405020304" pitchFamily="18" charset="0"/>
              </a:rPr>
              <a:t>Zemahşerî</a:t>
            </a:r>
            <a:r>
              <a:rPr lang="tr-TR" dirty="0">
                <a:solidFill>
                  <a:schemeClr val="bg1"/>
                </a:solidFill>
                <a:latin typeface="Times New Roman" panose="02020603050405020304" pitchFamily="18" charset="0"/>
                <a:cs typeface="Times New Roman" panose="02020603050405020304" pitchFamily="18" charset="0"/>
              </a:rPr>
              <a:t>, </a:t>
            </a:r>
            <a:r>
              <a:rPr lang="tr-TR" i="1" dirty="0">
                <a:solidFill>
                  <a:schemeClr val="bg1"/>
                </a:solidFill>
                <a:latin typeface="Times New Roman" panose="02020603050405020304" pitchFamily="18" charset="0"/>
                <a:cs typeface="Times New Roman" panose="02020603050405020304" pitchFamily="18" charset="0"/>
              </a:rPr>
              <a:t>el-</a:t>
            </a:r>
            <a:r>
              <a:rPr lang="tr-TR" i="1" dirty="0" err="1">
                <a:solidFill>
                  <a:schemeClr val="bg1"/>
                </a:solidFill>
                <a:latin typeface="Times New Roman" panose="02020603050405020304" pitchFamily="18" charset="0"/>
                <a:cs typeface="Times New Roman" panose="02020603050405020304" pitchFamily="18" charset="0"/>
              </a:rPr>
              <a:t>Keşşâf</a:t>
            </a:r>
            <a:r>
              <a:rPr lang="tr-TR" i="1" dirty="0">
                <a:solidFill>
                  <a:schemeClr val="bg1"/>
                </a:solidFill>
                <a:latin typeface="Times New Roman" panose="02020603050405020304" pitchFamily="18" charset="0"/>
                <a:cs typeface="Times New Roman" panose="02020603050405020304" pitchFamily="18" charset="0"/>
              </a:rPr>
              <a:t>,</a:t>
            </a:r>
            <a:r>
              <a:rPr lang="tr-TR" dirty="0">
                <a:solidFill>
                  <a:schemeClr val="bg1"/>
                </a:solidFill>
                <a:latin typeface="Times New Roman" panose="02020603050405020304" pitchFamily="18" charset="0"/>
                <a:cs typeface="Times New Roman" panose="02020603050405020304" pitchFamily="18" charset="0"/>
              </a:rPr>
              <a:t> IV, 121</a:t>
            </a:r>
            <a:r>
              <a:rPr lang="tr-TR" dirty="0" smtClean="0">
                <a:solidFill>
                  <a:schemeClr val="bg1"/>
                </a:solidFill>
                <a:latin typeface="Times New Roman" panose="02020603050405020304" pitchFamily="18" charset="0"/>
                <a:cs typeface="Times New Roman" panose="02020603050405020304" pitchFamily="18" charset="0"/>
              </a:rPr>
              <a:t>)</a:t>
            </a:r>
          </a:p>
          <a:p>
            <a:pPr marL="263525"/>
            <a:endParaRPr lang="tr-TR" dirty="0">
              <a:solidFill>
                <a:schemeClr val="bg1"/>
              </a:solidFill>
              <a:latin typeface="Times New Roman" panose="02020603050405020304" pitchFamily="18" charset="0"/>
              <a:cs typeface="Times New Roman" panose="02020603050405020304" pitchFamily="18" charset="0"/>
            </a:endParaRPr>
          </a:p>
          <a:p>
            <a:pPr marL="354013" indent="-354013">
              <a:buClrTx/>
              <a:buFont typeface="+mj-lt"/>
              <a:buAutoNum type="arabicPeriod" startAt="2"/>
            </a:pPr>
            <a:r>
              <a:rPr lang="tr-TR" dirty="0" err="1" smtClean="0">
                <a:solidFill>
                  <a:schemeClr val="bg1"/>
                </a:solidFill>
                <a:latin typeface="Times New Roman" panose="02020603050405020304" pitchFamily="18" charset="0"/>
                <a:cs typeface="Times New Roman" panose="02020603050405020304" pitchFamily="18" charset="0"/>
              </a:rPr>
              <a:t>Lian</a:t>
            </a:r>
            <a:r>
              <a:rPr lang="tr-TR" dirty="0" smtClean="0">
                <a:solidFill>
                  <a:schemeClr val="bg1"/>
                </a:solidFill>
                <a:latin typeface="Times New Roman" panose="02020603050405020304" pitchFamily="18" charset="0"/>
                <a:cs typeface="Times New Roman" panose="02020603050405020304" pitchFamily="18" charset="0"/>
              </a:rPr>
              <a:t> ve </a:t>
            </a:r>
            <a:r>
              <a:rPr lang="tr-TR" dirty="0" err="1" smtClean="0">
                <a:solidFill>
                  <a:schemeClr val="bg1"/>
                </a:solidFill>
                <a:latin typeface="Times New Roman" panose="02020603050405020304" pitchFamily="18" charset="0"/>
                <a:cs typeface="Times New Roman" panose="02020603050405020304" pitchFamily="18" charset="0"/>
              </a:rPr>
              <a:t>Kazif</a:t>
            </a:r>
            <a:r>
              <a:rPr lang="tr-TR" dirty="0" smtClean="0">
                <a:solidFill>
                  <a:schemeClr val="bg1"/>
                </a:solidFill>
                <a:latin typeface="Times New Roman" panose="02020603050405020304" pitchFamily="18" charset="0"/>
                <a:cs typeface="Times New Roman" panose="02020603050405020304" pitchFamily="18" charset="0"/>
              </a:rPr>
              <a:t> nedir? </a:t>
            </a:r>
          </a:p>
          <a:p>
            <a:pPr marL="263525"/>
            <a:r>
              <a:rPr lang="tr-TR" dirty="0" smtClean="0">
                <a:solidFill>
                  <a:schemeClr val="bg1"/>
                </a:solidFill>
                <a:latin typeface="Times New Roman" panose="02020603050405020304" pitchFamily="18" charset="0"/>
                <a:cs typeface="Times New Roman" panose="02020603050405020304" pitchFamily="18" charset="0"/>
              </a:rPr>
              <a:t>Namuslu kadınlara </a:t>
            </a:r>
            <a:r>
              <a:rPr lang="tr-TR" dirty="0">
                <a:solidFill>
                  <a:schemeClr val="bg1"/>
                </a:solidFill>
                <a:latin typeface="Times New Roman" panose="02020603050405020304" pitchFamily="18" charset="0"/>
                <a:cs typeface="Times New Roman" panose="02020603050405020304" pitchFamily="18" charset="0"/>
              </a:rPr>
              <a:t>zina ithamında </a:t>
            </a:r>
            <a:r>
              <a:rPr lang="tr-TR" dirty="0" smtClean="0">
                <a:solidFill>
                  <a:schemeClr val="bg1"/>
                </a:solidFill>
                <a:latin typeface="Times New Roman" panose="02020603050405020304" pitchFamily="18" charset="0"/>
                <a:cs typeface="Times New Roman" panose="02020603050405020304" pitchFamily="18" charset="0"/>
              </a:rPr>
              <a:t>bulunulması</a:t>
            </a:r>
          </a:p>
          <a:p>
            <a:pPr marL="263525"/>
            <a:r>
              <a:rPr lang="tr-TR" dirty="0" smtClean="0">
                <a:solidFill>
                  <a:schemeClr val="bg1"/>
                </a:solidFill>
                <a:latin typeface="Times New Roman" panose="02020603050405020304" pitchFamily="18" charset="0"/>
                <a:cs typeface="Times New Roman" panose="02020603050405020304" pitchFamily="18" charset="0"/>
              </a:rPr>
              <a:t>Zevceye yapılan </a:t>
            </a:r>
            <a:r>
              <a:rPr lang="tr-TR" dirty="0">
                <a:solidFill>
                  <a:schemeClr val="bg1"/>
                </a:solidFill>
                <a:latin typeface="Times New Roman" panose="02020603050405020304" pitchFamily="18" charset="0"/>
                <a:cs typeface="Times New Roman" panose="02020603050405020304" pitchFamily="18" charset="0"/>
              </a:rPr>
              <a:t>zina ithamı </a:t>
            </a:r>
          </a:p>
          <a:p>
            <a:pPr marL="263525"/>
            <a:endParaRPr lang="tr-TR" dirty="0" smtClean="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77630145"/>
      </p:ext>
    </p:extLst>
  </p:cSld>
  <p:clrMapOvr>
    <a:masterClrMapping/>
  </p:clrMapOvr>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10324</TotalTime>
  <Words>1098</Words>
  <Application>Microsoft Office PowerPoint</Application>
  <PresentationFormat>Ekran Gösterisi (4:3)</PresentationFormat>
  <Paragraphs>58</Paragraphs>
  <Slides>10</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10</vt:i4>
      </vt:variant>
    </vt:vector>
  </HeadingPairs>
  <TitlesOfParts>
    <vt:vector size="17" baseType="lpstr">
      <vt:lpstr>Arabic Typesetting</vt:lpstr>
      <vt:lpstr>Calibri</vt:lpstr>
      <vt:lpstr>Century Gothic</vt:lpstr>
      <vt:lpstr>Tahoma</vt:lpstr>
      <vt:lpstr>Times New Roman</vt:lpstr>
      <vt:lpstr>Wingdings 3</vt:lpstr>
      <vt:lpstr>Dilim</vt:lpstr>
      <vt:lpstr> Tefsir IV (İlahiyat Fakültesi  4. Sınıf)</vt:lpstr>
      <vt:lpstr>en-Nûr 24/21-31</vt:lpstr>
      <vt:lpstr>Sureyi Takdim</vt:lpstr>
      <vt:lpstr>Surenin Zihin HAritası</vt:lpstr>
      <vt:lpstr>Sebeb-i Nuzûle dair bilgiler</vt:lpstr>
      <vt:lpstr>en-Nûr 24/21-31</vt:lpstr>
      <vt:lpstr>PowerPoint Sunusu</vt:lpstr>
      <vt:lpstr>PowerPoint Sunusu</vt:lpstr>
      <vt:lpstr>İLAVE Bilgiler</vt:lpstr>
      <vt:lpstr>PowerPoint Sunusu</vt:lpstr>
    </vt:vector>
  </TitlesOfParts>
  <Company>istanbul ünivesitesi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TC. Diyanet İşleri Başkanlığı</dc:title>
  <dc:creator>Necmettin gökkır</dc:creator>
  <cp:lastModifiedBy>user</cp:lastModifiedBy>
  <cp:revision>512</cp:revision>
  <cp:lastPrinted>2016-03-08T11:30:58Z</cp:lastPrinted>
  <dcterms:created xsi:type="dcterms:W3CDTF">2014-10-29T07:48:48Z</dcterms:created>
  <dcterms:modified xsi:type="dcterms:W3CDTF">2019-12-04T08:34:50Z</dcterms:modified>
</cp:coreProperties>
</file>