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6" r:id="rId9"/>
    <p:sldId id="276" r:id="rId10"/>
    <p:sldId id="269" r:id="rId11"/>
    <p:sldId id="31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7F04C8C7-2D92-4F63-AF7B-1DCEB165E9F5}">
          <p14:sldIdLst>
            <p14:sldId id="256"/>
            <p14:sldId id="257"/>
            <p14:sldId id="259"/>
            <p14:sldId id="261"/>
            <p14:sldId id="262"/>
            <p14:sldId id="263"/>
            <p14:sldId id="265"/>
            <p14:sldId id="266"/>
            <p14:sldId id="276"/>
            <p14:sldId id="269"/>
            <p14:sldId id="310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Advancing coal conversion</a:t>
            </a:r>
            <a:br>
              <a:rPr lang="en-US" dirty="0"/>
            </a:br>
            <a:r>
              <a:rPr lang="en-US" dirty="0" smtClean="0"/>
              <a:t>technologies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combustion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err="1" smtClean="0"/>
              <a:t>Generally</a:t>
            </a:r>
            <a:r>
              <a:rPr lang="en-US" sz="2400" dirty="0" smtClean="0"/>
              <a:t>, </a:t>
            </a:r>
            <a:r>
              <a:rPr lang="en-US" sz="2400" dirty="0"/>
              <a:t>the energy conversion efficiency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determined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ratio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useful</a:t>
            </a:r>
            <a:r>
              <a:rPr lang="en-US" sz="2400" dirty="0" smtClean="0"/>
              <a:t> </a:t>
            </a:r>
            <a:r>
              <a:rPr lang="en-US" sz="2400" dirty="0"/>
              <a:t>output </a:t>
            </a:r>
            <a:r>
              <a:rPr lang="tr-TR" sz="2400" dirty="0" smtClean="0"/>
              <a:t>of a </a:t>
            </a:r>
            <a:r>
              <a:rPr lang="tr-TR" sz="2400" dirty="0" err="1" smtClean="0"/>
              <a:t>device</a:t>
            </a:r>
            <a:r>
              <a:rPr lang="en-US" sz="2400" dirty="0" smtClean="0"/>
              <a:t> </a:t>
            </a:r>
            <a:r>
              <a:rPr lang="en-US" sz="2400" dirty="0"/>
              <a:t>and the </a:t>
            </a:r>
            <a:r>
              <a:rPr lang="en-US" sz="2400" dirty="0" smtClean="0"/>
              <a:t>input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input to the device is heat or the heat content of a consumed </a:t>
            </a:r>
            <a:r>
              <a:rPr lang="en-US" sz="2400" dirty="0" smtClean="0"/>
              <a:t>fuel</a:t>
            </a:r>
            <a:r>
              <a:rPr lang="tr-TR" sz="2400" dirty="0"/>
              <a:t> </a:t>
            </a:r>
            <a:r>
              <a:rPr lang="tr-TR" sz="2400" dirty="0" err="1"/>
              <a:t>f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/>
              <a:t>thermal</a:t>
            </a:r>
            <a:r>
              <a:rPr lang="tr-TR" sz="2400" dirty="0"/>
              <a:t> </a:t>
            </a:r>
            <a:r>
              <a:rPr lang="tr-TR" sz="2400" dirty="0" err="1" smtClean="0"/>
              <a:t>efficiency</a:t>
            </a:r>
            <a:r>
              <a:rPr lang="tr-TR" sz="2400" dirty="0"/>
              <a:t> </a:t>
            </a:r>
            <a:r>
              <a:rPr lang="tr-TR" sz="2400" dirty="0" err="1" smtClean="0"/>
              <a:t>calculatons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desired output </a:t>
            </a:r>
            <a:r>
              <a:rPr lang="tr-TR" sz="2400" dirty="0" smtClean="0"/>
              <a:t>in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calculation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mechanical </a:t>
            </a:r>
            <a:r>
              <a:rPr lang="en-US" sz="2400" dirty="0"/>
              <a:t>work, heat, or possibly both.</a:t>
            </a:r>
          </a:p>
          <a:p>
            <a:r>
              <a:rPr lang="en-US" sz="2400" dirty="0"/>
              <a:t>Heat engines convert heat energy or </a:t>
            </a:r>
            <a:r>
              <a:rPr lang="en-US" sz="2400" dirty="0" smtClean="0"/>
              <a:t>heat</a:t>
            </a:r>
            <a:r>
              <a:rPr lang="tr-TR" sz="2400" dirty="0" smtClean="0"/>
              <a:t>, </a:t>
            </a:r>
            <a:r>
              <a:rPr lang="tr-TR" sz="2400" dirty="0" err="1" smtClean="0"/>
              <a:t>Qout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into mechanical energy or </a:t>
            </a:r>
            <a:r>
              <a:rPr lang="en-US" sz="2400" dirty="0" smtClean="0"/>
              <a:t>work</a:t>
            </a:r>
            <a:r>
              <a:rPr lang="tr-TR" sz="2400" dirty="0" smtClean="0"/>
              <a:t>, </a:t>
            </a:r>
            <a:r>
              <a:rPr lang="tr-TR" sz="2400" dirty="0" err="1" smtClean="0"/>
              <a:t>Wout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They can not do this job perfectly, so some of the input heat energy is not converted to work, but the waste is thrown out as heat.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08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https://</a:t>
            </a:r>
            <a:r>
              <a:rPr lang="tr-TR" sz="2400" dirty="0" smtClean="0"/>
              <a:t>www.princeton.edu/ssp/61-tiger-cub/library/efficiency.pdf</a:t>
            </a:r>
          </a:p>
          <a:p>
            <a:r>
              <a:rPr lang="tr-TR" sz="2400" dirty="0"/>
              <a:t>https://</a:t>
            </a:r>
            <a:r>
              <a:rPr lang="tr-TR" sz="2400" dirty="0" smtClean="0"/>
              <a:t>water.usgs.gov/edu/wupt-coalplant-diagram.html</a:t>
            </a:r>
          </a:p>
          <a:p>
            <a:r>
              <a:rPr lang="en-US" sz="2400" dirty="0"/>
              <a:t>Bryan D. </a:t>
            </a:r>
            <a:r>
              <a:rPr lang="en-US" sz="2400" dirty="0" err="1"/>
              <a:t>Morreale</a:t>
            </a:r>
            <a:r>
              <a:rPr lang="en-US" sz="2400" dirty="0"/>
              <a:t>, Cynthia A. Powell and David R. </a:t>
            </a:r>
            <a:r>
              <a:rPr lang="en-US" sz="2400" dirty="0" err="1" smtClean="0"/>
              <a:t>Luebke</a:t>
            </a:r>
            <a:r>
              <a:rPr lang="tr-TR" sz="2400" dirty="0" smtClean="0"/>
              <a:t>, </a:t>
            </a:r>
            <a:r>
              <a:rPr lang="en-US" sz="2400" dirty="0"/>
              <a:t>Advancing coal conversion technologies: materials </a:t>
            </a:r>
            <a:r>
              <a:rPr lang="en-US" sz="2400" dirty="0" smtClean="0"/>
              <a:t>challenges</a:t>
            </a:r>
            <a:r>
              <a:rPr lang="tr-TR" sz="2400" dirty="0" smtClean="0"/>
              <a:t>, </a:t>
            </a:r>
            <a:r>
              <a:rPr lang="tr-TR" sz="2400" dirty="0"/>
              <a:t>in Fundamentals of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Energy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Environmental</a:t>
            </a:r>
            <a:r>
              <a:rPr lang="tr-TR" sz="2400" dirty="0"/>
              <a:t> </a:t>
            </a:r>
            <a:r>
              <a:rPr lang="tr-TR" sz="2400" dirty="0" err="1"/>
              <a:t>Sustainability</a:t>
            </a:r>
            <a:r>
              <a:rPr lang="tr-TR" sz="2400" dirty="0"/>
              <a:t> (</a:t>
            </a:r>
            <a:r>
              <a:rPr lang="tr-TR" sz="2400" dirty="0" err="1"/>
              <a:t>Eds</a:t>
            </a:r>
            <a:r>
              <a:rPr lang="tr-TR" sz="2400" dirty="0"/>
              <a:t>. David S. </a:t>
            </a:r>
            <a:r>
              <a:rPr lang="tr-TR" sz="2400" dirty="0" err="1"/>
              <a:t>Ginley</a:t>
            </a:r>
            <a:r>
              <a:rPr lang="tr-TR" sz="2400" dirty="0"/>
              <a:t>, David </a:t>
            </a:r>
            <a:r>
              <a:rPr lang="tr-TR" sz="2400" dirty="0" err="1"/>
              <a:t>Cahen</a:t>
            </a:r>
            <a:r>
              <a:rPr lang="tr-TR" sz="2400" dirty="0"/>
              <a:t>), Cambridge </a:t>
            </a:r>
            <a:r>
              <a:rPr lang="tr-TR" sz="2400" dirty="0" err="1"/>
              <a:t>University</a:t>
            </a:r>
            <a:r>
              <a:rPr lang="tr-TR" sz="2400" dirty="0"/>
              <a:t> </a:t>
            </a:r>
            <a:r>
              <a:rPr lang="tr-TR" sz="2400" dirty="0" err="1"/>
              <a:t>Press</a:t>
            </a:r>
            <a:r>
              <a:rPr lang="tr-TR" sz="2400" dirty="0"/>
              <a:t>, 2012. </a:t>
            </a:r>
          </a:p>
        </p:txBody>
      </p:sp>
    </p:spTree>
    <p:extLst>
      <p:ext uri="{BB962C8B-B14F-4D97-AF65-F5344CB8AC3E}">
        <p14:creationId xmlns:p14="http://schemas.microsoft.com/office/powerpoint/2010/main" val="7558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Advancing coal </a:t>
            </a:r>
            <a:r>
              <a:rPr lang="en-US" dirty="0" smtClean="0"/>
              <a:t>conversion</a:t>
            </a:r>
            <a:r>
              <a:rPr lang="tr-TR" dirty="0" smtClean="0"/>
              <a:t> </a:t>
            </a:r>
            <a:r>
              <a:rPr lang="en-US" dirty="0" smtClean="0"/>
              <a:t>technologies</a:t>
            </a:r>
            <a:r>
              <a:rPr lang="en-US" dirty="0"/>
              <a:t>: materials</a:t>
            </a:r>
            <a:br>
              <a:rPr lang="en-US" dirty="0"/>
            </a:br>
            <a:r>
              <a:rPr lang="en-US" dirty="0"/>
              <a:t>challenges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Coal </a:t>
            </a:r>
            <a:r>
              <a:rPr lang="en-US" sz="2400" dirty="0"/>
              <a:t>is a modified biomass residue and can be considered as a means of storing solar energy for a very long time.</a:t>
            </a:r>
          </a:p>
          <a:p>
            <a:r>
              <a:rPr lang="en-US" sz="2400" dirty="0"/>
              <a:t>Coal has been used as a source of energy for </a:t>
            </a:r>
            <a:r>
              <a:rPr lang="en-US" sz="2400" dirty="0" smtClean="0"/>
              <a:t>centuries</a:t>
            </a:r>
            <a:r>
              <a:rPr lang="tr-TR" sz="2400" dirty="0" smtClean="0"/>
              <a:t>, an</a:t>
            </a:r>
            <a:r>
              <a:rPr lang="en-US" sz="2400" dirty="0" smtClean="0"/>
              <a:t>d </a:t>
            </a:r>
            <a:r>
              <a:rPr lang="tr-TR" sz="2400" dirty="0" err="1" smtClean="0"/>
              <a:t>nowadays</a:t>
            </a:r>
            <a:r>
              <a:rPr lang="en-US" sz="2400" dirty="0" smtClean="0"/>
              <a:t> </a:t>
            </a:r>
            <a:r>
              <a:rPr lang="en-US" sz="2400" dirty="0"/>
              <a:t>it has been exploited through two </a:t>
            </a:r>
            <a:r>
              <a:rPr lang="en-US" sz="2400" dirty="0" smtClean="0"/>
              <a:t>processes: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/>
              <a:t>direct burning of the </a:t>
            </a:r>
            <a:r>
              <a:rPr lang="en-US" sz="2400" dirty="0" smtClean="0"/>
              <a:t>c</a:t>
            </a:r>
            <a:r>
              <a:rPr lang="tr-TR" sz="2400" dirty="0" err="1" smtClean="0"/>
              <a:t>oal</a:t>
            </a:r>
            <a:r>
              <a:rPr lang="en-US" sz="2400" dirty="0" smtClean="0"/>
              <a:t> </a:t>
            </a:r>
            <a:r>
              <a:rPr lang="en-US" sz="2400" dirty="0"/>
              <a:t>to produce heat and electricity through steam cycles;</a:t>
            </a:r>
          </a:p>
          <a:p>
            <a:pPr marL="0" indent="0">
              <a:buNone/>
            </a:pPr>
            <a:r>
              <a:rPr lang="tr-TR" sz="2400" dirty="0" smtClean="0"/>
              <a:t>	- </a:t>
            </a:r>
            <a:r>
              <a:rPr lang="tr-TR" sz="2400" dirty="0"/>
              <a:t>g</a:t>
            </a:r>
            <a:r>
              <a:rPr lang="en-US" sz="2400" dirty="0" err="1" smtClean="0"/>
              <a:t>asification</a:t>
            </a:r>
            <a:r>
              <a:rPr lang="en-US" sz="2400" dirty="0" smtClean="0"/>
              <a:t> </a:t>
            </a:r>
            <a:r>
              <a:rPr lang="en-US" sz="2400" dirty="0"/>
              <a:t>processes which produce high flammable or liquid fuels and chemicals through liquefaction processes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17044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Coal has contributed to the development of civilization, documented over a 2000 year period.</a:t>
            </a:r>
          </a:p>
          <a:p>
            <a:r>
              <a:rPr lang="en-US" sz="2400" dirty="0"/>
              <a:t>At that time, coal was mainly used as a means to heat houses.</a:t>
            </a:r>
          </a:p>
          <a:p>
            <a:r>
              <a:rPr lang="tr-TR" sz="2400" dirty="0"/>
              <a:t>C</a:t>
            </a:r>
            <a:r>
              <a:rPr lang="en-US" sz="2400" dirty="0" err="1" smtClean="0"/>
              <a:t>oal</a:t>
            </a:r>
            <a:r>
              <a:rPr lang="en-US" sz="2400" dirty="0" smtClean="0"/>
              <a:t> </a:t>
            </a:r>
            <a:r>
              <a:rPr lang="en-US" sz="2400" dirty="0"/>
              <a:t>has been exploited as an economical and abundant source of energy that contributes to global economic growth and quality of </a:t>
            </a:r>
            <a:r>
              <a:rPr lang="en-US" sz="2400" dirty="0" smtClean="0"/>
              <a:t>life</a:t>
            </a:r>
            <a:r>
              <a:rPr lang="tr-TR" sz="2400" dirty="0"/>
              <a:t> s</a:t>
            </a:r>
            <a:r>
              <a:rPr lang="tr-TR" sz="2400" dirty="0" smtClean="0"/>
              <a:t>ince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eighteenth</a:t>
            </a:r>
            <a:r>
              <a:rPr lang="tr-TR" sz="2400" dirty="0"/>
              <a:t> </a:t>
            </a:r>
            <a:r>
              <a:rPr lang="tr-TR" sz="2400" dirty="0" err="1"/>
              <a:t>century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At the beginning of the 1800's, coal was used as an industrial heat source to produce salt and produce glass, and to burn as a fuel for locomotives and industrial equipment, as well as to transform a flammable </a:t>
            </a:r>
            <a:r>
              <a:rPr lang="tr-TR" sz="2400" dirty="0" err="1" smtClean="0"/>
              <a:t>gas</a:t>
            </a:r>
            <a:r>
              <a:rPr lang="en-US" sz="2400" dirty="0" smtClean="0"/>
              <a:t> </a:t>
            </a:r>
            <a:r>
              <a:rPr lang="en-US" sz="2400" dirty="0"/>
              <a:t>used for street lighting.</a:t>
            </a:r>
          </a:p>
          <a:p>
            <a:r>
              <a:rPr lang="en-US" sz="2400" dirty="0"/>
              <a:t>During the 1800's and until the 1900's, coal continued to be used as a low-cost, domestic and intensive source of energy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97418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Concerns about the environment continue to be the forerunner of coal use.</a:t>
            </a:r>
          </a:p>
          <a:p>
            <a:r>
              <a:rPr lang="en-US" sz="2400" dirty="0" smtClean="0"/>
              <a:t>C</a:t>
            </a:r>
            <a:r>
              <a:rPr lang="tr-TR" sz="2400" dirty="0" smtClean="0"/>
              <a:t>O2</a:t>
            </a:r>
            <a:r>
              <a:rPr lang="en-US" sz="2400" dirty="0" smtClean="0"/>
              <a:t> </a:t>
            </a:r>
            <a:r>
              <a:rPr lang="en-US" sz="2400" dirty="0"/>
              <a:t>concentrations in the atmosphere have increased by 30% over the past 50 years; In 2010, the volume has been raised to ~ 390ppm level.</a:t>
            </a:r>
          </a:p>
          <a:p>
            <a:r>
              <a:rPr lang="en-US" sz="2400" dirty="0"/>
              <a:t>The increase in Earth's surface temperature is attributed to the increasing level of atmospheric carbon dioxide and other greenhouse gases.</a:t>
            </a:r>
          </a:p>
          <a:p>
            <a:r>
              <a:rPr lang="en-US" sz="2400" dirty="0"/>
              <a:t>At the moment the government, academia and industry are aggressively pursuing research and development efforts focused on removing the effects associated with greenhouse gas emissions associated with fossil fuels.</a:t>
            </a:r>
          </a:p>
          <a:p>
            <a:r>
              <a:rPr lang="en-US" sz="2400" dirty="0"/>
              <a:t>In particular, the technology has focused on increasing process efficiency and converting carbon </a:t>
            </a:r>
            <a:r>
              <a:rPr lang="tr-TR" sz="2400" dirty="0" err="1" smtClean="0"/>
              <a:t>dioxide</a:t>
            </a:r>
            <a:r>
              <a:rPr lang="en-US" sz="2400" dirty="0" smtClean="0"/>
              <a:t> </a:t>
            </a:r>
            <a:r>
              <a:rPr lang="tr-TR" sz="2400" dirty="0" smtClean="0"/>
              <a:t>in</a:t>
            </a:r>
            <a:r>
              <a:rPr lang="en-US" sz="2400" dirty="0" smtClean="0"/>
              <a:t>to </a:t>
            </a:r>
            <a:r>
              <a:rPr lang="tr-TR" sz="2400" dirty="0" err="1" smtClean="0"/>
              <a:t>valuable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, </a:t>
            </a:r>
            <a:r>
              <a:rPr lang="en-US" sz="2400" dirty="0" smtClean="0"/>
              <a:t>carbon </a:t>
            </a:r>
            <a:r>
              <a:rPr lang="en-US" sz="2400" dirty="0"/>
              <a:t>dioxide capture, permanent storage in geological </a:t>
            </a:r>
            <a:r>
              <a:rPr lang="en-US" sz="2400" dirty="0" smtClean="0"/>
              <a:t>reservoirs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0030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origins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makeup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I</a:t>
            </a:r>
            <a:r>
              <a:rPr lang="en-US" sz="2400" dirty="0" err="1" smtClean="0"/>
              <a:t>ncluding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coal,</a:t>
            </a:r>
            <a:r>
              <a:rPr lang="tr-TR" sz="2400" dirty="0" smtClean="0"/>
              <a:t> </a:t>
            </a:r>
            <a:r>
              <a:rPr lang="tr-TR" sz="2400" dirty="0" err="1" smtClean="0"/>
              <a:t>fossil</a:t>
            </a:r>
            <a:r>
              <a:rPr lang="tr-TR" sz="2400" dirty="0" smtClean="0"/>
              <a:t> </a:t>
            </a:r>
            <a:r>
              <a:rPr lang="tr-TR" sz="2400" dirty="0" err="1" smtClean="0"/>
              <a:t>fuels</a:t>
            </a:r>
            <a:r>
              <a:rPr lang="en-US" sz="2400" dirty="0" smtClean="0"/>
              <a:t> </a:t>
            </a:r>
            <a:r>
              <a:rPr lang="en-US" sz="2400" dirty="0"/>
              <a:t>are the altered remnants of prehistoric biomass.</a:t>
            </a:r>
          </a:p>
          <a:p>
            <a:r>
              <a:rPr lang="en-US" sz="2400" dirty="0"/>
              <a:t>Coal, like biomass, can be regarded as a form of stored solar energy; but on a very different time scale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7" y="3309869"/>
            <a:ext cx="11850803" cy="298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986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resources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World Coal Institute </a:t>
            </a:r>
            <a:r>
              <a:rPr lang="tr-TR" sz="2400" dirty="0" smtClean="0"/>
              <a:t>(WCI) </a:t>
            </a:r>
            <a:r>
              <a:rPr lang="en-US" sz="2400" dirty="0" smtClean="0"/>
              <a:t>estimates </a:t>
            </a:r>
            <a:r>
              <a:rPr lang="en-US" sz="2400" dirty="0"/>
              <a:t>that globally proven 984 billion </a:t>
            </a:r>
            <a:r>
              <a:rPr lang="en-US" sz="2400" dirty="0" err="1"/>
              <a:t>tonnes</a:t>
            </a:r>
            <a:r>
              <a:rPr lang="en-US" sz="2400" dirty="0"/>
              <a:t> of coal reserves can last about 200 years at current consumption levels.</a:t>
            </a:r>
          </a:p>
          <a:p>
            <a:r>
              <a:rPr lang="en-US" sz="2400" dirty="0"/>
              <a:t>While these coal reserves are mostly found in the USA, Russia, China and India, all continents and more than 70 countries have identified coal deposits.</a:t>
            </a:r>
          </a:p>
          <a:p>
            <a:r>
              <a:rPr lang="en-US" sz="2400" dirty="0"/>
              <a:t>Today, coal accounts for more than 25% of global energy, more than 40% of the world's electricity and more than 90% of the electricity of some nations.</a:t>
            </a:r>
          </a:p>
          <a:p>
            <a:r>
              <a:rPr lang="en-US" sz="2400" dirty="0"/>
              <a:t>In addition, coal is one of the </a:t>
            </a:r>
            <a:r>
              <a:rPr lang="tr-TR" sz="2400" dirty="0" err="1" smtClean="0"/>
              <a:t>least</a:t>
            </a:r>
            <a:r>
              <a:rPr lang="en-US" sz="2400" dirty="0" smtClean="0"/>
              <a:t> </a:t>
            </a:r>
            <a:r>
              <a:rPr lang="en-US" sz="2400" dirty="0"/>
              <a:t>expensive fossil fuels that cost about one-sixth of oil and gas in terms of energy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271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 smtClean="0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combustion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At </a:t>
            </a:r>
            <a:r>
              <a:rPr lang="en-US" sz="2400" dirty="0"/>
              <a:t>present, pulverized coal combustion (PCC) processes dominate power generation and globally exceed 42%.</a:t>
            </a:r>
          </a:p>
          <a:p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combustion process </a:t>
            </a:r>
            <a:r>
              <a:rPr lang="tr-TR" sz="2400" dirty="0" err="1" smtClean="0"/>
              <a:t>includes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/>
              <a:t> </a:t>
            </a:r>
            <a:r>
              <a:rPr lang="en-US" sz="2400" dirty="0" smtClean="0"/>
              <a:t>exothermic </a:t>
            </a:r>
            <a:r>
              <a:rPr lang="en-US" sz="2400" dirty="0"/>
              <a:t>chemical reaction of carbon and hydrogen in coal in the presence of excess </a:t>
            </a:r>
            <a:r>
              <a:rPr lang="en-US" sz="2400" dirty="0" smtClean="0"/>
              <a:t>oxygen</a:t>
            </a:r>
            <a:r>
              <a:rPr lang="tr-TR" sz="2400" dirty="0" smtClean="0"/>
              <a:t> as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		C + O2                        CO2           </a:t>
            </a:r>
            <a:r>
              <a:rPr lang="el-GR" sz="2400" dirty="0" smtClean="0"/>
              <a:t>Δ</a:t>
            </a:r>
            <a:r>
              <a:rPr lang="tr-TR" sz="2400" dirty="0" smtClean="0"/>
              <a:t>H = -283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H2  +  0.5O2                    H2O    </a:t>
            </a:r>
            <a:r>
              <a:rPr lang="el-GR" sz="2400" dirty="0"/>
              <a:t>Δ</a:t>
            </a:r>
            <a:r>
              <a:rPr lang="tr-TR" sz="2400" dirty="0"/>
              <a:t>H = -</a:t>
            </a:r>
            <a:r>
              <a:rPr lang="tr-TR" sz="2400" dirty="0" smtClean="0"/>
              <a:t>242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3886200" y="4997003"/>
            <a:ext cx="11204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514045" y="5859887"/>
            <a:ext cx="9852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Coal </a:t>
            </a:r>
            <a:r>
              <a:rPr lang="tr-TR" dirty="0" err="1" smtClean="0"/>
              <a:t>conversion</a:t>
            </a:r>
            <a:r>
              <a:rPr lang="tr-TR" dirty="0" smtClean="0"/>
              <a:t> </a:t>
            </a:r>
            <a:r>
              <a:rPr lang="tr-TR" dirty="0" err="1" smtClean="0"/>
              <a:t>basics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Coal </a:t>
            </a:r>
            <a:r>
              <a:rPr lang="tr-TR" dirty="0" err="1" smtClean="0"/>
              <a:t>combustion</a:t>
            </a:r>
            <a:r>
              <a:rPr lang="tr-TR" dirty="0" smtClean="0"/>
              <a:t> </a:t>
            </a:r>
            <a:r>
              <a:rPr lang="tr-TR" dirty="0" err="1" smtClean="0"/>
              <a:t>processes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61169" y="6382526"/>
            <a:ext cx="8410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1</a:t>
            </a:r>
            <a:r>
              <a:rPr lang="en-US" dirty="0"/>
              <a:t>. Pulverized </a:t>
            </a:r>
            <a:r>
              <a:rPr lang="en-US" dirty="0" smtClean="0"/>
              <a:t>coal</a:t>
            </a:r>
            <a:r>
              <a:rPr lang="tr-TR" dirty="0" smtClean="0"/>
              <a:t> </a:t>
            </a:r>
            <a:r>
              <a:rPr lang="en-US" dirty="0" smtClean="0"/>
              <a:t>combustion </a:t>
            </a:r>
            <a:r>
              <a:rPr lang="en-US" dirty="0"/>
              <a:t>system </a:t>
            </a: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39" y="1530849"/>
            <a:ext cx="8098198" cy="485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3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combustion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High-pressure steam turns the turbine blades </a:t>
            </a:r>
            <a:r>
              <a:rPr lang="tr-TR" sz="2400" dirty="0" smtClean="0"/>
              <a:t>of a </a:t>
            </a:r>
            <a:r>
              <a:rPr lang="tr-TR" sz="2400" dirty="0" err="1" smtClean="0"/>
              <a:t>turbine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connected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tr-TR" sz="2400" dirty="0" smtClean="0"/>
              <a:t>a </a:t>
            </a:r>
            <a:r>
              <a:rPr lang="tr-TR" sz="2400" dirty="0" err="1" smtClean="0"/>
              <a:t>generator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generator turns and generates electricity.</a:t>
            </a:r>
          </a:p>
          <a:p>
            <a:r>
              <a:rPr lang="en-US" sz="2400" dirty="0"/>
              <a:t>Hot, condensed steam water is passed through the cooling water-cooled pipes.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condensed water is </a:t>
            </a:r>
            <a:r>
              <a:rPr lang="en-US" sz="2400" dirty="0" smtClean="0"/>
              <a:t>cooled </a:t>
            </a:r>
            <a:r>
              <a:rPr lang="en-US" sz="2400" dirty="0"/>
              <a:t>down and then recirculated back through the coal-fired boiler to </a:t>
            </a:r>
            <a:r>
              <a:rPr lang="en-US" sz="2400" dirty="0" smtClean="0"/>
              <a:t>turn </a:t>
            </a:r>
            <a:r>
              <a:rPr lang="en-US" sz="2400" dirty="0"/>
              <a:t>to steam and power the turbines.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is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en-US" sz="2400" dirty="0" smtClean="0"/>
              <a:t> </a:t>
            </a:r>
            <a:r>
              <a:rPr lang="en-US" sz="2400" dirty="0"/>
              <a:t>closed-cycle loop part of the </a:t>
            </a:r>
            <a:r>
              <a:rPr lang="tr-TR" sz="2400" dirty="0" err="1" smtClean="0"/>
              <a:t>coal</a:t>
            </a:r>
            <a:r>
              <a:rPr lang="tr-TR" sz="2400" dirty="0" smtClean="0"/>
              <a:t> </a:t>
            </a:r>
            <a:r>
              <a:rPr lang="tr-TR" sz="2400" dirty="0" err="1" smtClean="0"/>
              <a:t>combustion</a:t>
            </a:r>
            <a:r>
              <a:rPr lang="tr-TR" sz="2400" dirty="0" smtClean="0"/>
              <a:t> </a:t>
            </a:r>
            <a:r>
              <a:rPr lang="en-US" sz="2400" dirty="0" smtClean="0"/>
              <a:t>system 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reuses the water continuously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This </a:t>
            </a:r>
            <a:r>
              <a:rPr lang="en-US" sz="2400" dirty="0"/>
              <a:t>cooler water surrounds the </a:t>
            </a:r>
            <a:r>
              <a:rPr lang="en-US" sz="2400" dirty="0" smtClean="0"/>
              <a:t>pipes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contain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the hot condensed steam and thus is heated up a lot.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4224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810</Words>
  <Application>Microsoft Office PowerPoint</Application>
  <PresentationFormat>Özel</PresentationFormat>
  <Paragraphs>59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Advancing coal conversion technologies</vt:lpstr>
      <vt:lpstr>Advancing coal conversion technologies: materials challenges</vt:lpstr>
      <vt:lpstr>Historical perspective</vt:lpstr>
      <vt:lpstr>Historical perspective</vt:lpstr>
      <vt:lpstr>Coal origins and makeup</vt:lpstr>
      <vt:lpstr>Coal resources</vt:lpstr>
      <vt:lpstr>Coal conversion basics Coal combustion processes</vt:lpstr>
      <vt:lpstr>Coal conversion basics Coal combustion processes</vt:lpstr>
      <vt:lpstr>Coal conversion basics Coal combustion processes</vt:lpstr>
      <vt:lpstr>Coal conversion basics Coal combustion processes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165</cp:revision>
  <dcterms:created xsi:type="dcterms:W3CDTF">2018-01-03T07:12:09Z</dcterms:created>
  <dcterms:modified xsi:type="dcterms:W3CDTF">2018-02-03T21:21:10Z</dcterms:modified>
</cp:coreProperties>
</file>