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5" r:id="rId10"/>
    <p:sldId id="266" r:id="rId11"/>
    <p:sldId id="268" r:id="rId12"/>
    <p:sldId id="264"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42" y="13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AE07AA6-1230-4EC5-89DD-A18AC921ADFE}"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231592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E07AA6-1230-4EC5-89DD-A18AC921ADFE}"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2145914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E07AA6-1230-4EC5-89DD-A18AC921ADFE}"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1213279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E07AA6-1230-4EC5-89DD-A18AC921ADFE}"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3805546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AE07AA6-1230-4EC5-89DD-A18AC921ADFE}" type="datetimeFigureOut">
              <a:rPr lang="tr-TR" smtClean="0"/>
              <a:t>11.05.2020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284916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AE07AA6-1230-4EC5-89DD-A18AC921ADFE}"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58387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AE07AA6-1230-4EC5-89DD-A18AC921ADFE}" type="datetimeFigureOut">
              <a:rPr lang="tr-TR" smtClean="0"/>
              <a:t>11.05.2020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2413832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AE07AA6-1230-4EC5-89DD-A18AC921ADFE}" type="datetimeFigureOut">
              <a:rPr lang="tr-TR" smtClean="0"/>
              <a:t>11.05.2020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2329247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E07AA6-1230-4EC5-89DD-A18AC921ADFE}" type="datetimeFigureOut">
              <a:rPr lang="tr-TR" smtClean="0"/>
              <a:t>11.05.2020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19620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E07AA6-1230-4EC5-89DD-A18AC921ADFE}"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3510389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AE07AA6-1230-4EC5-89DD-A18AC921ADFE}" type="datetimeFigureOut">
              <a:rPr lang="tr-TR" smtClean="0"/>
              <a:t>11.05.2020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AFE7447-96C7-4DA0-BB47-7E0F392DFA57}" type="slidenum">
              <a:rPr lang="tr-TR" smtClean="0"/>
              <a:t>‹#›</a:t>
            </a:fld>
            <a:endParaRPr lang="tr-TR"/>
          </a:p>
        </p:txBody>
      </p:sp>
    </p:spTree>
    <p:extLst>
      <p:ext uri="{BB962C8B-B14F-4D97-AF65-F5344CB8AC3E}">
        <p14:creationId xmlns:p14="http://schemas.microsoft.com/office/powerpoint/2010/main" val="464268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E07AA6-1230-4EC5-89DD-A18AC921ADFE}" type="datetimeFigureOut">
              <a:rPr lang="tr-TR" smtClean="0"/>
              <a:t>11.05.2020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E7447-96C7-4DA0-BB47-7E0F392DFA57}" type="slidenum">
              <a:rPr lang="tr-TR" smtClean="0"/>
              <a:t>‹#›</a:t>
            </a:fld>
            <a:endParaRPr lang="tr-TR"/>
          </a:p>
        </p:txBody>
      </p:sp>
    </p:spTree>
    <p:extLst>
      <p:ext uri="{BB962C8B-B14F-4D97-AF65-F5344CB8AC3E}">
        <p14:creationId xmlns:p14="http://schemas.microsoft.com/office/powerpoint/2010/main" val="3820621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Ders </a:t>
            </a:r>
            <a:r>
              <a:rPr lang="tr-TR" dirty="0" smtClean="0"/>
              <a:t>1- </a:t>
            </a:r>
            <a:r>
              <a:rPr lang="tr-TR" dirty="0" smtClean="0"/>
              <a:t>Farklılaştırılmış Öğretim ve Özellikleri</a:t>
            </a:r>
            <a:endParaRPr lang="tr-TR" dirty="0"/>
          </a:p>
        </p:txBody>
      </p:sp>
      <p:sp>
        <p:nvSpPr>
          <p:cNvPr id="3" name="Alt Başlık 2"/>
          <p:cNvSpPr>
            <a:spLocks noGrp="1"/>
          </p:cNvSpPr>
          <p:nvPr>
            <p:ph type="subTitle" idx="1"/>
          </p:nvPr>
        </p:nvSpPr>
        <p:spPr>
          <a:xfrm>
            <a:off x="1524000" y="3602037"/>
            <a:ext cx="9144000" cy="2911057"/>
          </a:xfrm>
        </p:spPr>
        <p:txBody>
          <a:bodyPr>
            <a:normAutofit lnSpcReduction="10000"/>
          </a:bodyPr>
          <a:lstStyle/>
          <a:p>
            <a:r>
              <a:rPr lang="tr-TR" dirty="0" smtClean="0"/>
              <a:t>Hazırlayan: Prof. Dr. Berrin Baydık</a:t>
            </a:r>
          </a:p>
          <a:p>
            <a:pPr algn="l"/>
            <a:r>
              <a:rPr lang="tr-TR" dirty="0" smtClean="0"/>
              <a:t>Not: Bu ders notunun hazırlanmasında aşağıda yer alan kaynaklardan yararlanılmıştır. </a:t>
            </a:r>
          </a:p>
          <a:p>
            <a:pPr marL="457200" indent="-457200" algn="l">
              <a:buAutoNum type="arabicPeriod"/>
            </a:pPr>
            <a:r>
              <a:rPr lang="tr-TR" dirty="0" smtClean="0"/>
              <a:t>Bender, W.N. (2008). </a:t>
            </a:r>
            <a:r>
              <a:rPr lang="tr-TR" dirty="0" err="1" smtClean="0"/>
              <a:t>Differentiating</a:t>
            </a:r>
            <a:r>
              <a:rPr lang="tr-TR" dirty="0" smtClean="0"/>
              <a:t> </a:t>
            </a:r>
            <a:r>
              <a:rPr lang="tr-TR" dirty="0" err="1" smtClean="0"/>
              <a:t>instruction</a:t>
            </a:r>
            <a:r>
              <a:rPr lang="tr-TR" dirty="0" smtClean="0"/>
              <a:t> </a:t>
            </a:r>
            <a:r>
              <a:rPr lang="tr-TR" dirty="0" err="1" smtClean="0"/>
              <a:t>for</a:t>
            </a:r>
            <a:r>
              <a:rPr lang="tr-TR" dirty="0" smtClean="0"/>
              <a:t> </a:t>
            </a:r>
            <a:r>
              <a:rPr lang="tr-TR" dirty="0" err="1" smtClean="0"/>
              <a:t>students</a:t>
            </a:r>
            <a:r>
              <a:rPr lang="tr-TR" dirty="0" smtClean="0"/>
              <a:t> </a:t>
            </a:r>
            <a:r>
              <a:rPr lang="tr-TR" dirty="0" err="1" smtClean="0"/>
              <a:t>with</a:t>
            </a:r>
            <a:r>
              <a:rPr lang="tr-TR" dirty="0" smtClean="0"/>
              <a:t> </a:t>
            </a:r>
            <a:r>
              <a:rPr lang="tr-TR" dirty="0" err="1" smtClean="0"/>
              <a:t>learning</a:t>
            </a:r>
            <a:r>
              <a:rPr lang="tr-TR" dirty="0" smtClean="0"/>
              <a:t> </a:t>
            </a:r>
            <a:r>
              <a:rPr lang="tr-TR" dirty="0" err="1" smtClean="0"/>
              <a:t>disabilities</a:t>
            </a:r>
            <a:r>
              <a:rPr lang="tr-TR" dirty="0" smtClean="0"/>
              <a:t>. </a:t>
            </a:r>
            <a:r>
              <a:rPr lang="tr-TR" dirty="0" err="1" smtClean="0"/>
              <a:t>London</a:t>
            </a:r>
            <a:r>
              <a:rPr lang="tr-TR" dirty="0" smtClean="0"/>
              <a:t>, UK: </a:t>
            </a:r>
            <a:r>
              <a:rPr lang="tr-TR" dirty="0" err="1" smtClean="0"/>
              <a:t>Corwin</a:t>
            </a:r>
            <a:r>
              <a:rPr lang="tr-TR" dirty="0" smtClean="0"/>
              <a:t> </a:t>
            </a:r>
            <a:r>
              <a:rPr lang="tr-TR" dirty="0" err="1" smtClean="0"/>
              <a:t>Press</a:t>
            </a:r>
            <a:r>
              <a:rPr lang="tr-TR" dirty="0" smtClean="0"/>
              <a:t>. </a:t>
            </a:r>
          </a:p>
          <a:p>
            <a:pPr marL="457200" indent="-457200" algn="l">
              <a:buAutoNum type="arabicPeriod"/>
            </a:pPr>
            <a:r>
              <a:rPr lang="tr-TR" dirty="0" err="1" smtClean="0"/>
              <a:t>Tomlinson</a:t>
            </a:r>
            <a:r>
              <a:rPr lang="tr-TR" dirty="0" smtClean="0"/>
              <a:t>, C.A. (2014). Öğrenci gereksinimlerine göre farklılaştırılmış eğitim. (Çev.). İstanbul: REDHOUSE Eğitim Kitapları. </a:t>
            </a:r>
            <a:r>
              <a:rPr lang="tr-TR" dirty="0" smtClean="0"/>
              <a:t>(Öğrencilere ders materyali olarak önerilmiştir.)</a:t>
            </a:r>
            <a:endParaRPr lang="tr-TR" dirty="0"/>
          </a:p>
        </p:txBody>
      </p:sp>
    </p:spTree>
    <p:extLst>
      <p:ext uri="{BB962C8B-B14F-4D97-AF65-F5344CB8AC3E}">
        <p14:creationId xmlns:p14="http://schemas.microsoft.com/office/powerpoint/2010/main" val="319381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735106"/>
            <a:ext cx="10515600" cy="5441857"/>
          </a:xfrm>
        </p:spPr>
        <p:txBody>
          <a:bodyPr>
            <a:noAutofit/>
          </a:bodyPr>
          <a:lstStyle/>
          <a:p>
            <a:r>
              <a:rPr lang="tr-TR" sz="3600" dirty="0" smtClean="0"/>
              <a:t>Öğretmen derse yönlendirme aşamasında bazı öğrencilerin konuya ilişkin kavramlara sahip olduklarını ve daha zorlayıcı bir derse gereksinimleri olduğunu fark edebilir. Bu durumda dersin başlangıç öğretimi öncesinde farklılaşma yapılabilir. Bu düşüncesini doğrulamak için bir iki soru sorarak değerlendirme yaptıktan sonra bu öğrenciler için alternatif bir </a:t>
            </a:r>
            <a:r>
              <a:rPr lang="tr-TR" sz="3600" dirty="0" err="1" smtClean="0"/>
              <a:t>öğretimsel</a:t>
            </a:r>
            <a:r>
              <a:rPr lang="tr-TR" sz="3600" dirty="0" smtClean="0"/>
              <a:t> etkinlik oluşturabilir. Bu etkinlikler zenginleştirme etkinlikleri olarak isimlendirilir. Bu şekilde onlara verilen görev daha zorlayıcı olur. </a:t>
            </a:r>
          </a:p>
        </p:txBody>
      </p:sp>
    </p:spTree>
    <p:extLst>
      <p:ext uri="{BB962C8B-B14F-4D97-AF65-F5344CB8AC3E}">
        <p14:creationId xmlns:p14="http://schemas.microsoft.com/office/powerpoint/2010/main" val="3802426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sz="3600" dirty="0" smtClean="0"/>
              <a:t>Dersin başlangıç öğretimi aşaması tamamlandıktan sonra da ikinci bir grup oluşturulabilir. Bu grup rehberli öğretim aşamasına gereksinim duymayan gruptur. Bu gruba da farklılaştırılmış bir görev verilebilir. </a:t>
            </a:r>
          </a:p>
          <a:p>
            <a:r>
              <a:rPr lang="tr-TR" sz="3600" dirty="0" smtClean="0"/>
              <a:t>Öğretmen rehberli öğretim aşamasına geriye kalan öğrencilerle devam eder. </a:t>
            </a:r>
          </a:p>
          <a:p>
            <a:r>
              <a:rPr lang="tr-TR" sz="3600" dirty="0"/>
              <a:t>Öğrencilerin dikkatlerinin etkinliğe yoğunlaşması için gruplandırmada sınıfın fiziksel düzenlemesi de </a:t>
            </a:r>
            <a:r>
              <a:rPr lang="tr-TR" sz="3600" dirty="0" smtClean="0"/>
              <a:t>önemlidir </a:t>
            </a:r>
            <a:r>
              <a:rPr lang="tr-TR" sz="3600" dirty="0"/>
              <a:t>(Bender, 2008</a:t>
            </a:r>
            <a:r>
              <a:rPr lang="tr-TR" sz="3600" dirty="0" smtClean="0"/>
              <a:t>). </a:t>
            </a:r>
            <a:endParaRPr lang="tr-TR" sz="3600" dirty="0"/>
          </a:p>
          <a:p>
            <a:pPr marL="0" indent="0">
              <a:buNone/>
            </a:pPr>
            <a:endParaRPr lang="tr-TR" sz="3600" dirty="0" smtClean="0"/>
          </a:p>
          <a:p>
            <a:endParaRPr lang="tr-TR" sz="3600" dirty="0"/>
          </a:p>
        </p:txBody>
      </p:sp>
    </p:spTree>
    <p:extLst>
      <p:ext uri="{BB962C8B-B14F-4D97-AF65-F5344CB8AC3E}">
        <p14:creationId xmlns:p14="http://schemas.microsoft.com/office/powerpoint/2010/main" val="2450011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5134"/>
          </a:xfrm>
        </p:spPr>
        <p:txBody>
          <a:bodyPr>
            <a:normAutofit fontScale="90000"/>
          </a:bodyPr>
          <a:lstStyle/>
          <a:p>
            <a:r>
              <a:rPr lang="tr-TR" dirty="0" smtClean="0"/>
              <a:t>Farklılaştırma miktarı ne olmalı? </a:t>
            </a:r>
            <a:endParaRPr lang="tr-TR" dirty="0"/>
          </a:p>
        </p:txBody>
      </p:sp>
      <p:sp>
        <p:nvSpPr>
          <p:cNvPr id="3" name="İçerik Yer Tutucusu 2"/>
          <p:cNvSpPr>
            <a:spLocks noGrp="1"/>
          </p:cNvSpPr>
          <p:nvPr>
            <p:ph idx="1"/>
          </p:nvPr>
        </p:nvSpPr>
        <p:spPr>
          <a:xfrm>
            <a:off x="838200" y="1093694"/>
            <a:ext cx="10515600" cy="5083269"/>
          </a:xfrm>
        </p:spPr>
        <p:txBody>
          <a:bodyPr>
            <a:normAutofit fontScale="92500" lnSpcReduction="20000"/>
          </a:bodyPr>
          <a:lstStyle/>
          <a:p>
            <a:r>
              <a:rPr lang="tr-TR" sz="3600" dirty="0" smtClean="0"/>
              <a:t>Her ders için farklılaştırma miktarının çok olmasına gerek yoktur. Tüm sınıfla yapılan bir çok etkinliğe tüm öğrenciler katılabilirler. Oyunlar, video yada bilgisayarla yapılan sunumlar, etkileşimli simülasyonlar, rol oynama vb. gibi sınıf etkinlikleri için ya farklılaştırma gerekmez ya da çok az gerekebilir. </a:t>
            </a:r>
          </a:p>
          <a:p>
            <a:endParaRPr lang="tr-TR" sz="3600" dirty="0"/>
          </a:p>
          <a:p>
            <a:r>
              <a:rPr lang="tr-TR" sz="3600" dirty="0" smtClean="0"/>
              <a:t>Farklılaştırılmış ders planı belirli günlerde bazı konular için planlanıp uygulanabilir. Haftanın iki ya da üç gününde bazı konular için belirli konularda farklılaştırma yapılabilir. Diğer zamanlarda ilgi çekici etkinlikler tüm sınıfla yürütülebilir </a:t>
            </a:r>
            <a:r>
              <a:rPr lang="tr-TR" sz="3600" dirty="0"/>
              <a:t>(Bender, 2008</a:t>
            </a:r>
            <a:r>
              <a:rPr lang="tr-TR" sz="3600" dirty="0" smtClean="0"/>
              <a:t>). </a:t>
            </a:r>
          </a:p>
          <a:p>
            <a:endParaRPr lang="tr-TR" dirty="0"/>
          </a:p>
        </p:txBody>
      </p:sp>
    </p:spTree>
    <p:extLst>
      <p:ext uri="{BB962C8B-B14F-4D97-AF65-F5344CB8AC3E}">
        <p14:creationId xmlns:p14="http://schemas.microsoft.com/office/powerpoint/2010/main" val="252523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Planlamada Öneriler</a:t>
            </a:r>
            <a:endParaRPr lang="tr-TR" dirty="0"/>
          </a:p>
        </p:txBody>
      </p:sp>
      <p:sp>
        <p:nvSpPr>
          <p:cNvPr id="3" name="İçerik Yer Tutucusu 2"/>
          <p:cNvSpPr>
            <a:spLocks noGrp="1"/>
          </p:cNvSpPr>
          <p:nvPr>
            <p:ph idx="1"/>
          </p:nvPr>
        </p:nvSpPr>
        <p:spPr>
          <a:xfrm>
            <a:off x="838200" y="1333500"/>
            <a:ext cx="10515600" cy="4843463"/>
          </a:xfrm>
        </p:spPr>
        <p:txBody>
          <a:bodyPr>
            <a:normAutofit fontScale="92500"/>
          </a:bodyPr>
          <a:lstStyle/>
          <a:p>
            <a:r>
              <a:rPr lang="tr-TR" sz="3600" dirty="0" smtClean="0"/>
              <a:t>Grup sayısı gereksinime göre ayarlanır.</a:t>
            </a:r>
          </a:p>
          <a:p>
            <a:r>
              <a:rPr lang="tr-TR" sz="3600" dirty="0" smtClean="0"/>
              <a:t>Gruplandırma esnek olmalıdır.  </a:t>
            </a:r>
          </a:p>
          <a:p>
            <a:r>
              <a:rPr lang="tr-TR" sz="3600" dirty="0" smtClean="0"/>
              <a:t>Gruplandırma mümkün olduğunca erken yapılmalıdır. Homojen ya da heterojen şekilde yapılabilir. </a:t>
            </a:r>
          </a:p>
          <a:p>
            <a:r>
              <a:rPr lang="tr-TR" sz="3600" dirty="0" smtClean="0"/>
              <a:t>Mümkün olduğunca çeşitli etkinlikler hazırlanmalı ve uygulanmalı.</a:t>
            </a:r>
          </a:p>
          <a:p>
            <a:r>
              <a:rPr lang="tr-TR" sz="3600" dirty="0" smtClean="0"/>
              <a:t>Öğrenciler gruplar arasında geçiş yapmalıdır. Bu alıştırma da sağlar. </a:t>
            </a:r>
          </a:p>
          <a:p>
            <a:r>
              <a:rPr lang="tr-TR" sz="3600" dirty="0"/>
              <a:t>Anlamlı öğrenme yaşantıları </a:t>
            </a:r>
            <a:r>
              <a:rPr lang="tr-TR" sz="3600" dirty="0" smtClean="0"/>
              <a:t>sağlanmalıdır (Bender, 2008). </a:t>
            </a:r>
            <a:endParaRPr lang="tr-TR" sz="3600" dirty="0"/>
          </a:p>
          <a:p>
            <a:pPr marL="0" indent="0">
              <a:buNone/>
            </a:pPr>
            <a:endParaRPr lang="tr-TR" sz="3600" dirty="0"/>
          </a:p>
        </p:txBody>
      </p:sp>
    </p:spTree>
    <p:extLst>
      <p:ext uri="{BB962C8B-B14F-4D97-AF65-F5344CB8AC3E}">
        <p14:creationId xmlns:p14="http://schemas.microsoft.com/office/powerpoint/2010/main" val="44419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058779"/>
            <a:ext cx="10515600" cy="5118184"/>
          </a:xfrm>
        </p:spPr>
        <p:txBody>
          <a:bodyPr>
            <a:normAutofit lnSpcReduction="10000"/>
          </a:bodyPr>
          <a:lstStyle/>
          <a:p>
            <a:pPr algn="just"/>
            <a:r>
              <a:rPr lang="tr-TR" sz="3600" dirty="0" smtClean="0"/>
              <a:t>	Farklılaştırılmış öğretim genel eğitim sınıflarında farklı öğrenme gereksinimleri olan öğrencilerin gereksinimlerini karşılamak için öğretimin farklılaştırılmasıdır. </a:t>
            </a:r>
          </a:p>
          <a:p>
            <a:r>
              <a:rPr lang="tr-TR" sz="3600" dirty="0" smtClean="0"/>
              <a:t>	Öğrenmede sıkıntı yaşayan tüm grupları, öğrencileri kapsar. </a:t>
            </a:r>
          </a:p>
          <a:p>
            <a:r>
              <a:rPr lang="tr-TR" sz="3600" dirty="0"/>
              <a:t> </a:t>
            </a:r>
            <a:r>
              <a:rPr lang="tr-TR" sz="3600" dirty="0" smtClean="0"/>
              <a:t>      Öğretmen bu farklılaştırmayı yaparken öğrencilerini iyi tanımalı, onların öğrenme özelliklerini ve tercihlerini dikkate almalıdır (Bender, 2008). </a:t>
            </a:r>
          </a:p>
          <a:p>
            <a:pPr marL="457200" lvl="1" indent="0">
              <a:buNone/>
            </a:pPr>
            <a:r>
              <a:rPr lang="tr-TR" sz="3200" dirty="0"/>
              <a:t>	</a:t>
            </a:r>
          </a:p>
        </p:txBody>
      </p:sp>
    </p:spTree>
    <p:extLst>
      <p:ext uri="{BB962C8B-B14F-4D97-AF65-F5344CB8AC3E}">
        <p14:creationId xmlns:p14="http://schemas.microsoft.com/office/powerpoint/2010/main" val="272925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600" dirty="0" smtClean="0"/>
              <a:t>Öğretmen bu farklılaşmayı </a:t>
            </a:r>
          </a:p>
          <a:p>
            <a:pPr marL="514350" indent="-514350">
              <a:buAutoNum type="arabicPeriod"/>
            </a:pPr>
            <a:r>
              <a:rPr lang="tr-TR" sz="3600" dirty="0" smtClean="0"/>
              <a:t>İçerikte (Ne öğrenildiği),</a:t>
            </a:r>
          </a:p>
          <a:p>
            <a:pPr marL="514350" indent="-514350">
              <a:buAutoNum type="arabicPeriod"/>
            </a:pPr>
            <a:r>
              <a:rPr lang="tr-TR" sz="3600" dirty="0" smtClean="0"/>
              <a:t>Süreçte (Nasıl öğretildiği)</a:t>
            </a:r>
          </a:p>
          <a:p>
            <a:pPr marL="514350" indent="-514350">
              <a:buAutoNum type="arabicPeriod"/>
            </a:pPr>
            <a:r>
              <a:rPr lang="tr-TR" sz="3600" dirty="0" smtClean="0"/>
              <a:t>Üründe (Öğrenmenin nasıl değerlendirileceği) yapar. </a:t>
            </a:r>
          </a:p>
          <a:p>
            <a:pPr marL="0" indent="0">
              <a:buNone/>
            </a:pPr>
            <a:endParaRPr lang="tr-TR" sz="3600" dirty="0"/>
          </a:p>
          <a:p>
            <a:pPr marL="0" indent="0">
              <a:buNone/>
            </a:pPr>
            <a:r>
              <a:rPr lang="tr-TR" sz="3600" dirty="0" smtClean="0"/>
              <a:t>Not: Bu üç alandaki farklılaştırma bilgileri size ilerleyen bölümlerde verilecektir. </a:t>
            </a:r>
            <a:endParaRPr lang="tr-TR" sz="3600" dirty="0"/>
          </a:p>
        </p:txBody>
      </p:sp>
    </p:spTree>
    <p:extLst>
      <p:ext uri="{BB962C8B-B14F-4D97-AF65-F5344CB8AC3E}">
        <p14:creationId xmlns:p14="http://schemas.microsoft.com/office/powerpoint/2010/main" val="235009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61570"/>
          </a:xfrm>
        </p:spPr>
        <p:txBody>
          <a:bodyPr>
            <a:normAutofit fontScale="90000"/>
          </a:bodyPr>
          <a:lstStyle/>
          <a:p>
            <a:r>
              <a:rPr lang="tr-TR" dirty="0" smtClean="0"/>
              <a:t>Farklılaştırılmış Sınıfların Özellikleri</a:t>
            </a:r>
            <a:br>
              <a:rPr lang="tr-TR" dirty="0" smtClean="0"/>
            </a:br>
            <a:endParaRPr lang="tr-TR" dirty="0"/>
          </a:p>
        </p:txBody>
      </p:sp>
      <p:sp>
        <p:nvSpPr>
          <p:cNvPr id="3" name="İçerik Yer Tutucusu 2"/>
          <p:cNvSpPr>
            <a:spLocks noGrp="1"/>
          </p:cNvSpPr>
          <p:nvPr>
            <p:ph idx="1"/>
          </p:nvPr>
        </p:nvSpPr>
        <p:spPr>
          <a:xfrm>
            <a:off x="838200" y="802105"/>
            <a:ext cx="10515600" cy="5374858"/>
          </a:xfrm>
        </p:spPr>
        <p:txBody>
          <a:bodyPr>
            <a:normAutofit/>
          </a:bodyPr>
          <a:lstStyle/>
          <a:p>
            <a:pPr>
              <a:buFont typeface="Wingdings" panose="05000000000000000000" pitchFamily="2" charset="2"/>
              <a:buChar char="§"/>
            </a:pPr>
            <a:r>
              <a:rPr lang="tr-TR" sz="3600" dirty="0" smtClean="0"/>
              <a:t>Öğretmenin önemli bilgilere dikkat çekmeli, böylece öğrencilerinin gereksiz bilgilerle bellek yüklerini artırmamalıdır. (Bunun için metinlerde koyulaştırma yapılabilir, anahtar sözcük kullanılabilir, metin sonu sorular kullanılabilir, özetleme becerilerinin öğretimi vb. yapılabilir)</a:t>
            </a:r>
          </a:p>
          <a:p>
            <a:pPr>
              <a:buFont typeface="Wingdings" panose="05000000000000000000" pitchFamily="2" charset="2"/>
              <a:buChar char="§"/>
            </a:pPr>
            <a:r>
              <a:rPr lang="tr-TR" sz="3600" dirty="0" smtClean="0"/>
              <a:t>Bireysel farklılıklar gözetilmelidir: Performans, ilgiler, öğrenme hızı, kültürel ve dilsel farklılıklar vb</a:t>
            </a:r>
            <a:r>
              <a:rPr lang="tr-TR" sz="3600" dirty="0"/>
              <a:t>. (Bender, 2008). </a:t>
            </a:r>
            <a:endParaRPr lang="tr-TR" sz="3600" dirty="0" smtClean="0"/>
          </a:p>
        </p:txBody>
      </p:sp>
    </p:spTree>
    <p:extLst>
      <p:ext uri="{BB962C8B-B14F-4D97-AF65-F5344CB8AC3E}">
        <p14:creationId xmlns:p14="http://schemas.microsoft.com/office/powerpoint/2010/main" val="299628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3600" dirty="0"/>
              <a:t>Öğretim değerlendirme üzerine kurulmalıdır. Değerlendirme kapsamlı yapılmalıdır. Öğretim boyunca değerlendirme devam etmelidir. </a:t>
            </a:r>
          </a:p>
          <a:p>
            <a:pPr>
              <a:buFont typeface="Wingdings" panose="05000000000000000000" pitchFamily="2" charset="2"/>
              <a:buChar char="§"/>
            </a:pPr>
            <a:r>
              <a:rPr lang="tr-TR" sz="3600" dirty="0"/>
              <a:t>Farklılaştırma içerikte, süreçte ve üründe yapılmalıdır.</a:t>
            </a:r>
          </a:p>
          <a:p>
            <a:pPr>
              <a:buFont typeface="Wingdings" panose="05000000000000000000" pitchFamily="2" charset="2"/>
              <a:buChar char="§"/>
            </a:pPr>
            <a:r>
              <a:rPr lang="tr-TR" sz="3600" dirty="0"/>
              <a:t>Farklılaşma hazır bulunuş becerileri açısından yetersizlik gösteren öğrencileri tamamlayıcı, beceri düzeyleri ileri düzeyde olanlar için zenginleştirici destek şeklinde </a:t>
            </a:r>
            <a:r>
              <a:rPr lang="tr-TR" sz="3600" dirty="0" smtClean="0"/>
              <a:t>olmalıdır </a:t>
            </a:r>
            <a:r>
              <a:rPr lang="tr-TR" sz="3600" dirty="0"/>
              <a:t>(Bender, 2008</a:t>
            </a:r>
            <a:r>
              <a:rPr lang="tr-TR" sz="3600" dirty="0" smtClean="0"/>
              <a:t>). </a:t>
            </a:r>
            <a:endParaRPr lang="tr-TR" sz="3600" dirty="0"/>
          </a:p>
        </p:txBody>
      </p:sp>
    </p:spTree>
    <p:extLst>
      <p:ext uri="{BB962C8B-B14F-4D97-AF65-F5344CB8AC3E}">
        <p14:creationId xmlns:p14="http://schemas.microsoft.com/office/powerpoint/2010/main" val="346636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sz="3600" dirty="0" smtClean="0"/>
              <a:t>Öğrenciler hem değerlendirme hem de planlama ve öğretim sürecine aktif olarak dahil edilmelidir. </a:t>
            </a:r>
          </a:p>
          <a:p>
            <a:r>
              <a:rPr lang="tr-TR" sz="3600" dirty="0" smtClean="0"/>
              <a:t>Gereksinimlere göre farklı gruplandırmalar yapılabilir, farklı yöntemler kullanılabilir. Materyalde ve sürede öğrenciye göre farklılaştırma yapılabilir. </a:t>
            </a:r>
          </a:p>
          <a:p>
            <a:r>
              <a:rPr lang="tr-TR" sz="3600" dirty="0" smtClean="0"/>
              <a:t>Ev ödevlerinde de farklılaşma yapılır (</a:t>
            </a:r>
            <a:r>
              <a:rPr lang="tr-TR" sz="3600" dirty="0" err="1" smtClean="0"/>
              <a:t>Thomlinson</a:t>
            </a:r>
            <a:r>
              <a:rPr lang="tr-TR" sz="3600" dirty="0" smtClean="0"/>
              <a:t>, 2014) . </a:t>
            </a:r>
          </a:p>
          <a:p>
            <a:endParaRPr lang="tr-TR" dirty="0"/>
          </a:p>
        </p:txBody>
      </p:sp>
    </p:spTree>
    <p:extLst>
      <p:ext uri="{BB962C8B-B14F-4D97-AF65-F5344CB8AC3E}">
        <p14:creationId xmlns:p14="http://schemas.microsoft.com/office/powerpoint/2010/main" val="309587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 farklılaştırılmış öğretim?</a:t>
            </a:r>
            <a:endParaRPr lang="tr-TR" dirty="0"/>
          </a:p>
        </p:txBody>
      </p:sp>
      <p:sp>
        <p:nvSpPr>
          <p:cNvPr id="3" name="İçerik Yer Tutucusu 2"/>
          <p:cNvSpPr>
            <a:spLocks noGrp="1"/>
          </p:cNvSpPr>
          <p:nvPr>
            <p:ph idx="1"/>
          </p:nvPr>
        </p:nvSpPr>
        <p:spPr/>
        <p:txBody>
          <a:bodyPr>
            <a:noAutofit/>
          </a:bodyPr>
          <a:lstStyle/>
          <a:p>
            <a:r>
              <a:rPr lang="tr-TR" sz="3600" dirty="0" smtClean="0"/>
              <a:t>Geleneksel ders planı her öğretmen için benzerdir. Bu planların aşamaları derse yönlendirme, başlangıç öğretimi, rehberli uygulama, bağımsız uygulamalar, değerlendirme ve alıştırmadan ibarettir. </a:t>
            </a:r>
          </a:p>
          <a:p>
            <a:r>
              <a:rPr lang="tr-TR" sz="3600" dirty="0" smtClean="0"/>
              <a:t>Geleneksel ders planında öğretim tüm öğrenciler için aynıdır </a:t>
            </a:r>
            <a:r>
              <a:rPr lang="tr-TR" sz="3600" dirty="0"/>
              <a:t>(Bender, 2008). </a:t>
            </a:r>
            <a:endParaRPr lang="tr-TR" sz="3600" dirty="0" smtClean="0"/>
          </a:p>
        </p:txBody>
      </p:sp>
    </p:spTree>
    <p:extLst>
      <p:ext uri="{BB962C8B-B14F-4D97-AF65-F5344CB8AC3E}">
        <p14:creationId xmlns:p14="http://schemas.microsoft.com/office/powerpoint/2010/main" val="382427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645459"/>
            <a:ext cx="10515600" cy="5531504"/>
          </a:xfrm>
        </p:spPr>
        <p:txBody>
          <a:bodyPr>
            <a:normAutofit fontScale="92500"/>
          </a:bodyPr>
          <a:lstStyle/>
          <a:p>
            <a:r>
              <a:rPr lang="tr-TR" sz="3600" dirty="0"/>
              <a:t>Tüm öğrencilerin aynı </a:t>
            </a:r>
            <a:r>
              <a:rPr lang="tr-TR" sz="3600" dirty="0" err="1"/>
              <a:t>öğretimsel</a:t>
            </a:r>
            <a:r>
              <a:rPr lang="tr-TR" sz="3600" dirty="0"/>
              <a:t> düzeyde olduğu varsayılır.</a:t>
            </a:r>
          </a:p>
          <a:p>
            <a:r>
              <a:rPr lang="tr-TR" sz="3600" dirty="0"/>
              <a:t>Tüm öğrenciler etkinliklerde tüm grup şeklinde çalışırlar.</a:t>
            </a:r>
          </a:p>
          <a:p>
            <a:r>
              <a:rPr lang="tr-TR" sz="3600" dirty="0"/>
              <a:t>Tüm öğrencilerin aynı hızda ve aynı şekilde öğrendikleri varsayılır. </a:t>
            </a:r>
          </a:p>
          <a:p>
            <a:r>
              <a:rPr lang="tr-TR" sz="3600" dirty="0" smtClean="0"/>
              <a:t>Zorlanan öğrencilerin derse katılmaları mümkün olmaz. Derse katılmak için gerekli hazırlık becerilerine sahip olmayan öğrenciler dersle meşgul olmazlar. Sıkılırlar. Ders dışı şeylerle meşgul olurlar, problem davranış gösterirler. Benzer şekilde daha ileride olan öğrenciler de başlangıç aşamasında konuyu kavrayarak dersle meşgul olmayabilirler </a:t>
            </a:r>
            <a:r>
              <a:rPr lang="tr-TR" sz="3600" dirty="0"/>
              <a:t>(Bender, 2008). </a:t>
            </a:r>
            <a:r>
              <a:rPr lang="tr-TR" sz="3600" dirty="0" smtClean="0"/>
              <a:t>. </a:t>
            </a:r>
          </a:p>
          <a:p>
            <a:pPr marL="0" indent="0">
              <a:buNone/>
            </a:pPr>
            <a:endParaRPr lang="tr-TR" dirty="0"/>
          </a:p>
          <a:p>
            <a:endParaRPr lang="tr-TR" dirty="0"/>
          </a:p>
        </p:txBody>
      </p:sp>
    </p:spTree>
    <p:extLst>
      <p:ext uri="{BB962C8B-B14F-4D97-AF65-F5344CB8AC3E}">
        <p14:creationId xmlns:p14="http://schemas.microsoft.com/office/powerpoint/2010/main" val="887052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Nasıl yapılabilir?</a:t>
            </a:r>
            <a:endParaRPr lang="tr-TR" dirty="0"/>
          </a:p>
        </p:txBody>
      </p:sp>
      <p:sp>
        <p:nvSpPr>
          <p:cNvPr id="3" name="İçerik Yer Tutucusu 2"/>
          <p:cNvSpPr>
            <a:spLocks noGrp="1"/>
          </p:cNvSpPr>
          <p:nvPr>
            <p:ph idx="1"/>
          </p:nvPr>
        </p:nvSpPr>
        <p:spPr/>
        <p:txBody>
          <a:bodyPr>
            <a:noAutofit/>
          </a:bodyPr>
          <a:lstStyle/>
          <a:p>
            <a:r>
              <a:rPr lang="tr-TR" sz="3600" dirty="0" smtClean="0"/>
              <a:t>Farklılaştırılmış öğretim </a:t>
            </a:r>
            <a:r>
              <a:rPr lang="tr-TR" sz="3600" dirty="0"/>
              <a:t>derse yönlendirme, başlangıç </a:t>
            </a:r>
            <a:r>
              <a:rPr lang="tr-TR" sz="3600" dirty="0" smtClean="0"/>
              <a:t>öğretimi ya da  </a:t>
            </a:r>
            <a:r>
              <a:rPr lang="tr-TR" sz="3600" dirty="0"/>
              <a:t>rehberli </a:t>
            </a:r>
            <a:r>
              <a:rPr lang="tr-TR" sz="3600" dirty="0" smtClean="0"/>
              <a:t>uygulama</a:t>
            </a:r>
            <a:r>
              <a:rPr lang="tr-TR" sz="3600" dirty="0"/>
              <a:t> </a:t>
            </a:r>
            <a:r>
              <a:rPr lang="tr-TR" sz="3600" dirty="0" smtClean="0"/>
              <a:t>aşamalarından sonra yapılabilir. Bu aşamalardan herhangi birinden sonra öğretmen farklı gruplandırmalar yaparak öğretimde farklılaştırma yapabilir. </a:t>
            </a:r>
          </a:p>
          <a:p>
            <a:endParaRPr lang="tr-TR" sz="3600" dirty="0"/>
          </a:p>
          <a:p>
            <a:r>
              <a:rPr lang="tr-TR" sz="3600" dirty="0" smtClean="0"/>
              <a:t>Öğretmen gruplandırma yaparken üç farklı grubun üzerine çıkmamalıdır. Daha fazlasını yönetemeyebilir. </a:t>
            </a:r>
            <a:endParaRPr lang="tr-TR" sz="3600" dirty="0"/>
          </a:p>
        </p:txBody>
      </p:sp>
    </p:spTree>
    <p:extLst>
      <p:ext uri="{BB962C8B-B14F-4D97-AF65-F5344CB8AC3E}">
        <p14:creationId xmlns:p14="http://schemas.microsoft.com/office/powerpoint/2010/main" val="10196387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1058</TotalTime>
  <Words>695</Words>
  <Application>Microsoft Office PowerPoint</Application>
  <PresentationFormat>Geniş ekran</PresentationFormat>
  <Paragraphs>50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Ders 1- Farklılaştırılmış Öğretim ve Özellikleri</vt:lpstr>
      <vt:lpstr>PowerPoint Sunusu</vt:lpstr>
      <vt:lpstr>PowerPoint Sunusu</vt:lpstr>
      <vt:lpstr>Farklılaştırılmış Sınıfların Özellikleri </vt:lpstr>
      <vt:lpstr>PowerPoint Sunusu</vt:lpstr>
      <vt:lpstr>PowerPoint Sunusu</vt:lpstr>
      <vt:lpstr>Neden farklılaştırılmış öğretim?</vt:lpstr>
      <vt:lpstr>PowerPoint Sunusu</vt:lpstr>
      <vt:lpstr>Nasıl yapılabilir?</vt:lpstr>
      <vt:lpstr>PowerPoint Sunusu</vt:lpstr>
      <vt:lpstr>PowerPoint Sunusu</vt:lpstr>
      <vt:lpstr>Farklılaştırma miktarı ne olmalı? </vt:lpstr>
      <vt:lpstr>Planlamada Öneriler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Ders 1 Farklılaştırılmış Öğretim ve Özellikleri</dc:title>
  <dc:creator>HAKEM</dc:creator>
  <cp:lastModifiedBy>HAKEM</cp:lastModifiedBy>
  <cp:revision>41</cp:revision>
  <dcterms:created xsi:type="dcterms:W3CDTF">2020-05-10T14:55:11Z</dcterms:created>
  <dcterms:modified xsi:type="dcterms:W3CDTF">2020-05-12T04:40:07Z</dcterms:modified>
</cp:coreProperties>
</file>