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4662"/>
  </p:normalViewPr>
  <p:slideViewPr>
    <p:cSldViewPr snapToGrid="0" snapToObjects="1">
      <p:cViewPr varScale="1">
        <p:scale>
          <a:sx n="73" d="100"/>
          <a:sy n="73" d="100"/>
        </p:scale>
        <p:origin x="59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7736921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6225533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9203931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55338492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792503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2261670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74768236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5198262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7347889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5574561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0437170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2604855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2481438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7942775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6955647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6448636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8A87A34-81AB-432B-8DAE-1953F412C126}" type="datetimeFigureOut">
              <a:rPr lang="en-US" smtClean="0"/>
              <a:pPr/>
              <a:t>3/26/2021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1450296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9C034D3-149A-C940-A0EF-9D1624A33F48}"/>
              </a:ext>
            </a:extLst>
          </p:cNvPr>
          <p:cNvSpPr>
            <a:spLocks noGrp="1"/>
          </p:cNvSpPr>
          <p:nvPr>
            <p:ph type="ctrTitle"/>
          </p:nvPr>
        </p:nvSpPr>
        <p:spPr/>
        <p:txBody>
          <a:bodyPr/>
          <a:lstStyle/>
          <a:p>
            <a:r>
              <a:rPr lang="tr-TR" dirty="0"/>
              <a:t>Miras </a:t>
            </a:r>
            <a:r>
              <a:rPr lang="tr-TR" dirty="0" smtClean="0"/>
              <a:t>Hukuku</a:t>
            </a:r>
            <a:endParaRPr lang="tr-TR" dirty="0"/>
          </a:p>
        </p:txBody>
      </p:sp>
      <p:sp>
        <p:nvSpPr>
          <p:cNvPr id="3" name="Alt Başlık 2">
            <a:extLst>
              <a:ext uri="{FF2B5EF4-FFF2-40B4-BE49-F238E27FC236}">
                <a16:creationId xmlns:a16="http://schemas.microsoft.com/office/drawing/2014/main" id="{37E78F00-F2C7-364B-B937-63F11DBE461D}"/>
              </a:ext>
            </a:extLst>
          </p:cNvPr>
          <p:cNvSpPr>
            <a:spLocks noGrp="1"/>
          </p:cNvSpPr>
          <p:nvPr>
            <p:ph type="subTitle" idx="1"/>
          </p:nvPr>
        </p:nvSpPr>
        <p:spPr/>
        <p:txBody>
          <a:bodyPr/>
          <a:lstStyle/>
          <a:p>
            <a:r>
              <a:rPr lang="tr-TR" dirty="0" smtClean="0"/>
              <a:t>Ölüme Bağlı Tasarrufların İptali</a:t>
            </a:r>
            <a:endParaRPr lang="tr-TR" dirty="0"/>
          </a:p>
        </p:txBody>
      </p:sp>
    </p:spTree>
    <p:extLst>
      <p:ext uri="{BB962C8B-B14F-4D97-AF65-F5344CB8AC3E}">
        <p14:creationId xmlns:p14="http://schemas.microsoft.com/office/powerpoint/2010/main" val="23184768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B76E626-AE0B-C445-A1C0-27A28DC70E58}"/>
              </a:ext>
            </a:extLst>
          </p:cNvPr>
          <p:cNvSpPr>
            <a:spLocks noGrp="1"/>
          </p:cNvSpPr>
          <p:nvPr>
            <p:ph type="title"/>
          </p:nvPr>
        </p:nvSpPr>
        <p:spPr/>
        <p:txBody>
          <a:bodyPr/>
          <a:lstStyle/>
          <a:p>
            <a:r>
              <a:rPr lang="tr-TR" dirty="0" smtClean="0"/>
              <a:t>Ölüme Bağlı Tasarrufların İptali</a:t>
            </a:r>
            <a:r>
              <a:rPr lang="tr-TR" dirty="0"/>
              <a:t/>
            </a:r>
            <a:br>
              <a:rPr lang="tr-TR" dirty="0"/>
            </a:br>
            <a:endParaRPr lang="tr-TR" dirty="0"/>
          </a:p>
        </p:txBody>
      </p:sp>
      <p:sp>
        <p:nvSpPr>
          <p:cNvPr id="3" name="İçerik Yer Tutucusu 2">
            <a:extLst>
              <a:ext uri="{FF2B5EF4-FFF2-40B4-BE49-F238E27FC236}">
                <a16:creationId xmlns:a16="http://schemas.microsoft.com/office/drawing/2014/main" id="{A250C032-58F1-274B-A618-58844C502812}"/>
              </a:ext>
            </a:extLst>
          </p:cNvPr>
          <p:cNvSpPr>
            <a:spLocks noGrp="1"/>
          </p:cNvSpPr>
          <p:nvPr>
            <p:ph idx="1"/>
          </p:nvPr>
        </p:nvSpPr>
        <p:spPr/>
        <p:txBody>
          <a:bodyPr/>
          <a:lstStyle/>
          <a:p>
            <a:r>
              <a:rPr lang="tr-TR" dirty="0"/>
              <a:t>İptal davası:</a:t>
            </a:r>
          </a:p>
          <a:p>
            <a:r>
              <a:rPr lang="tr-TR" dirty="0"/>
              <a:t>İptal davası, vasiyetname ya da miras sözleşmesinin iptali için açılabilir.</a:t>
            </a:r>
          </a:p>
          <a:p>
            <a:r>
              <a:rPr lang="tr-TR" dirty="0" err="1"/>
              <a:t>Vasiyetçinin</a:t>
            </a:r>
            <a:r>
              <a:rPr lang="tr-TR" dirty="0"/>
              <a:t> ölümünden sonra talep ve dava edilebilir.</a:t>
            </a:r>
          </a:p>
          <a:p>
            <a:r>
              <a:rPr lang="tr-TR" dirty="0"/>
              <a:t>İptal davasını, iptalde menfaati olan mirasçılar ile lehine vasiyet yapılan ilgililer açabilir.</a:t>
            </a:r>
          </a:p>
          <a:p>
            <a:r>
              <a:rPr lang="tr-TR" dirty="0"/>
              <a:t>İptal davasında yetkili ve görevli mahkeme </a:t>
            </a:r>
            <a:r>
              <a:rPr lang="tr-TR" dirty="0" err="1"/>
              <a:t>mirasbırakanın</a:t>
            </a:r>
            <a:r>
              <a:rPr lang="tr-TR" dirty="0"/>
              <a:t> son ikametgahındaki asliye hukuk mahkemesidir.</a:t>
            </a:r>
          </a:p>
          <a:p>
            <a:r>
              <a:rPr lang="tr-TR" dirty="0"/>
              <a:t>İptal davası ölüme bağlı tasarruf ile menfaat sağlayanlara karşı açılır.</a:t>
            </a:r>
          </a:p>
        </p:txBody>
      </p:sp>
    </p:spTree>
    <p:extLst>
      <p:ext uri="{BB962C8B-B14F-4D97-AF65-F5344CB8AC3E}">
        <p14:creationId xmlns:p14="http://schemas.microsoft.com/office/powerpoint/2010/main" val="42238903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B76E626-AE0B-C445-A1C0-27A28DC70E58}"/>
              </a:ext>
            </a:extLst>
          </p:cNvPr>
          <p:cNvSpPr>
            <a:spLocks noGrp="1"/>
          </p:cNvSpPr>
          <p:nvPr>
            <p:ph type="title"/>
          </p:nvPr>
        </p:nvSpPr>
        <p:spPr/>
        <p:txBody>
          <a:bodyPr/>
          <a:lstStyle/>
          <a:p>
            <a:r>
              <a:rPr lang="tr-TR" dirty="0" smtClean="0"/>
              <a:t>Ölüme Bağlı Tasarrufların İptali</a:t>
            </a:r>
            <a:r>
              <a:rPr lang="tr-TR" dirty="0"/>
              <a:t/>
            </a:r>
            <a:br>
              <a:rPr lang="tr-TR" dirty="0"/>
            </a:br>
            <a:endParaRPr lang="tr-TR" dirty="0"/>
          </a:p>
        </p:txBody>
      </p:sp>
      <p:sp>
        <p:nvSpPr>
          <p:cNvPr id="3" name="İçerik Yer Tutucusu 2">
            <a:extLst>
              <a:ext uri="{FF2B5EF4-FFF2-40B4-BE49-F238E27FC236}">
                <a16:creationId xmlns:a16="http://schemas.microsoft.com/office/drawing/2014/main" id="{A250C032-58F1-274B-A618-58844C502812}"/>
              </a:ext>
            </a:extLst>
          </p:cNvPr>
          <p:cNvSpPr>
            <a:spLocks noGrp="1"/>
          </p:cNvSpPr>
          <p:nvPr>
            <p:ph idx="1"/>
          </p:nvPr>
        </p:nvSpPr>
        <p:spPr/>
        <p:txBody>
          <a:bodyPr/>
          <a:lstStyle/>
          <a:p>
            <a:r>
              <a:rPr lang="tr-TR" dirty="0"/>
              <a:t>TMK m. 559’da iptal davasında ilişkin hak düşürücü süreler düzenlenmiştir:</a:t>
            </a:r>
          </a:p>
          <a:p>
            <a:r>
              <a:rPr lang="tr-TR" dirty="0"/>
              <a:t>III. Hak düşürücü süreler Madde 559- İptal davası açma hakkı, davacının tasarrufu, iptal sebebini ve kendisinin hak sahibi olduğunu öğrendiği tarihten başlayarak bir yıl ve her hâlde vasiyetnamelerde açılma tarihinin, diğer tasarruflarda mirasın geçmesi tarihinin üzerinden, iyiniyetli davalılara karşı on yıl, iyiniyetli olmayan davalılara karşı yirmi yıl geçmekle düşer. Hükümsüzlük, </a:t>
            </a:r>
            <a:r>
              <a:rPr lang="tr-TR" dirty="0" err="1"/>
              <a:t>def"i</a:t>
            </a:r>
            <a:r>
              <a:rPr lang="tr-TR" dirty="0"/>
              <a:t> yoluyla her zaman ileri sürülebilir.</a:t>
            </a:r>
          </a:p>
        </p:txBody>
      </p:sp>
    </p:spTree>
    <p:extLst>
      <p:ext uri="{BB962C8B-B14F-4D97-AF65-F5344CB8AC3E}">
        <p14:creationId xmlns:p14="http://schemas.microsoft.com/office/powerpoint/2010/main" val="6779237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B76E626-AE0B-C445-A1C0-27A28DC70E58}"/>
              </a:ext>
            </a:extLst>
          </p:cNvPr>
          <p:cNvSpPr>
            <a:spLocks noGrp="1"/>
          </p:cNvSpPr>
          <p:nvPr>
            <p:ph type="title"/>
          </p:nvPr>
        </p:nvSpPr>
        <p:spPr/>
        <p:txBody>
          <a:bodyPr/>
          <a:lstStyle/>
          <a:p>
            <a:r>
              <a:rPr lang="tr-TR" dirty="0" smtClean="0"/>
              <a:t>Ölüme Bağlı Tasarrufların İptali</a:t>
            </a:r>
            <a:r>
              <a:rPr lang="tr-TR" dirty="0"/>
              <a:t/>
            </a:r>
            <a:br>
              <a:rPr lang="tr-TR" dirty="0"/>
            </a:br>
            <a:endParaRPr lang="tr-TR" dirty="0"/>
          </a:p>
        </p:txBody>
      </p:sp>
      <p:sp>
        <p:nvSpPr>
          <p:cNvPr id="3" name="İçerik Yer Tutucusu 2">
            <a:extLst>
              <a:ext uri="{FF2B5EF4-FFF2-40B4-BE49-F238E27FC236}">
                <a16:creationId xmlns:a16="http://schemas.microsoft.com/office/drawing/2014/main" id="{A250C032-58F1-274B-A618-58844C502812}"/>
              </a:ext>
            </a:extLst>
          </p:cNvPr>
          <p:cNvSpPr>
            <a:spLocks noGrp="1"/>
          </p:cNvSpPr>
          <p:nvPr>
            <p:ph idx="1"/>
          </p:nvPr>
        </p:nvSpPr>
        <p:spPr/>
        <p:txBody>
          <a:bodyPr/>
          <a:lstStyle/>
          <a:p>
            <a:r>
              <a:rPr lang="tr-TR" dirty="0"/>
              <a:t>İptal davası sonucunda verilecek olan iptal kararı geçmişe etkilidir. </a:t>
            </a:r>
          </a:p>
          <a:p>
            <a:r>
              <a:rPr lang="tr-TR" dirty="0"/>
              <a:t>Kısmi olarak iptal kararı verilmesi mümkündür.</a:t>
            </a:r>
          </a:p>
          <a:p>
            <a:r>
              <a:rPr lang="tr-TR" dirty="0"/>
              <a:t>İptal kararı hükmünü sadece </a:t>
            </a:r>
            <a:r>
              <a:rPr lang="tr-TR"/>
              <a:t>davanın tarafları arasında doğurur.</a:t>
            </a:r>
            <a:endParaRPr lang="tr-TR" dirty="0"/>
          </a:p>
        </p:txBody>
      </p:sp>
    </p:spTree>
    <p:extLst>
      <p:ext uri="{BB962C8B-B14F-4D97-AF65-F5344CB8AC3E}">
        <p14:creationId xmlns:p14="http://schemas.microsoft.com/office/powerpoint/2010/main" val="20425177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B76E626-AE0B-C445-A1C0-27A28DC70E58}"/>
              </a:ext>
            </a:extLst>
          </p:cNvPr>
          <p:cNvSpPr>
            <a:spLocks noGrp="1"/>
          </p:cNvSpPr>
          <p:nvPr>
            <p:ph type="title"/>
          </p:nvPr>
        </p:nvSpPr>
        <p:spPr/>
        <p:txBody>
          <a:bodyPr/>
          <a:lstStyle/>
          <a:p>
            <a:r>
              <a:rPr lang="tr-TR" dirty="0" smtClean="0"/>
              <a:t>Ölüme Bağlı Tasarrufların İptali</a:t>
            </a:r>
            <a:r>
              <a:rPr lang="tr-TR" dirty="0"/>
              <a:t/>
            </a:r>
            <a:br>
              <a:rPr lang="tr-TR" dirty="0"/>
            </a:br>
            <a:endParaRPr lang="tr-TR" dirty="0"/>
          </a:p>
        </p:txBody>
      </p:sp>
      <p:sp>
        <p:nvSpPr>
          <p:cNvPr id="3" name="İçerik Yer Tutucusu 2">
            <a:extLst>
              <a:ext uri="{FF2B5EF4-FFF2-40B4-BE49-F238E27FC236}">
                <a16:creationId xmlns:a16="http://schemas.microsoft.com/office/drawing/2014/main" id="{A250C032-58F1-274B-A618-58844C502812}"/>
              </a:ext>
            </a:extLst>
          </p:cNvPr>
          <p:cNvSpPr>
            <a:spLocks noGrp="1"/>
          </p:cNvSpPr>
          <p:nvPr>
            <p:ph idx="1"/>
          </p:nvPr>
        </p:nvSpPr>
        <p:spPr/>
        <p:txBody>
          <a:bodyPr>
            <a:normAutofit/>
          </a:bodyPr>
          <a:lstStyle/>
          <a:p>
            <a:r>
              <a:rPr lang="tr-TR" dirty="0"/>
              <a:t>Hukuki işlemler yapıldıkları anda, onların hüküm ifade etmeleri (geçerlilikleri) için aranan şartlarda eksiklik bulunması halinde, işlemler doğrudan kesin hükümsüz olurlar. Örneğin ehliyetsiz bir kimsenin yaptığı sözleşme ya da konusu objektif olarak imkansız olan bir sözleşme, kural olarak herhangi başka bir işlem gerekmeksizin kesin hükümsüz olacaktır.</a:t>
            </a:r>
          </a:p>
          <a:p>
            <a:r>
              <a:rPr lang="tr-TR" dirty="0"/>
              <a:t>Bu durumun iki adet temel istisnası bulunmaktadır. Bunlar evlenme ve ölüme bağlı tasarruflardır. Bu işlemleri yapıldıkları andan hakimin geçersizlik kararına dek hüküm ifade ederler. Dolayısıyla bu işlemlerin kuruluşları anındaki geçerlilik şartlarındaki eksiklikler, bu işlemleri kendiliğinden geçersiz kılmazlar kural olarak. Bu yönüyle ölüme bağlı tasarruflar ve evlenme hukuki işlemleri kanun koyucu tarafından özel ve detaylı şekilde düzenlenmiş, geçersizlik halleri diğer hukuki işlemlerden farklı şekilde ele alınmıştır.</a:t>
            </a:r>
          </a:p>
        </p:txBody>
      </p:sp>
    </p:spTree>
    <p:extLst>
      <p:ext uri="{BB962C8B-B14F-4D97-AF65-F5344CB8AC3E}">
        <p14:creationId xmlns:p14="http://schemas.microsoft.com/office/powerpoint/2010/main" val="6682890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B76E626-AE0B-C445-A1C0-27A28DC70E58}"/>
              </a:ext>
            </a:extLst>
          </p:cNvPr>
          <p:cNvSpPr>
            <a:spLocks noGrp="1"/>
          </p:cNvSpPr>
          <p:nvPr>
            <p:ph type="title"/>
          </p:nvPr>
        </p:nvSpPr>
        <p:spPr/>
        <p:txBody>
          <a:bodyPr/>
          <a:lstStyle/>
          <a:p>
            <a:r>
              <a:rPr lang="tr-TR" dirty="0" smtClean="0"/>
              <a:t>Ölüme Bağlı Tasarrufların İptali</a:t>
            </a:r>
            <a:r>
              <a:rPr lang="tr-TR" dirty="0"/>
              <a:t/>
            </a:r>
            <a:br>
              <a:rPr lang="tr-TR" dirty="0"/>
            </a:br>
            <a:endParaRPr lang="tr-TR" dirty="0"/>
          </a:p>
        </p:txBody>
      </p:sp>
      <p:sp>
        <p:nvSpPr>
          <p:cNvPr id="3" name="İçerik Yer Tutucusu 2">
            <a:extLst>
              <a:ext uri="{FF2B5EF4-FFF2-40B4-BE49-F238E27FC236}">
                <a16:creationId xmlns:a16="http://schemas.microsoft.com/office/drawing/2014/main" id="{A250C032-58F1-274B-A618-58844C502812}"/>
              </a:ext>
            </a:extLst>
          </p:cNvPr>
          <p:cNvSpPr>
            <a:spLocks noGrp="1"/>
          </p:cNvSpPr>
          <p:nvPr>
            <p:ph idx="1"/>
          </p:nvPr>
        </p:nvSpPr>
        <p:spPr/>
        <p:txBody>
          <a:bodyPr>
            <a:normAutofit fontScale="92500" lnSpcReduction="20000"/>
          </a:bodyPr>
          <a:lstStyle/>
          <a:p>
            <a:r>
              <a:rPr lang="tr-TR" dirty="0"/>
              <a:t>Kanun koyucunun ölüme bağlı tasarruflara ilişkin böyle bir yaklaşımının bulunmasının sebebi, ölüme bağlı tasarruflarda uygulanan </a:t>
            </a:r>
            <a:r>
              <a:rPr lang="tr-TR" dirty="0" err="1"/>
              <a:t>favor</a:t>
            </a:r>
            <a:r>
              <a:rPr lang="tr-TR" dirty="0"/>
              <a:t> </a:t>
            </a:r>
            <a:r>
              <a:rPr lang="tr-TR" dirty="0" err="1"/>
              <a:t>testamenti</a:t>
            </a:r>
            <a:r>
              <a:rPr lang="tr-TR" dirty="0"/>
              <a:t> ilkesidir. Bu ilkeye göre ölüme bağlı tasarrufta bulunan kişinin iradesi mümkün olduğunca gerçekleştirilmeye çalışılacaktır.</a:t>
            </a:r>
          </a:p>
          <a:p>
            <a:r>
              <a:rPr lang="tr-TR" dirty="0"/>
              <a:t>Ölüme bağlı tasarruflar bazı istisnai hallerde kendiliklerinden geçersiz olabilirler. Bu haller:</a:t>
            </a:r>
          </a:p>
          <a:p>
            <a:r>
              <a:rPr lang="tr-TR" dirty="0"/>
              <a:t>i. Tasarruftan yararlananın </a:t>
            </a:r>
            <a:r>
              <a:rPr lang="tr-TR" dirty="0" err="1"/>
              <a:t>vasiyetçiden</a:t>
            </a:r>
            <a:r>
              <a:rPr lang="tr-TR" dirty="0"/>
              <a:t> önce ölmesi</a:t>
            </a:r>
          </a:p>
          <a:p>
            <a:r>
              <a:rPr lang="tr-TR" dirty="0"/>
              <a:t>ii. Ölüme bağlı tasarrufun içerdiği bozucu koşulun </a:t>
            </a:r>
            <a:r>
              <a:rPr lang="tr-TR" dirty="0" err="1"/>
              <a:t>mirasbırakanın</a:t>
            </a:r>
            <a:r>
              <a:rPr lang="tr-TR" dirty="0"/>
              <a:t> ölümünden önce gerçekleşmesi veya erteleyici koşulun imkansızlaşması</a:t>
            </a:r>
          </a:p>
          <a:p>
            <a:r>
              <a:rPr lang="tr-TR" dirty="0"/>
              <a:t>iii. Eş lehine yapılan bağışlamanın boşanma ile geçersiz hale gelmesi</a:t>
            </a:r>
          </a:p>
          <a:p>
            <a:r>
              <a:rPr lang="tr-TR" dirty="0"/>
              <a:t>iv. Lehine ölüme bağlı tasarruf yapılan kimsenin mirastan yoksun olması</a:t>
            </a:r>
          </a:p>
          <a:p>
            <a:r>
              <a:rPr lang="tr-TR" dirty="0"/>
              <a:t>Bu hükümsüzlük hallerini herkes, dava açmaya gerek olmaksızın ileri sürebilir. Bu yönüyle kendiliğinden hükümsüzlük halleri, ölüme bağlı tasarrufun iptali hallerinden farklılık </a:t>
            </a:r>
            <a:r>
              <a:rPr lang="tr-TR" dirty="0" err="1"/>
              <a:t>gösteririrler</a:t>
            </a:r>
            <a:r>
              <a:rPr lang="tr-TR" dirty="0"/>
              <a:t>.</a:t>
            </a:r>
          </a:p>
          <a:p>
            <a:endParaRPr lang="tr-TR" dirty="0"/>
          </a:p>
        </p:txBody>
      </p:sp>
    </p:spTree>
    <p:extLst>
      <p:ext uri="{BB962C8B-B14F-4D97-AF65-F5344CB8AC3E}">
        <p14:creationId xmlns:p14="http://schemas.microsoft.com/office/powerpoint/2010/main" val="12780458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B76E626-AE0B-C445-A1C0-27A28DC70E58}"/>
              </a:ext>
            </a:extLst>
          </p:cNvPr>
          <p:cNvSpPr>
            <a:spLocks noGrp="1"/>
          </p:cNvSpPr>
          <p:nvPr>
            <p:ph type="title"/>
          </p:nvPr>
        </p:nvSpPr>
        <p:spPr/>
        <p:txBody>
          <a:bodyPr/>
          <a:lstStyle/>
          <a:p>
            <a:r>
              <a:rPr lang="tr-TR" dirty="0" smtClean="0"/>
              <a:t>Ölüme Bağlı Tasarrufların İptali</a:t>
            </a:r>
            <a:r>
              <a:rPr lang="tr-TR" dirty="0"/>
              <a:t/>
            </a:r>
            <a:br>
              <a:rPr lang="tr-TR" dirty="0"/>
            </a:br>
            <a:endParaRPr lang="tr-TR" dirty="0"/>
          </a:p>
        </p:txBody>
      </p:sp>
      <p:sp>
        <p:nvSpPr>
          <p:cNvPr id="3" name="İçerik Yer Tutucusu 2">
            <a:extLst>
              <a:ext uri="{FF2B5EF4-FFF2-40B4-BE49-F238E27FC236}">
                <a16:creationId xmlns:a16="http://schemas.microsoft.com/office/drawing/2014/main" id="{A250C032-58F1-274B-A618-58844C502812}"/>
              </a:ext>
            </a:extLst>
          </p:cNvPr>
          <p:cNvSpPr>
            <a:spLocks noGrp="1"/>
          </p:cNvSpPr>
          <p:nvPr>
            <p:ph idx="1"/>
          </p:nvPr>
        </p:nvSpPr>
        <p:spPr/>
        <p:txBody>
          <a:bodyPr/>
          <a:lstStyle/>
          <a:p>
            <a:r>
              <a:rPr lang="tr-TR" dirty="0"/>
              <a:t>Ölüme bağlı tasarrufların iptalinde, iptal davası sonucunda iptal kararı verildiğinde, hakim kararı ile ölüme bağlı tasarruf baştan itibaren hükümsüz hale gelir ve bu hükümsüzlük kararı sadece davanın tarafları arasında sonuç doğurur.</a:t>
            </a:r>
          </a:p>
          <a:p>
            <a:r>
              <a:rPr lang="tr-TR" dirty="0"/>
              <a:t>Ölüme bağlı tasarrufların iptali sebepleri TMK m. 557vd hükümlerinde düzenlenmiştir.</a:t>
            </a:r>
          </a:p>
        </p:txBody>
      </p:sp>
    </p:spTree>
    <p:extLst>
      <p:ext uri="{BB962C8B-B14F-4D97-AF65-F5344CB8AC3E}">
        <p14:creationId xmlns:p14="http://schemas.microsoft.com/office/powerpoint/2010/main" val="21280335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B76E626-AE0B-C445-A1C0-27A28DC70E58}"/>
              </a:ext>
            </a:extLst>
          </p:cNvPr>
          <p:cNvSpPr>
            <a:spLocks noGrp="1"/>
          </p:cNvSpPr>
          <p:nvPr>
            <p:ph type="title"/>
          </p:nvPr>
        </p:nvSpPr>
        <p:spPr/>
        <p:txBody>
          <a:bodyPr/>
          <a:lstStyle/>
          <a:p>
            <a:r>
              <a:rPr lang="tr-TR" dirty="0" smtClean="0"/>
              <a:t>Ölüme Bağlı Tasarrufların İptali</a:t>
            </a:r>
            <a:r>
              <a:rPr lang="tr-TR" dirty="0"/>
              <a:t/>
            </a:r>
            <a:br>
              <a:rPr lang="tr-TR" dirty="0"/>
            </a:br>
            <a:endParaRPr lang="tr-TR" dirty="0"/>
          </a:p>
        </p:txBody>
      </p:sp>
      <p:sp>
        <p:nvSpPr>
          <p:cNvPr id="3" name="İçerik Yer Tutucusu 2">
            <a:extLst>
              <a:ext uri="{FF2B5EF4-FFF2-40B4-BE49-F238E27FC236}">
                <a16:creationId xmlns:a16="http://schemas.microsoft.com/office/drawing/2014/main" id="{A250C032-58F1-274B-A618-58844C502812}"/>
              </a:ext>
            </a:extLst>
          </p:cNvPr>
          <p:cNvSpPr>
            <a:spLocks noGrp="1"/>
          </p:cNvSpPr>
          <p:nvPr>
            <p:ph idx="1"/>
          </p:nvPr>
        </p:nvSpPr>
        <p:spPr/>
        <p:txBody>
          <a:bodyPr/>
          <a:lstStyle/>
          <a:p>
            <a:r>
              <a:rPr lang="tr-TR" dirty="0"/>
              <a:t>A. İptal davası I. Sebepleri Madde 557- Aşağıdaki sebeplerle ölüme bağlı bir tasarrufun iptali için dava açılabilir: 1. Tasarruf </a:t>
            </a:r>
            <a:r>
              <a:rPr lang="tr-TR" dirty="0" err="1"/>
              <a:t>mirasbırakanın</a:t>
            </a:r>
            <a:r>
              <a:rPr lang="tr-TR" dirty="0"/>
              <a:t> tasarruf ehliyeti bulunmadığı bir sırada yapılmışsa, 2. Tasarruf yanılma, aldatma, korkutma veya zorlama sonucunda yapılmışsa, 3. Tasarrufun içeriği, bağlandığı koşullar veya yüklemeler hukuka veya ahlâka aykırı ise, 4. Tasarruf kanunda öngörülen şekillere uyulmadan yapılmışsa.</a:t>
            </a:r>
          </a:p>
        </p:txBody>
      </p:sp>
    </p:spTree>
    <p:extLst>
      <p:ext uri="{BB962C8B-B14F-4D97-AF65-F5344CB8AC3E}">
        <p14:creationId xmlns:p14="http://schemas.microsoft.com/office/powerpoint/2010/main" val="41576788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B76E626-AE0B-C445-A1C0-27A28DC70E58}"/>
              </a:ext>
            </a:extLst>
          </p:cNvPr>
          <p:cNvSpPr>
            <a:spLocks noGrp="1"/>
          </p:cNvSpPr>
          <p:nvPr>
            <p:ph type="title"/>
          </p:nvPr>
        </p:nvSpPr>
        <p:spPr/>
        <p:txBody>
          <a:bodyPr/>
          <a:lstStyle/>
          <a:p>
            <a:r>
              <a:rPr lang="tr-TR" dirty="0" smtClean="0"/>
              <a:t>Ölüme Bağlı Tasarrufların İptali</a:t>
            </a:r>
            <a:r>
              <a:rPr lang="tr-TR" dirty="0"/>
              <a:t/>
            </a:r>
            <a:br>
              <a:rPr lang="tr-TR" dirty="0"/>
            </a:br>
            <a:endParaRPr lang="tr-TR" dirty="0"/>
          </a:p>
        </p:txBody>
      </p:sp>
      <p:sp>
        <p:nvSpPr>
          <p:cNvPr id="3" name="İçerik Yer Tutucusu 2">
            <a:extLst>
              <a:ext uri="{FF2B5EF4-FFF2-40B4-BE49-F238E27FC236}">
                <a16:creationId xmlns:a16="http://schemas.microsoft.com/office/drawing/2014/main" id="{A250C032-58F1-274B-A618-58844C502812}"/>
              </a:ext>
            </a:extLst>
          </p:cNvPr>
          <p:cNvSpPr>
            <a:spLocks noGrp="1"/>
          </p:cNvSpPr>
          <p:nvPr>
            <p:ph idx="1"/>
          </p:nvPr>
        </p:nvSpPr>
        <p:spPr/>
        <p:txBody>
          <a:bodyPr/>
          <a:lstStyle/>
          <a:p>
            <a:r>
              <a:rPr lang="tr-TR" dirty="0"/>
              <a:t>Ölüme bağlı tasarrufların iptali sebepleri kanunda sınırlı olarak sayılmışlardır. </a:t>
            </a:r>
          </a:p>
          <a:p>
            <a:r>
              <a:rPr lang="tr-TR" dirty="0"/>
              <a:t>Ölüme bağlı tasarrufların iptal sebeplerinden genel sebeplerin yanında irade sakatlığı halleri önem taşımaktadır. Bu yönüyle irade sakatlıkları üzerinde durulacaktır.</a:t>
            </a:r>
          </a:p>
          <a:p>
            <a:r>
              <a:rPr lang="tr-TR" dirty="0"/>
              <a:t>İrade sakatlığı halinde, iradesi hata, hile veya ikrah ile sakatlanmış şekilde ölüme bağlı tasarruf yapan kimsenin ölüme bağlı tasarrufu iptal etmek için dava açma hakkı bulunmaktadır, bu işlem kendiliğinden geçersiz hale gelmeyecektir.</a:t>
            </a:r>
          </a:p>
          <a:p>
            <a:endParaRPr lang="tr-TR" dirty="0"/>
          </a:p>
        </p:txBody>
      </p:sp>
    </p:spTree>
    <p:extLst>
      <p:ext uri="{BB962C8B-B14F-4D97-AF65-F5344CB8AC3E}">
        <p14:creationId xmlns:p14="http://schemas.microsoft.com/office/powerpoint/2010/main" val="7106725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B76E626-AE0B-C445-A1C0-27A28DC70E58}"/>
              </a:ext>
            </a:extLst>
          </p:cNvPr>
          <p:cNvSpPr>
            <a:spLocks noGrp="1"/>
          </p:cNvSpPr>
          <p:nvPr>
            <p:ph type="title"/>
          </p:nvPr>
        </p:nvSpPr>
        <p:spPr/>
        <p:txBody>
          <a:bodyPr/>
          <a:lstStyle/>
          <a:p>
            <a:r>
              <a:rPr lang="tr-TR" dirty="0" smtClean="0"/>
              <a:t>Ölüme Bağlı Tasarrufların İptali</a:t>
            </a:r>
            <a:r>
              <a:rPr lang="tr-TR" dirty="0"/>
              <a:t/>
            </a:r>
            <a:br>
              <a:rPr lang="tr-TR" dirty="0"/>
            </a:br>
            <a:endParaRPr lang="tr-TR" dirty="0"/>
          </a:p>
        </p:txBody>
      </p:sp>
      <p:sp>
        <p:nvSpPr>
          <p:cNvPr id="3" name="İçerik Yer Tutucusu 2">
            <a:extLst>
              <a:ext uri="{FF2B5EF4-FFF2-40B4-BE49-F238E27FC236}">
                <a16:creationId xmlns:a16="http://schemas.microsoft.com/office/drawing/2014/main" id="{A250C032-58F1-274B-A618-58844C502812}"/>
              </a:ext>
            </a:extLst>
          </p:cNvPr>
          <p:cNvSpPr>
            <a:spLocks noGrp="1"/>
          </p:cNvSpPr>
          <p:nvPr>
            <p:ph idx="1"/>
          </p:nvPr>
        </p:nvSpPr>
        <p:spPr/>
        <p:txBody>
          <a:bodyPr/>
          <a:lstStyle/>
          <a:p>
            <a:r>
              <a:rPr lang="tr-TR" dirty="0"/>
              <a:t>Hata:</a:t>
            </a:r>
          </a:p>
          <a:p>
            <a:r>
              <a:rPr lang="tr-TR" dirty="0"/>
              <a:t>Hata hali, beyan ile irade arasındaki istenmeyen uyumsuzluktur. Kişide hata, konuda hata ya da duruma göre </a:t>
            </a:r>
            <a:r>
              <a:rPr lang="tr-TR" dirty="0" err="1"/>
              <a:t>saikte</a:t>
            </a:r>
            <a:r>
              <a:rPr lang="tr-TR" dirty="0"/>
              <a:t> hata halleri iptal sebebi teşkil edebilirler.</a:t>
            </a:r>
          </a:p>
          <a:p>
            <a:r>
              <a:rPr lang="tr-TR" dirty="0" err="1"/>
              <a:t>Mirasbırakanın</a:t>
            </a:r>
            <a:r>
              <a:rPr lang="tr-TR" dirty="0"/>
              <a:t> hatalı düşünce ve tasarrufu ile ölüme bağlı tasarrufu arasında illiyet bağının bulunması ve bunun ispatlanması şarttır.</a:t>
            </a:r>
          </a:p>
          <a:p>
            <a:r>
              <a:rPr lang="tr-TR" dirty="0"/>
              <a:t>Miras sözleşmesi şeklinde yapılan ölüme bağlı tasarruflarda da bu şartlar aranır.</a:t>
            </a:r>
          </a:p>
        </p:txBody>
      </p:sp>
    </p:spTree>
    <p:extLst>
      <p:ext uri="{BB962C8B-B14F-4D97-AF65-F5344CB8AC3E}">
        <p14:creationId xmlns:p14="http://schemas.microsoft.com/office/powerpoint/2010/main" val="2548648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B76E626-AE0B-C445-A1C0-27A28DC70E58}"/>
              </a:ext>
            </a:extLst>
          </p:cNvPr>
          <p:cNvSpPr>
            <a:spLocks noGrp="1"/>
          </p:cNvSpPr>
          <p:nvPr>
            <p:ph type="title"/>
          </p:nvPr>
        </p:nvSpPr>
        <p:spPr/>
        <p:txBody>
          <a:bodyPr/>
          <a:lstStyle/>
          <a:p>
            <a:r>
              <a:rPr lang="tr-TR" dirty="0" smtClean="0"/>
              <a:t>Ölüme Bağlı Tasarrufların İptali</a:t>
            </a:r>
            <a:r>
              <a:rPr lang="tr-TR" dirty="0"/>
              <a:t/>
            </a:r>
            <a:br>
              <a:rPr lang="tr-TR" dirty="0"/>
            </a:br>
            <a:endParaRPr lang="tr-TR" dirty="0"/>
          </a:p>
        </p:txBody>
      </p:sp>
      <p:sp>
        <p:nvSpPr>
          <p:cNvPr id="3" name="İçerik Yer Tutucusu 2">
            <a:extLst>
              <a:ext uri="{FF2B5EF4-FFF2-40B4-BE49-F238E27FC236}">
                <a16:creationId xmlns:a16="http://schemas.microsoft.com/office/drawing/2014/main" id="{A250C032-58F1-274B-A618-58844C502812}"/>
              </a:ext>
            </a:extLst>
          </p:cNvPr>
          <p:cNvSpPr>
            <a:spLocks noGrp="1"/>
          </p:cNvSpPr>
          <p:nvPr>
            <p:ph idx="1"/>
          </p:nvPr>
        </p:nvSpPr>
        <p:spPr/>
        <p:txBody>
          <a:bodyPr/>
          <a:lstStyle/>
          <a:p>
            <a:r>
              <a:rPr lang="tr-TR" dirty="0"/>
              <a:t>Hile: </a:t>
            </a:r>
          </a:p>
          <a:p>
            <a:r>
              <a:rPr lang="tr-TR" dirty="0"/>
              <a:t>Hile, hatanın kasten, bilinerek ve aldatmak maksadı ile yapılmasıdır. </a:t>
            </a:r>
          </a:p>
          <a:p>
            <a:r>
              <a:rPr lang="tr-TR" dirty="0"/>
              <a:t>Hile ile idare beyanı arasında illiyet bağının bulunması gerekir.</a:t>
            </a:r>
          </a:p>
          <a:p>
            <a:r>
              <a:rPr lang="tr-TR" dirty="0"/>
              <a:t>Üçüncü kişinin hilesi de irade sakatlığı hali ve dolayısıyla iptal sebebi teşkil eder.</a:t>
            </a:r>
          </a:p>
          <a:p>
            <a:r>
              <a:rPr lang="tr-TR" dirty="0"/>
              <a:t>Hileyi yapan kişi mirastan yoksun kalabilir.</a:t>
            </a:r>
          </a:p>
        </p:txBody>
      </p:sp>
    </p:spTree>
    <p:extLst>
      <p:ext uri="{BB962C8B-B14F-4D97-AF65-F5344CB8AC3E}">
        <p14:creationId xmlns:p14="http://schemas.microsoft.com/office/powerpoint/2010/main" val="29917214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B76E626-AE0B-C445-A1C0-27A28DC70E58}"/>
              </a:ext>
            </a:extLst>
          </p:cNvPr>
          <p:cNvSpPr>
            <a:spLocks noGrp="1"/>
          </p:cNvSpPr>
          <p:nvPr>
            <p:ph type="title"/>
          </p:nvPr>
        </p:nvSpPr>
        <p:spPr/>
        <p:txBody>
          <a:bodyPr/>
          <a:lstStyle/>
          <a:p>
            <a:r>
              <a:rPr lang="tr-TR" dirty="0" smtClean="0"/>
              <a:t>Ölüme Bağlı Tasarrufların İptali</a:t>
            </a:r>
            <a:r>
              <a:rPr lang="tr-TR" dirty="0"/>
              <a:t/>
            </a:r>
            <a:br>
              <a:rPr lang="tr-TR" dirty="0"/>
            </a:br>
            <a:endParaRPr lang="tr-TR" dirty="0"/>
          </a:p>
        </p:txBody>
      </p:sp>
      <p:sp>
        <p:nvSpPr>
          <p:cNvPr id="3" name="İçerik Yer Tutucusu 2">
            <a:extLst>
              <a:ext uri="{FF2B5EF4-FFF2-40B4-BE49-F238E27FC236}">
                <a16:creationId xmlns:a16="http://schemas.microsoft.com/office/drawing/2014/main" id="{A250C032-58F1-274B-A618-58844C502812}"/>
              </a:ext>
            </a:extLst>
          </p:cNvPr>
          <p:cNvSpPr>
            <a:spLocks noGrp="1"/>
          </p:cNvSpPr>
          <p:nvPr>
            <p:ph idx="1"/>
          </p:nvPr>
        </p:nvSpPr>
        <p:spPr/>
        <p:txBody>
          <a:bodyPr/>
          <a:lstStyle/>
          <a:p>
            <a:r>
              <a:rPr lang="tr-TR" dirty="0"/>
              <a:t>Tehdit ve cebir (korkutma ve zorlama):</a:t>
            </a:r>
          </a:p>
          <a:p>
            <a:r>
              <a:rPr lang="tr-TR" dirty="0"/>
              <a:t>Belirli bir iş veya işlemin yapılması veya yapılmaması hususunda, bir kişinin maneviyatı, sinirleri ve sonuç olarak iradesi üzerinde yapılan bir tesir ve ruhi baskıya tehdit denilir.</a:t>
            </a:r>
          </a:p>
          <a:p>
            <a:r>
              <a:rPr lang="tr-TR" dirty="0"/>
              <a:t>Tehdit sadece hukuka aykırı fiillerle olmaz, hukuka uygun fiillerle de tehdit olabilir. Üçüncü kişinin </a:t>
            </a:r>
            <a:r>
              <a:rPr lang="tr-TR" dirty="0" err="1"/>
              <a:t>tehditi</a:t>
            </a:r>
            <a:r>
              <a:rPr lang="tr-TR" dirty="0"/>
              <a:t> de iptal sebebi olarak değerlendirilir.</a:t>
            </a:r>
          </a:p>
          <a:p>
            <a:r>
              <a:rPr lang="tr-TR" dirty="0"/>
              <a:t>Tehdit ile işlemin sakat iradeli şekilde yapılması arasında illiyet bağının bulunması gerekmektedir.</a:t>
            </a:r>
          </a:p>
        </p:txBody>
      </p:sp>
    </p:spTree>
    <p:extLst>
      <p:ext uri="{BB962C8B-B14F-4D97-AF65-F5344CB8AC3E}">
        <p14:creationId xmlns:p14="http://schemas.microsoft.com/office/powerpoint/2010/main" val="2647910234"/>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67</TotalTime>
  <Words>814</Words>
  <Application>Microsoft Office PowerPoint</Application>
  <PresentationFormat>Geniş ekran</PresentationFormat>
  <Paragraphs>52</Paragraphs>
  <Slides>12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12</vt:i4>
      </vt:variant>
    </vt:vector>
  </HeadingPairs>
  <TitlesOfParts>
    <vt:vector size="16" baseType="lpstr">
      <vt:lpstr>Arial</vt:lpstr>
      <vt:lpstr>Century Gothic</vt:lpstr>
      <vt:lpstr>Wingdings 3</vt:lpstr>
      <vt:lpstr>Duman</vt:lpstr>
      <vt:lpstr>Miras Hukuku</vt:lpstr>
      <vt:lpstr>Ölüme Bağlı Tasarrufların İptali </vt:lpstr>
      <vt:lpstr>Ölüme Bağlı Tasarrufların İptali </vt:lpstr>
      <vt:lpstr>Ölüme Bağlı Tasarrufların İptali </vt:lpstr>
      <vt:lpstr>Ölüme Bağlı Tasarrufların İptali </vt:lpstr>
      <vt:lpstr>Ölüme Bağlı Tasarrufların İptali </vt:lpstr>
      <vt:lpstr>Ölüme Bağlı Tasarrufların İptali </vt:lpstr>
      <vt:lpstr>Ölüme Bağlı Tasarrufların İptali </vt:lpstr>
      <vt:lpstr>Ölüme Bağlı Tasarrufların İptali </vt:lpstr>
      <vt:lpstr>Ölüme Bağlı Tasarrufların İptali </vt:lpstr>
      <vt:lpstr>Ölüme Bağlı Tasarrufların İptali </vt:lpstr>
      <vt:lpstr>Ölüme Bağlı Tasarrufların İptali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Harun Kılıç</dc:creator>
  <cp:lastModifiedBy>pc1</cp:lastModifiedBy>
  <cp:revision>45</cp:revision>
  <dcterms:created xsi:type="dcterms:W3CDTF">2020-07-01T13:53:34Z</dcterms:created>
  <dcterms:modified xsi:type="dcterms:W3CDTF">2021-03-26T13:08:23Z</dcterms:modified>
</cp:coreProperties>
</file>