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0" r:id="rId2"/>
    <p:sldId id="291" r:id="rId3"/>
    <p:sldId id="289" r:id="rId4"/>
    <p:sldId id="445" r:id="rId5"/>
    <p:sldId id="446" r:id="rId6"/>
    <p:sldId id="447" r:id="rId7"/>
    <p:sldId id="448" r:id="rId8"/>
    <p:sldId id="449" r:id="rId9"/>
    <p:sldId id="450" r:id="rId10"/>
    <p:sldId id="459" r:id="rId11"/>
    <p:sldId id="451" r:id="rId12"/>
    <p:sldId id="452" r:id="rId13"/>
    <p:sldId id="460" r:id="rId14"/>
    <p:sldId id="453" r:id="rId15"/>
    <p:sldId id="454" r:id="rId16"/>
    <p:sldId id="461" r:id="rId17"/>
    <p:sldId id="455" r:id="rId18"/>
    <p:sldId id="443" r:id="rId19"/>
    <p:sldId id="457" r:id="rId20"/>
    <p:sldId id="444" r:id="rId21"/>
    <p:sldId id="339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zarf fiiller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3253726" y="1988848"/>
            <a:ext cx="314060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işliginiň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691680" y="2551837"/>
            <a:ext cx="540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işliginiň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barlygy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aly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eli»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ýoklugy</a:t>
            </a:r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maly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 -</a:t>
            </a:r>
            <a:r>
              <a:rPr lang="tr-TR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meli</a:t>
            </a:r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4291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zarf fiiller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3253726" y="1988848"/>
            <a:ext cx="314060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işliginiň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051720" y="2551837"/>
            <a:ext cx="5544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Mysallar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gideliň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telim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ýyldyr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öteni,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Kaýda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mekan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tutduň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gardaş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Abdylla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Tanalym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bäri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gözüm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gidýärdi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Atasy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dünýäden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öteli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bäri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Meniň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gatnap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ýörelim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bärem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on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bolupdyr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34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zarf fiiller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3253726" y="1988848"/>
            <a:ext cx="314060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işliginiň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259632" y="2636912"/>
            <a:ext cx="68457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ynça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/-inçe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Gelip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kowynça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gözden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ýitinçä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görinçäm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gelinçäň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Manysy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şu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şekilde gelen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latin typeface="Times New Roman" panose="02020603050405020304" pitchFamily="18" charset="0"/>
              </a:rPr>
              <a:t>gymyldy-hereketi</a:t>
            </a:r>
            <a:r>
              <a:rPr lang="tr-TR" dirty="0">
                <a:latin typeface="Times New Roman" panose="02020603050405020304" pitchFamily="18" charset="0"/>
              </a:rPr>
              <a:t>, </a:t>
            </a:r>
            <a:endParaRPr lang="tr-TR" dirty="0" smtClean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latin typeface="Times New Roman" panose="02020603050405020304" pitchFamily="18" charset="0"/>
              </a:rPr>
              <a:t>prosesi </a:t>
            </a:r>
            <a:r>
              <a:rPr lang="tr-TR" dirty="0" err="1">
                <a:latin typeface="Times New Roman" panose="02020603050405020304" pitchFamily="18" charset="0"/>
              </a:rPr>
              <a:t>baglanýan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sözüniň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aňladýan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gymyldysy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endParaRPr lang="tr-TR" dirty="0" smtClean="0">
              <a:latin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</a:endParaRPr>
          </a:p>
          <a:p>
            <a:r>
              <a:rPr lang="tr-TR" dirty="0" err="1" smtClean="0">
                <a:latin typeface="Times New Roman" panose="02020603050405020304" pitchFamily="18" charset="0"/>
              </a:rPr>
              <a:t>ýüze</a:t>
            </a:r>
            <a:r>
              <a:rPr lang="tr-TR" dirty="0" smtClean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çykýança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dowam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</a:rPr>
              <a:t>edýär</a:t>
            </a:r>
            <a:r>
              <a:rPr lang="tr-TR" dirty="0" smtClean="0"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34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zarf fiiller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3253726" y="1988848"/>
            <a:ext cx="314060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işliginiň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259632" y="2708920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ynça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/-inçe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latin typeface="Times New Roman" panose="02020603050405020304" pitchFamily="18" charset="0"/>
              </a:rPr>
              <a:t>Wagt</a:t>
            </a:r>
            <a:r>
              <a:rPr lang="tr-TR" dirty="0" smtClean="0"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latin typeface="Times New Roman" panose="02020603050405020304" pitchFamily="18" charset="0"/>
              </a:rPr>
              <a:t>bagly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çäk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bildirýär</a:t>
            </a:r>
            <a:r>
              <a:rPr lang="tr-TR" dirty="0">
                <a:latin typeface="Times New Roman" panose="02020603050405020304" pitchFamily="18" charset="0"/>
              </a:rPr>
              <a:t>. </a:t>
            </a:r>
            <a:endParaRPr lang="tr-TR" dirty="0" smtClean="0">
              <a:latin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</a:rPr>
              <a:t>Meselem</a:t>
            </a:r>
            <a:r>
              <a:rPr lang="tr-TR" dirty="0">
                <a:latin typeface="Times New Roman" panose="02020603050405020304" pitchFamily="18" charset="0"/>
              </a:rPr>
              <a:t>: Obadan </a:t>
            </a:r>
            <a:r>
              <a:rPr lang="tr-TR" dirty="0" err="1">
                <a:latin typeface="Times New Roman" panose="02020603050405020304" pitchFamily="18" charset="0"/>
              </a:rPr>
              <a:t>çykýança</a:t>
            </a:r>
            <a:r>
              <a:rPr lang="tr-TR" dirty="0">
                <a:latin typeface="Times New Roman" panose="02020603050405020304" pitchFamily="18" charset="0"/>
              </a:rPr>
              <a:t> bile </a:t>
            </a:r>
            <a:r>
              <a:rPr lang="tr-TR" dirty="0" err="1">
                <a:latin typeface="Times New Roman" panose="02020603050405020304" pitchFamily="18" charset="0"/>
              </a:rPr>
              <a:t>gitdi</a:t>
            </a:r>
            <a:r>
              <a:rPr lang="tr-TR" dirty="0">
                <a:latin typeface="Times New Roman" panose="02020603050405020304" pitchFamily="18" charset="0"/>
              </a:rPr>
              <a:t>. </a:t>
            </a:r>
            <a:endParaRPr lang="tr-TR" dirty="0" smtClean="0">
              <a:latin typeface="Times New Roman" panose="02020603050405020304" pitchFamily="18" charset="0"/>
            </a:endParaRPr>
          </a:p>
          <a:p>
            <a:r>
              <a:rPr lang="tr-TR" dirty="0" err="1" smtClean="0">
                <a:latin typeface="Times New Roman" panose="02020603050405020304" pitchFamily="18" charset="0"/>
              </a:rPr>
              <a:t>Kyrk</a:t>
            </a:r>
            <a:r>
              <a:rPr lang="tr-TR" dirty="0" smtClean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ýyl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maýa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gezinçäň</a:t>
            </a:r>
            <a:r>
              <a:rPr lang="tr-TR" dirty="0">
                <a:latin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</a:rPr>
              <a:t>bütin</a:t>
            </a:r>
            <a:r>
              <a:rPr lang="tr-TR" dirty="0">
                <a:latin typeface="Times New Roman" panose="02020603050405020304" pitchFamily="18" charset="0"/>
              </a:rPr>
              <a:t> bir </a:t>
            </a:r>
            <a:r>
              <a:rPr lang="tr-TR" dirty="0" err="1">
                <a:latin typeface="Times New Roman" panose="02020603050405020304" pitchFamily="18" charset="0"/>
              </a:rPr>
              <a:t>ýyl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ner</a:t>
            </a:r>
            <a:r>
              <a:rPr lang="tr-TR" dirty="0">
                <a:latin typeface="Times New Roman" panose="02020603050405020304" pitchFamily="18" charset="0"/>
              </a:rPr>
              <a:t> gezgin. </a:t>
            </a:r>
            <a:endParaRPr lang="tr-TR" dirty="0" smtClean="0">
              <a:latin typeface="Times New Roman" panose="02020603050405020304" pitchFamily="18" charset="0"/>
            </a:endParaRPr>
          </a:p>
          <a:p>
            <a:r>
              <a:rPr lang="tr-TR" dirty="0" err="1" smtClean="0">
                <a:latin typeface="Times New Roman" panose="02020603050405020304" pitchFamily="18" charset="0"/>
              </a:rPr>
              <a:t>Tä</a:t>
            </a:r>
            <a:r>
              <a:rPr lang="tr-TR" dirty="0" smtClean="0">
                <a:latin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</a:rPr>
              <a:t>men </a:t>
            </a:r>
            <a:r>
              <a:rPr lang="tr-TR" dirty="0" err="1">
                <a:latin typeface="Times New Roman" panose="02020603050405020304" pitchFamily="18" charset="0"/>
              </a:rPr>
              <a:t>gelinçäm</a:t>
            </a:r>
            <a:r>
              <a:rPr lang="tr-TR" dirty="0">
                <a:latin typeface="Times New Roman" panose="02020603050405020304" pitchFamily="18" charset="0"/>
              </a:rPr>
              <a:t>. </a:t>
            </a:r>
            <a:endParaRPr lang="tr-TR" dirty="0" smtClean="0">
              <a:latin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</a:rPr>
              <a:t>Mal </a:t>
            </a:r>
            <a:r>
              <a:rPr lang="tr-TR" dirty="0" err="1">
                <a:latin typeface="Times New Roman" panose="02020603050405020304" pitchFamily="18" charset="0"/>
              </a:rPr>
              <a:t>galynça</a:t>
            </a:r>
            <a:r>
              <a:rPr lang="tr-TR" dirty="0">
                <a:latin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</a:rPr>
              <a:t>zürýat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galsyn</a:t>
            </a:r>
            <a:r>
              <a:rPr lang="tr-TR" dirty="0">
                <a:latin typeface="Times New Roman" panose="02020603050405020304" pitchFamily="18" charset="0"/>
              </a:rPr>
              <a:t>. </a:t>
            </a:r>
            <a:endParaRPr lang="tr-TR" dirty="0" smtClean="0">
              <a:latin typeface="Times New Roman" panose="02020603050405020304" pitchFamily="18" charset="0"/>
            </a:endParaRPr>
          </a:p>
          <a:p>
            <a:r>
              <a:rPr lang="tr-TR" dirty="0" err="1" smtClean="0">
                <a:latin typeface="Times New Roman" panose="02020603050405020304" pitchFamily="18" charset="0"/>
              </a:rPr>
              <a:t>Betlagam</a:t>
            </a:r>
            <a:r>
              <a:rPr lang="tr-TR" dirty="0" smtClean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äre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barynçaň</a:t>
            </a:r>
            <a:r>
              <a:rPr lang="tr-TR" dirty="0">
                <a:latin typeface="Times New Roman" panose="02020603050405020304" pitchFamily="18" charset="0"/>
              </a:rPr>
              <a:t>, dul </a:t>
            </a:r>
            <a:r>
              <a:rPr lang="tr-TR" dirty="0" err="1">
                <a:latin typeface="Times New Roman" panose="02020603050405020304" pitchFamily="18" charset="0"/>
              </a:rPr>
              <a:t>oturgyn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ölinçaň</a:t>
            </a:r>
            <a:r>
              <a:rPr lang="tr-TR" dirty="0"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15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zarf fiiller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3253726" y="1988848"/>
            <a:ext cx="314060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işliginiň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86000" y="296733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dykça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/-dikçe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Mysallar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Dünýäden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doýdukça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nebsi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ň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artar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Boldukça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bolsun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Golaýlaşdykça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ýüregi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gysdy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133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zarf fiiller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3253726" y="1988848"/>
            <a:ext cx="314060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işliginiň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475656" y="2708920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mazdan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mezden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Munuň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inkärlik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bar.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Ýatmazdan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ugramazyndan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öňinçä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başlamazymyzdan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öňürti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Boldy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kül 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ystyhan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jismim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ki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köýmesden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owal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...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Oýlanmazdan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çözüp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bolmaz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Seret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gara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sözleri şu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kabul edip,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seretmezden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garamazdan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görnüşinde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kömekçi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hyzmatyny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ýerine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ýetirýärler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38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zarf fiiller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3253726" y="1988848"/>
            <a:ext cx="314060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işliginiň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439651" y="2564904"/>
            <a:ext cx="67687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mazdan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mezden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Munuň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inkärlik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bar.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tr-TR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seret</a:t>
            </a:r>
            <a:r>
              <a:rPr lang="tr-TR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«gara» </a:t>
            </a: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sözleri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şu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kabul edip,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tr-TR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seretmezden</a:t>
            </a:r>
            <a:r>
              <a:rPr lang="tr-TR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tr-TR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garamazdan</a:t>
            </a:r>
            <a:r>
              <a:rPr lang="tr-TR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</a:p>
          <a:p>
            <a:endParaRPr lang="tr-TR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görnüşinde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kömekçi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hyzmatyny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ýerine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ýetirýärler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151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zarf fiiller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3253726" y="1988848"/>
            <a:ext cx="314060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işliginiň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86000" y="282883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Gönükme</a:t>
            </a:r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endParaRPr lang="tr-TR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Işlik</a:t>
            </a:r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şekilleriniň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ähli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üýtgetmeli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Oýanmak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duýmak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iberilmek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anyklamak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düzetmek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50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31840" y="1988840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73016"/>
            <a:ext cx="1800200" cy="237626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81045" y="-966403"/>
            <a:ext cx="240051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5" name="Nesn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599896"/>
              </p:ext>
            </p:extLst>
          </p:nvPr>
        </p:nvGraphicFramePr>
        <p:xfrm>
          <a:off x="1281046" y="1670509"/>
          <a:ext cx="842682" cy="1038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Resim" r:id="rId4" imgW="0" imgH="0" progId="StaticMetafile">
                  <p:embed/>
                </p:oleObj>
              </mc:Choice>
              <mc:Fallback>
                <p:oleObj name="Resim" r:id="rId4" imgW="0" imgH="0" progId="StaticMetafile">
                  <p:embed/>
                  <p:pic>
                    <p:nvPicPr>
                      <p:cNvPr id="0" name="rectole000000000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046" y="1670509"/>
                        <a:ext cx="842682" cy="103841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ikdörtgen 8"/>
          <p:cNvSpPr/>
          <p:nvPr/>
        </p:nvSpPr>
        <p:spPr>
          <a:xfrm>
            <a:off x="1157494" y="2817802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Atajan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Tagan</a:t>
            </a:r>
            <a:endParaRPr lang="tr-TR" sz="1200" dirty="0" smtClean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Keseki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 roman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843808" y="2915092"/>
            <a:ext cx="4572000" cy="24632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Akmaral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aýdylany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düşündirende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gelen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aýallaryň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biri: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Eliňden-diliňden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gelýän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ýagşylyk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Taňry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bendelerine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kömek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etmegiň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sogap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bolýandygyny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ony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gaýgyrmagyň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günä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bolýandygyny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sen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oňa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aýt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keýik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diýip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edil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Akmaraldanam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öýkeli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ýüzüni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kesä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sowup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gepledi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31840" y="1988840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73016"/>
            <a:ext cx="1800200" cy="2376264"/>
          </a:xfrm>
          <a:prstGeom prst="rect">
            <a:avLst/>
          </a:prstGeom>
        </p:spPr>
      </p:pic>
      <p:graphicFrame>
        <p:nvGraphicFramePr>
          <p:cNvPr id="6" name="Nesn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980986"/>
              </p:ext>
            </p:extLst>
          </p:nvPr>
        </p:nvGraphicFramePr>
        <p:xfrm>
          <a:off x="1281046" y="1670509"/>
          <a:ext cx="842682" cy="1038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Resim" r:id="rId4" imgW="0" imgH="0" progId="StaticMetafile">
                  <p:embed/>
                </p:oleObj>
              </mc:Choice>
              <mc:Fallback>
                <p:oleObj name="Resim" r:id="rId4" imgW="0" imgH="0" progId="StaticMetafile">
                  <p:embed/>
                  <p:pic>
                    <p:nvPicPr>
                      <p:cNvPr id="5" name="Nesn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046" y="1670509"/>
                        <a:ext cx="842682" cy="103841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ikdörtgen 8"/>
          <p:cNvSpPr/>
          <p:nvPr/>
        </p:nvSpPr>
        <p:spPr>
          <a:xfrm>
            <a:off x="1157494" y="2817802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Atajan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Tagan</a:t>
            </a:r>
            <a:endParaRPr lang="tr-TR" sz="1200" dirty="0" smtClean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Keseki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 roman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843808" y="2818510"/>
            <a:ext cx="5256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Blokwil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myhmanlarynyň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öz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göwünleriniň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isleýän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jogabyny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almasalar,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bermejekdiklerine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göz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ýetirensoň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esli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oýlandy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Ol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musulman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dogamanlarynyň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mollalarynyň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özlerine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düýrmegi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ynanýan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adamlara edip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bilýän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täsiri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barada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köp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zat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eşidipdi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Üstesine-de,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Parižden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Gündogara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gadam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basmak bilen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şol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dogamanlaryň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özlerinem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görüpdi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adamlaryň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olara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köre-körlük bilen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ynanyşlaryna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-da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şaýat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bolupdy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09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tasarlama kiplerini;  fiilimsileri ve fiillerin görünüş kategorisini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2016 TÜRKMEN TÜRKÇESİ IV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31840" y="1988840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73016"/>
            <a:ext cx="1800200" cy="2376264"/>
          </a:xfrm>
          <a:prstGeom prst="rect">
            <a:avLst/>
          </a:prstGeom>
        </p:spPr>
      </p:pic>
      <p:graphicFrame>
        <p:nvGraphicFramePr>
          <p:cNvPr id="9" name="Nesn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908670"/>
              </p:ext>
            </p:extLst>
          </p:nvPr>
        </p:nvGraphicFramePr>
        <p:xfrm>
          <a:off x="1115616" y="1587218"/>
          <a:ext cx="842682" cy="1038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Resim" r:id="rId4" imgW="0" imgH="0" progId="StaticMetafile">
                  <p:embed/>
                </p:oleObj>
              </mc:Choice>
              <mc:Fallback>
                <p:oleObj name="Resim" r:id="rId4" imgW="0" imgH="0" progId="StaticMetafile">
                  <p:embed/>
                  <p:pic>
                    <p:nvPicPr>
                      <p:cNvPr id="5" name="Nesn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587218"/>
                        <a:ext cx="842682" cy="103841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ikdörtgen 9"/>
          <p:cNvSpPr/>
          <p:nvPr/>
        </p:nvSpPr>
        <p:spPr>
          <a:xfrm>
            <a:off x="1157494" y="2817802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Atajan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Tagan</a:t>
            </a:r>
            <a:endParaRPr lang="tr-TR" sz="1200" dirty="0" smtClean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Keseki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 roman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627784" y="2915092"/>
            <a:ext cx="5670376" cy="2701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Tersokan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derisine girmeli eden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Blokwil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ozaldanam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şeýtmäge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endik edip giden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düwünçegi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tolgunman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açdy.Onuň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içinde her biri edil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towuk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ýumurtgasy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guradylan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peýwendi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erik bar ekeni.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Pereňli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erikden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penjesini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dolduryp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aldy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-da,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ysgap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gördi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soňam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olary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bir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bölek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ak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kagyzyň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üstünde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goýup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siňe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seredip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oturdy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Pereňli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molla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diýilýän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«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tersokanyň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»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edýän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hereketleriniň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birini hem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sypdyrman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synlap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oturan iki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aýal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dört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sany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medet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dileýän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bakyşly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göze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öwrüldi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762000"/>
          </a:xfrm>
          <a:solidFill>
            <a:srgbClr val="FFC000"/>
          </a:solidFill>
        </p:spPr>
        <p:txBody>
          <a:bodyPr/>
          <a:lstStyle/>
          <a:p>
            <a:r>
              <a:rPr lang="tr-TR" b="1" dirty="0" smtClean="0"/>
              <a:t>TEMEL KAYNAKLAR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971600" y="1412776"/>
            <a:ext cx="7128792" cy="4425955"/>
          </a:xfrm>
          <a:prstGeom prst="rect">
            <a:avLst/>
          </a:prstGeom>
          <a:solidFill>
            <a:srgbClr val="92D050"/>
          </a:solidFill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(1969).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meseleleri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  <a:endParaRPr lang="tr-TR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Hıdırov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N.,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(1960).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Häzirki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Çöňňäyev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M. (1974).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Aşgabat: Türkmenistan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Neşiryatı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Pıgam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Dili,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Esenmedowa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A.(2010)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 Türkmen Dili (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Morfologiýa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Aşgabat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Larry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(1998),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Turkmen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Çarıyarov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(1978),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Orfoepik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Aşgabat.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Hamzayev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Grammatikası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Aşgabat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Talat ve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(1995),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Türkmence-Türkçe Sözlük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Veyisov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B.,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Babayeva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(2010)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dili (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praktikum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Yokarı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Mekdepleri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Aşgabat.</a:t>
            </a:r>
          </a:p>
          <a:p>
            <a:pPr>
              <a:lnSpc>
                <a:spcPct val="150000"/>
              </a:lnSpc>
            </a:pP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Söyegov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Muratgeldi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Arnazarov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Seyintanazr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Örnekli Türkmence Gramer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zarf fiiller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691679" y="2521116"/>
            <a:ext cx="62646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Üýtgediji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üýtgemeýän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özbaşdak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zaman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aňlatmaýan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işliklere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baglanyp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lardan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aňladylýan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gymyldynyň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hal-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ýagdaýyny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işliklere </a:t>
            </a: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işlikler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ddiýilýär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okap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gelip,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oturyp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görüp,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işleý-işleý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dura</a:t>
            </a:r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253726" y="1988848"/>
            <a:ext cx="314060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işliginiň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zarf fiiller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547664" y="2708920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Häzirki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zaman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türkmen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dilinde hal işlikler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ýörite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ýasaýjy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kömegi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emele gelip,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sözlemiň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belli bir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agzasyna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baglanyp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ulanylmak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ahwalat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hyzmatyny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ýerine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ýetirýärler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eýerjeň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sözlemiň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Ahwalat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bolup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gelmek bilen hal işlikler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sintaktik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toparyna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golaýlaşýar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Şonuň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hal işlikler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diýilýär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3253726" y="1988848"/>
            <a:ext cx="314060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işliginiň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35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zarf fiiller 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253726" y="1988848"/>
            <a:ext cx="314060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işliginiň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286000" y="2690336"/>
            <a:ext cx="5670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yban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ibän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uban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übän</a:t>
            </a:r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</a:p>
          <a:p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ban/-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bän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pan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pän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işlik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şekilleri. </a:t>
            </a:r>
          </a:p>
          <a:p>
            <a:endParaRPr lang="tr-TR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XVIII-XIX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asyrlar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türkmen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klassyky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edebiýatynda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Meselem: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Ýüregim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möwç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urup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doluban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daşdym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65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zarf fiiller 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253726" y="1988848"/>
            <a:ext cx="314060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işliginiň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691680" y="2413338"/>
            <a:ext cx="6413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agada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ägäde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agadan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ägeden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Häzirki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zaman edebi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gepleşik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dilinde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Bu şekil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çylşyrymly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hasaplanýar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Geläge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gazet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okamaga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başlady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Çykaraga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görkezdim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Ýazuw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ýadygärliklerinde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ýazuw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dilinde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gabat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gelmeýär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Diňe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položitel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aspektde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30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zarf fiiller 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253726" y="1988848"/>
            <a:ext cx="314060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işliginiň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286000" y="2551837"/>
            <a:ext cx="5310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birnäçe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degişli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dereje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ýasaýjy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käbirini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kabul edip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bilýärler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Sen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şu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ojagyň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başynda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oturdajyk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göçür-de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alaý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Baragadajyk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işläber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Alagadajyk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gel.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Ylgabrak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gitdi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134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zarf fiiller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331640" y="2502985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Gurluşyna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ulanyş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aýratynlygyna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manysyna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garap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türkmen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dilindäki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hal işlik şekillerini iki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topara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bölmek bolar.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699792" y="4661720"/>
            <a:ext cx="3503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Hal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Hal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 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253726" y="1988848"/>
            <a:ext cx="314060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işliginiň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427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6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zarf fiiller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051720" y="2708920"/>
            <a:ext cx="5832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düzüminiň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haýsy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ybaratdygy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köplenç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görnüp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duran bolsa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düzümini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anyklamak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ýeňil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bolsa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gurluşyny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çykarmak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ýörite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lingiwistik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derňew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geçirmezden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mümkin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däl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3253726" y="1988848"/>
            <a:ext cx="314060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işliginiň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85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1390</TotalTime>
  <Words>1144</Words>
  <Application>Microsoft Office PowerPoint</Application>
  <PresentationFormat>Ekran Gösterisi (4:3)</PresentationFormat>
  <Paragraphs>208</Paragraphs>
  <Slides>21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Algerian</vt:lpstr>
      <vt:lpstr>Arial</vt:lpstr>
      <vt:lpstr>Calibri</vt:lpstr>
      <vt:lpstr>Cambria</vt:lpstr>
      <vt:lpstr>Times New Roman</vt:lpstr>
      <vt:lpstr>Wingdings</vt:lpstr>
      <vt:lpstr>Moda Tasarımı</vt:lpstr>
      <vt:lpstr>Resim</vt:lpstr>
      <vt:lpstr>ANKARA ÜNİVERSİTESİ DİL VE TARİH-COĞRAFYA FAKÜLTESİ</vt:lpstr>
      <vt:lpstr>PowerPoint Sunusu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178</cp:revision>
  <dcterms:created xsi:type="dcterms:W3CDTF">2016-09-19T14:10:52Z</dcterms:created>
  <dcterms:modified xsi:type="dcterms:W3CDTF">2018-04-02T07:44:44Z</dcterms:modified>
</cp:coreProperties>
</file>