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Öğrenme Psikolojisi Kuramları: Davranışçı Yaklaşım IV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88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Tekrar (Egzersiz) Kanunu</a:t>
            </a:r>
            <a:endParaRPr lang="en-US" altLang="tr-TR" smtClean="0"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</p:txBody>
      </p:sp>
      <p:sp>
        <p:nvSpPr>
          <p:cNvPr id="113667" name="Rectangle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Bu kanuna göre, uyarıcı ile tepki arasındaki bağ tekrar yolu ile güçlenir. Ne kadar çok tekrar edilirse, şartlanma o kadar güçlü olacak demektir. Thorndike, bu kanunda bazı değişiklikler yapmış, geribildirim elde edildiğinde alternatif yollar denendiğinde egzersizin/tekrarın yararlı olduğunu, dolayısıyla tekrarın ilk başlarda göründüğü kadar sınırsız yararlı olmadığını belirmiştir </a:t>
            </a:r>
          </a:p>
        </p:txBody>
      </p:sp>
    </p:spTree>
    <p:extLst>
      <p:ext uri="{BB962C8B-B14F-4D97-AF65-F5344CB8AC3E}">
        <p14:creationId xmlns:p14="http://schemas.microsoft.com/office/powerpoint/2010/main" val="89088880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114691" name="Rectangle 1"/>
          <p:cNvSpPr>
            <a:spLocks noGrp="1" noChangeArrowheads="1"/>
          </p:cNvSpPr>
          <p:nvPr>
            <p:ph idx="1"/>
          </p:nvPr>
        </p:nvSpPr>
        <p:spPr>
          <a:xfrm>
            <a:off x="2362201" y="2362200"/>
            <a:ext cx="3770313" cy="4495800"/>
          </a:xfrm>
        </p:spPr>
        <p:txBody>
          <a:bodyPr/>
          <a:lstStyle/>
          <a:p>
            <a:pPr marL="573088" indent="-533400" algn="just">
              <a:buSzPct val="99000"/>
              <a:buFontTx/>
              <a:buAutoNum type="arabicPeriod"/>
            </a:pPr>
            <a:r>
              <a:rPr lang="en-US" altLang="tr-TR" sz="2000">
                <a:latin typeface="Arial Bold" charset="0"/>
                <a:sym typeface="Arial Bold" charset="0"/>
              </a:rPr>
              <a:t>Sonuç-Etki Kanunu: </a:t>
            </a:r>
            <a:r>
              <a:rPr lang="en-US" altLang="tr-TR" sz="2000"/>
              <a:t>Thorndike</a:t>
            </a:r>
            <a:r>
              <a:rPr lang="ja-JP" altLang="en-US" sz="2000">
                <a:latin typeface="Arial" panose="020B0604020202020204" pitchFamily="34" charset="0"/>
                <a:cs typeface="HGP明朝E"/>
              </a:rPr>
              <a:t>’</a:t>
            </a:r>
            <a:r>
              <a:rPr lang="en-US" altLang="ja-JP" sz="2000">
                <a:cs typeface="HGP明朝E"/>
              </a:rPr>
              <a:t>a göre, uyarıcı ile tepki arasındaki bağın kuvvetlenmesi için bitişiklik ve tekrar yeterli değildir. Çağrışım bağının kuvvetlenmesi için tepkinin doğurduğu sonuçlar (etkiler) önemlidir. </a:t>
            </a:r>
            <a:endParaRPr lang="en-US" altLang="tr-TR" sz="2000"/>
          </a:p>
        </p:txBody>
      </p:sp>
      <p:pic>
        <p:nvPicPr>
          <p:cNvPr id="11469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3" y="2362200"/>
            <a:ext cx="3770312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94857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Sonuç-Etki Kanunu</a:t>
            </a:r>
          </a:p>
        </p:txBody>
      </p:sp>
      <p:sp>
        <p:nvSpPr>
          <p:cNvPr id="115715" name="Rectangle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3088" indent="-533400" algn="just">
              <a:buSzPct val="99000"/>
              <a:buFontTx/>
              <a:buAutoNum type="arabicPeriod"/>
            </a:pPr>
            <a:r>
              <a:rPr lang="en-US" altLang="tr-TR" smtClean="0"/>
              <a:t>Organizma yapmış olduğu bir davranış sonucunda hoşa giden bir uyarıcı almışsa o davranışının yapılma sıklığı artar, eğer hoşa gitmeyen bir uyarıcı almışsa o davranışın yapılma sıklığı azalır. </a:t>
            </a:r>
            <a:r>
              <a:rPr lang="en-US" altLang="tr-TR" smtClean="0">
                <a:latin typeface="Arial Bold Italic" charset="0"/>
                <a:sym typeface="Arial Bold Italic" charset="0"/>
              </a:rPr>
              <a:t>Thorndike</a:t>
            </a:r>
            <a:r>
              <a:rPr lang="ja-JP" altLang="en-US" smtClean="0">
                <a:latin typeface="Arial" panose="020B0604020202020204" pitchFamily="34" charset="0"/>
                <a:cs typeface="HGP明朝E"/>
                <a:sym typeface="Arial Bold Italic" charset="0"/>
              </a:rPr>
              <a:t>’</a:t>
            </a:r>
            <a:r>
              <a:rPr lang="en-US" altLang="ja-JP" smtClean="0">
                <a:latin typeface="Arial Bold Italic" charset="0"/>
                <a:cs typeface="HGP明朝E"/>
                <a:sym typeface="Arial Bold Italic" charset="0"/>
              </a:rPr>
              <a:t>nin Etki kanunu, Skinner</a:t>
            </a:r>
            <a:r>
              <a:rPr lang="ja-JP" altLang="en-US" smtClean="0">
                <a:latin typeface="Arial" panose="020B0604020202020204" pitchFamily="34" charset="0"/>
                <a:cs typeface="HGP明朝E"/>
                <a:sym typeface="Arial Bold Italic" charset="0"/>
              </a:rPr>
              <a:t>’</a:t>
            </a:r>
            <a:r>
              <a:rPr lang="en-US" altLang="ja-JP" smtClean="0">
                <a:latin typeface="Arial Bold Italic" charset="0"/>
                <a:cs typeface="HGP明朝E"/>
                <a:sym typeface="Arial Bold Italic" charset="0"/>
              </a:rPr>
              <a:t>in Edimsel Koşullanma kuramını geliştirmesine dayanak teşkil etmiştir.</a:t>
            </a:r>
            <a:r>
              <a:rPr lang="en-US" altLang="ja-JP" smtClean="0">
                <a:cs typeface="HGP明朝E"/>
              </a:rPr>
              <a:t> 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60465486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Bağ Kuramı (Thorndike)</a:t>
            </a:r>
          </a:p>
        </p:txBody>
      </p:sp>
      <p:sp>
        <p:nvSpPr>
          <p:cNvPr id="107523" name="Rectangle 1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6172200" cy="4495800"/>
          </a:xfrm>
        </p:spPr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dirty="0" smtClean="0"/>
              <a:t>Edward Thorndike, </a:t>
            </a:r>
            <a:r>
              <a:rPr lang="en-US" altLang="tr-TR" dirty="0" err="1" smtClean="0"/>
              <a:t>davranışçılığın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önde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gelen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kuracılarından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birisidir</a:t>
            </a:r>
            <a:r>
              <a:rPr lang="en-US" altLang="tr-TR" dirty="0" smtClean="0"/>
              <a:t>. Thorndike</a:t>
            </a:r>
            <a:r>
              <a:rPr lang="ja-JP" altLang="en-US" dirty="0" smtClean="0">
                <a:latin typeface="Arial" panose="020B0604020202020204" pitchFamily="34" charset="0"/>
                <a:cs typeface="HGP明朝E"/>
              </a:rPr>
              <a:t>’</a:t>
            </a:r>
            <a:r>
              <a:rPr lang="en-US" altLang="ja-JP" dirty="0" smtClean="0">
                <a:cs typeface="HGP明朝E"/>
              </a:rPr>
              <a:t>a </a:t>
            </a:r>
            <a:r>
              <a:rPr lang="en-US" altLang="ja-JP" dirty="0" err="1" smtClean="0">
                <a:cs typeface="HGP明朝E"/>
              </a:rPr>
              <a:t>göre</a:t>
            </a:r>
            <a:r>
              <a:rPr lang="en-US" altLang="ja-JP" dirty="0" smtClean="0">
                <a:cs typeface="HGP明朝E"/>
              </a:rPr>
              <a:t> </a:t>
            </a:r>
            <a:r>
              <a:rPr lang="en-US" altLang="ja-JP" dirty="0" err="1" smtClean="0">
                <a:cs typeface="HGP明朝E"/>
              </a:rPr>
              <a:t>öğrenme</a:t>
            </a:r>
            <a:r>
              <a:rPr lang="en-US" altLang="ja-JP" dirty="0" smtClean="0">
                <a:cs typeface="HGP明朝E"/>
              </a:rPr>
              <a:t>, </a:t>
            </a:r>
            <a:r>
              <a:rPr lang="en-US" altLang="ja-JP" dirty="0" err="1" smtClean="0">
                <a:cs typeface="HGP明朝E"/>
              </a:rPr>
              <a:t>bağlanmadır</a:t>
            </a:r>
            <a:r>
              <a:rPr lang="en-US" altLang="ja-JP" dirty="0" smtClean="0">
                <a:cs typeface="HGP明朝E"/>
              </a:rPr>
              <a:t>/</a:t>
            </a:r>
            <a:r>
              <a:rPr lang="en-US" altLang="ja-JP" dirty="0" err="1" smtClean="0">
                <a:cs typeface="HGP明朝E"/>
              </a:rPr>
              <a:t>bağlantının</a:t>
            </a:r>
            <a:r>
              <a:rPr lang="en-US" altLang="ja-JP" dirty="0" smtClean="0">
                <a:cs typeface="HGP明朝E"/>
              </a:rPr>
              <a:t> </a:t>
            </a:r>
            <a:r>
              <a:rPr lang="en-US" altLang="ja-JP" dirty="0" err="1" smtClean="0">
                <a:cs typeface="HGP明朝E"/>
              </a:rPr>
              <a:t>kurulmasıdır</a:t>
            </a:r>
            <a:r>
              <a:rPr lang="en-US" altLang="ja-JP" dirty="0" smtClean="0">
                <a:cs typeface="HGP明朝E"/>
              </a:rPr>
              <a:t>. </a:t>
            </a:r>
            <a:endParaRPr lang="en-US" altLang="tr-TR" dirty="0" smtClean="0"/>
          </a:p>
        </p:txBody>
      </p:sp>
      <p:pic>
        <p:nvPicPr>
          <p:cNvPr id="10752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2743200"/>
            <a:ext cx="2233613" cy="323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41556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Gözlenebilir davranışlar üzerine odaklanan nesnel </a:t>
            </a:r>
            <a:r>
              <a:rPr lang="tr-TR" dirty="0" smtClean="0"/>
              <a:t>ve mekanik bir öğrenme kuramı tasarlamaya çalışan </a:t>
            </a:r>
            <a:r>
              <a:rPr lang="tr-TR" dirty="0" err="1" smtClean="0"/>
              <a:t>Thorndike</a:t>
            </a:r>
            <a:r>
              <a:rPr lang="tr-TR" dirty="0" smtClean="0"/>
              <a:t> psikolojinin zihin elemanları veya bilinçli deneyimleri değil davranışları araştırması gerektiğine inanıyordu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6909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Thorndike</a:t>
            </a:r>
            <a:r>
              <a:rPr lang="tr-TR" dirty="0" smtClean="0"/>
              <a:t> eğer insan zihnin analiz edecek olsaydı, ne yapardı?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«</a:t>
            </a:r>
            <a:r>
              <a:rPr lang="tr-TR" i="1" dirty="0" smtClean="0"/>
              <a:t> a- koşullar, koşulların element ve bileşikleri ile b- tepkiler, tepki vermeye hazırlık, yardımlar, </a:t>
            </a:r>
            <a:r>
              <a:rPr lang="tr-TR" i="1" dirty="0" err="1" smtClean="0"/>
              <a:t>ketleme</a:t>
            </a:r>
            <a:r>
              <a:rPr lang="tr-TR" i="1" dirty="0"/>
              <a:t> </a:t>
            </a:r>
            <a:r>
              <a:rPr lang="tr-TR" i="1" dirty="0" smtClean="0"/>
              <a:t>ve tepkilerin doğrultusunda değişen güçlerde bağlantılar bulabilirdim. Eğer akla yakın tüm durumlarda tüm bunların yani adamın </a:t>
            </a:r>
            <a:r>
              <a:rPr lang="tr-TR" dirty="0" smtClean="0"/>
              <a:t>(!)* </a:t>
            </a:r>
            <a:r>
              <a:rPr lang="tr-TR" i="1" dirty="0" smtClean="0"/>
              <a:t>ne düşüneceğinin ve ne yapacağının ve onu neyin hoşnut edip neyin sıkacağının bir envanterini çıkarabilse hiçbir şey atlanmamış gibi olur…»</a:t>
            </a:r>
          </a:p>
          <a:p>
            <a:endParaRPr lang="tr-TR" i="1" dirty="0"/>
          </a:p>
          <a:p>
            <a:r>
              <a:rPr lang="tr-TR" i="1" dirty="0" smtClean="0"/>
              <a:t>*</a:t>
            </a:r>
            <a:r>
              <a:rPr lang="tr-TR" dirty="0" smtClean="0"/>
              <a:t>20.yy başlangıcında psikoloji bilimi türün temsilcisinin «adamlar» </a:t>
            </a:r>
            <a:r>
              <a:rPr lang="tr-TR" smtClean="0"/>
              <a:t>olduğu yanılgısına </a:t>
            </a:r>
            <a:r>
              <a:rPr lang="tr-TR" dirty="0" smtClean="0"/>
              <a:t>dört elle sarılmış durumdaydı.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73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Bağlaşımcılık</a:t>
            </a:r>
            <a:endParaRPr lang="en-US" altLang="tr-TR" smtClean="0"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</p:txBody>
      </p:sp>
      <p:sp>
        <p:nvSpPr>
          <p:cNvPr id="108547" name="Rectangle 1"/>
          <p:cNvSpPr>
            <a:spLocks noGrp="1" noChangeArrowheads="1"/>
          </p:cNvSpPr>
          <p:nvPr>
            <p:ph idx="1"/>
          </p:nvPr>
        </p:nvSpPr>
        <p:spPr>
          <a:xfrm>
            <a:off x="1" y="2362200"/>
            <a:ext cx="6132514" cy="4495800"/>
          </a:xfrm>
        </p:spPr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z="2000" dirty="0"/>
              <a:t>Thorndike, </a:t>
            </a:r>
            <a:r>
              <a:rPr lang="en-US" altLang="tr-TR" sz="2000" dirty="0" err="1"/>
              <a:t>uyarıcı</a:t>
            </a:r>
            <a:r>
              <a:rPr lang="en-US" altLang="tr-TR" sz="2000" dirty="0"/>
              <a:t> </a:t>
            </a:r>
            <a:r>
              <a:rPr lang="en-US" altLang="tr-TR" sz="2000" dirty="0" err="1"/>
              <a:t>ile</a:t>
            </a:r>
            <a:r>
              <a:rPr lang="en-US" altLang="tr-TR" sz="2000" dirty="0"/>
              <a:t> </a:t>
            </a:r>
            <a:r>
              <a:rPr lang="en-US" altLang="tr-TR" sz="2000" dirty="0" err="1"/>
              <a:t>tepkiyi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bir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arada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tutan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şeyin</a:t>
            </a:r>
            <a:r>
              <a:rPr lang="en-US" altLang="tr-TR" sz="2000" dirty="0"/>
              <a:t> ne </a:t>
            </a:r>
            <a:r>
              <a:rPr lang="en-US" altLang="tr-TR" sz="2000" dirty="0" err="1"/>
              <a:t>olduğunu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araştırmış</a:t>
            </a:r>
            <a:r>
              <a:rPr lang="en-US" altLang="tr-TR" sz="2000" dirty="0"/>
              <a:t> </a:t>
            </a:r>
            <a:r>
              <a:rPr lang="en-US" altLang="tr-TR" sz="2000" dirty="0" err="1"/>
              <a:t>ve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bunun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nöronlar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arasında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kurulan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sinirsel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bir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bağdan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kaynaklandığına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karar</a:t>
            </a:r>
            <a:r>
              <a:rPr lang="en-US" altLang="tr-TR" sz="2000" dirty="0"/>
              <a:t> </a:t>
            </a:r>
            <a:r>
              <a:rPr lang="en-US" altLang="tr-TR" sz="2000" dirty="0" err="1"/>
              <a:t>vermiştir</a:t>
            </a:r>
            <a:r>
              <a:rPr lang="en-US" altLang="tr-TR" sz="2000" dirty="0"/>
              <a:t>. </a:t>
            </a:r>
            <a:r>
              <a:rPr lang="en-US" altLang="tr-TR" sz="2000" dirty="0" err="1"/>
              <a:t>Başka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bir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anlatımla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bağlaşımcılık</a:t>
            </a:r>
            <a:r>
              <a:rPr lang="en-US" altLang="tr-TR" sz="2000" dirty="0"/>
              <a:t>, </a:t>
            </a:r>
            <a:r>
              <a:rPr lang="en-US" altLang="tr-TR" sz="2000" dirty="0" err="1"/>
              <a:t>uyarıcı</a:t>
            </a:r>
            <a:r>
              <a:rPr lang="en-US" altLang="tr-TR" sz="2000" dirty="0"/>
              <a:t> </a:t>
            </a:r>
            <a:r>
              <a:rPr lang="en-US" altLang="tr-TR" sz="2000" dirty="0" err="1"/>
              <a:t>ile</a:t>
            </a:r>
            <a:r>
              <a:rPr lang="en-US" altLang="tr-TR" sz="2000" dirty="0"/>
              <a:t> </a:t>
            </a:r>
            <a:r>
              <a:rPr lang="en-US" altLang="tr-TR" sz="2000" dirty="0" err="1"/>
              <a:t>tepki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arasında</a:t>
            </a:r>
            <a:r>
              <a:rPr lang="en-US" altLang="tr-TR" sz="2000" dirty="0"/>
              <a:t> </a:t>
            </a:r>
            <a:r>
              <a:rPr lang="en-US" altLang="tr-TR" sz="2000" dirty="0" err="1"/>
              <a:t>sinirsel</a:t>
            </a:r>
            <a:r>
              <a:rPr lang="en-US" altLang="tr-TR" sz="2000" dirty="0"/>
              <a:t> </a:t>
            </a:r>
            <a:r>
              <a:rPr lang="en-US" altLang="tr-TR" sz="2000" dirty="0" err="1"/>
              <a:t>bağın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kurulmasıdır</a:t>
            </a:r>
            <a:r>
              <a:rPr lang="en-US" altLang="tr-TR" sz="2000" dirty="0"/>
              <a:t>. </a:t>
            </a:r>
          </a:p>
        </p:txBody>
      </p:sp>
      <p:pic>
        <p:nvPicPr>
          <p:cNvPr id="108548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2200"/>
            <a:ext cx="4114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99285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3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Deneme-yanılma (Seçme ve Bağlama)</a:t>
            </a:r>
            <a:endParaRPr lang="en-US" altLang="tr-TR" sz="3200"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</p:txBody>
      </p:sp>
      <p:sp>
        <p:nvSpPr>
          <p:cNvPr id="109571" name="Rectangle 1"/>
          <p:cNvSpPr>
            <a:spLocks noGrp="1" noChangeArrowheads="1"/>
          </p:cNvSpPr>
          <p:nvPr>
            <p:ph idx="1"/>
          </p:nvPr>
        </p:nvSpPr>
        <p:spPr>
          <a:xfrm>
            <a:off x="2362201" y="2362200"/>
            <a:ext cx="3770313" cy="4495800"/>
          </a:xfrm>
        </p:spPr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z="2000"/>
              <a:t>Thorndike</a:t>
            </a:r>
            <a:r>
              <a:rPr lang="ja-JP" altLang="en-US" sz="2000">
                <a:latin typeface="Arial" panose="020B0604020202020204" pitchFamily="34" charset="0"/>
                <a:cs typeface="HGP明朝E"/>
              </a:rPr>
              <a:t>’</a:t>
            </a:r>
            <a:r>
              <a:rPr lang="en-US" altLang="ja-JP" sz="2000">
                <a:cs typeface="HGP明朝E"/>
              </a:rPr>
              <a:t>a göre öğrenmenin en temel biçimi deneme-yanılma öğrenmesidir. Organizma ya da birey bir amaca ulaşmak ya da problem çözmek için çeşitli yollar dener. Bu denemeler sonucunda en pratik/kısa yolu bulunca onu </a:t>
            </a:r>
            <a:r>
              <a:rPr lang="en-US" altLang="ja-JP" sz="2000">
                <a:latin typeface="Arial Bold" charset="0"/>
                <a:cs typeface="HGP明朝E"/>
                <a:sym typeface="Arial Bold" charset="0"/>
              </a:rPr>
              <a:t>seçer</a:t>
            </a:r>
            <a:r>
              <a:rPr lang="en-US" altLang="ja-JP" sz="2000">
                <a:cs typeface="HGP明朝E"/>
              </a:rPr>
              <a:t> ve beyinde sinaptik bağlarla </a:t>
            </a:r>
            <a:r>
              <a:rPr lang="en-US" altLang="ja-JP" sz="2000">
                <a:latin typeface="Arial Bold" charset="0"/>
                <a:cs typeface="HGP明朝E"/>
                <a:sym typeface="Arial Bold" charset="0"/>
              </a:rPr>
              <a:t>bağlar</a:t>
            </a:r>
            <a:r>
              <a:rPr lang="en-US" altLang="ja-JP" sz="2000">
                <a:cs typeface="HGP明朝E"/>
              </a:rPr>
              <a:t>. </a:t>
            </a:r>
            <a:endParaRPr lang="en-US" altLang="tr-TR" sz="2000"/>
          </a:p>
        </p:txBody>
      </p:sp>
      <p:pic>
        <p:nvPicPr>
          <p:cNvPr id="10957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362200"/>
            <a:ext cx="37338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64302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Küçük Adımlar</a:t>
            </a:r>
          </a:p>
        </p:txBody>
      </p:sp>
      <p:sp>
        <p:nvSpPr>
          <p:cNvPr id="110595" name="Rectangle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Thorndike</a:t>
            </a:r>
            <a:r>
              <a:rPr lang="ja-JP" altLang="en-US" smtClean="0">
                <a:latin typeface="Arial" panose="020B0604020202020204" pitchFamily="34" charset="0"/>
                <a:cs typeface="HGP明朝E"/>
              </a:rPr>
              <a:t>’</a:t>
            </a:r>
            <a:r>
              <a:rPr lang="en-US" altLang="ja-JP" smtClean="0">
                <a:cs typeface="HGP明朝E"/>
              </a:rPr>
              <a:t>a göre öğrenme aniden değil, yavaş yavaş olur. Örneğin, bir müzik aletini çalmak için belli aşamalar gereklidir. Bunun için belirli aşamalar takip edilir ve böylelikle öğrenme gerçekleşir. 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06519670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Öğrenme Kanunları</a:t>
            </a:r>
          </a:p>
        </p:txBody>
      </p:sp>
      <p:sp>
        <p:nvSpPr>
          <p:cNvPr id="111619" name="Rectangle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Hazırbulunuşluk</a:t>
            </a:r>
          </a:p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Tekrar</a:t>
            </a:r>
          </a:p>
          <a:p>
            <a:pPr marL="382588" indent="-3429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Sonuç etki yasası</a:t>
            </a:r>
          </a:p>
        </p:txBody>
      </p:sp>
    </p:spTree>
    <p:extLst>
      <p:ext uri="{BB962C8B-B14F-4D97-AF65-F5344CB8AC3E}">
        <p14:creationId xmlns:p14="http://schemas.microsoft.com/office/powerpoint/2010/main" val="84190396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Hazırbulunuşluk Kanunu</a:t>
            </a:r>
            <a:endParaRPr lang="en-US" altLang="tr-TR" smtClean="0"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</p:txBody>
      </p:sp>
      <p:sp>
        <p:nvSpPr>
          <p:cNvPr id="112643" name="Rectangle 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3088" indent="-533400"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altLang="tr-TR" smtClean="0"/>
              <a:t>Organizmanın bir davranışı yapıp yapmaması ne kadar hazır olduğuyla ilgilidir. </a:t>
            </a:r>
          </a:p>
          <a:p>
            <a:pPr marL="954088" lvl="1" indent="-457200">
              <a:buClr>
                <a:srgbClr val="003366"/>
              </a:buClr>
              <a:buSzPct val="75000"/>
              <a:buFont typeface="Arial" panose="020B0604020202020204" pitchFamily="34" charset="0"/>
              <a:buChar char="–"/>
            </a:pPr>
            <a:r>
              <a:rPr lang="en-US" altLang="tr-TR"/>
              <a:t>Eğer organizma/birey bir davranışı yapmaya hazırsa, o davranışı yapması ona mutluluk verir. </a:t>
            </a:r>
          </a:p>
          <a:p>
            <a:pPr marL="954088" lvl="1" indent="-457200">
              <a:buClr>
                <a:srgbClr val="003366"/>
              </a:buClr>
              <a:buSzPct val="75000"/>
              <a:buFont typeface="Arial" panose="020B0604020202020204" pitchFamily="34" charset="0"/>
              <a:buChar char="–"/>
            </a:pPr>
            <a:r>
              <a:rPr lang="en-US" altLang="tr-TR"/>
              <a:t>Eğer organizma/birey, bir davranışı yapmaya hazır değilse ve yapmaya zorlanıyorsa bu onda kızgınlık ve kaygı oluşturur.</a:t>
            </a:r>
          </a:p>
          <a:p>
            <a:pPr marL="954088" lvl="1" indent="-457200">
              <a:buClr>
                <a:srgbClr val="003366"/>
              </a:buClr>
              <a:buSzPct val="75000"/>
              <a:buFont typeface="Arial" panose="020B0604020202020204" pitchFamily="34" charset="0"/>
              <a:buChar char="–"/>
            </a:pPr>
            <a:r>
              <a:rPr lang="en-US" altLang="tr-TR"/>
              <a:t>Eğer organizma/birey, bir davranışı yapmaya hazır, fakat yapmasına izin verilmezse bu onda kızgınlık meydana getirir. </a:t>
            </a:r>
          </a:p>
        </p:txBody>
      </p:sp>
    </p:spTree>
    <p:extLst>
      <p:ext uri="{BB962C8B-B14F-4D97-AF65-F5344CB8AC3E}">
        <p14:creationId xmlns:p14="http://schemas.microsoft.com/office/powerpoint/2010/main" val="22411673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</TotalTime>
  <Words>473</Words>
  <Application>Microsoft Office PowerPoint</Application>
  <PresentationFormat>Geniş ekran</PresentationFormat>
  <Paragraphs>28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MS PGothic</vt:lpstr>
      <vt:lpstr>ヒラギノ角ゴ ProN W3</vt:lpstr>
      <vt:lpstr>Arial</vt:lpstr>
      <vt:lpstr>Arial Bold</vt:lpstr>
      <vt:lpstr>Arial Bold Italic</vt:lpstr>
      <vt:lpstr>HGP明朝E</vt:lpstr>
      <vt:lpstr>Trebuchet MS</vt:lpstr>
      <vt:lpstr>Wingdings</vt:lpstr>
      <vt:lpstr>Berlin</vt:lpstr>
      <vt:lpstr>Öğrenme Psikolojisi Kuramları: Davranışçı Yaklaşım IV</vt:lpstr>
      <vt:lpstr>Bağ Kuramı (Thorndike)</vt:lpstr>
      <vt:lpstr>PowerPoint Sunusu</vt:lpstr>
      <vt:lpstr>Thorndike eğer insan zihnin analiz edecek olsaydı, ne yapardı?</vt:lpstr>
      <vt:lpstr>Bağlaşımcılık</vt:lpstr>
      <vt:lpstr>Deneme-yanılma (Seçme ve Bağlama)</vt:lpstr>
      <vt:lpstr>Küçük Adımlar</vt:lpstr>
      <vt:lpstr>Öğrenme Kanunları</vt:lpstr>
      <vt:lpstr>Hazırbulunuşluk Kanunu</vt:lpstr>
      <vt:lpstr>Tekrar (Egzersiz) Kanunu</vt:lpstr>
      <vt:lpstr>PowerPoint Sunusu</vt:lpstr>
      <vt:lpstr>Sonuç-Etki Kanunu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 Psikolojisi Kuramları: Davranışçı Yaklaşım IV</dc:title>
  <dc:creator>EYLEMTURK</dc:creator>
  <cp:lastModifiedBy>EYLEMTURK</cp:lastModifiedBy>
  <cp:revision>2</cp:revision>
  <dcterms:created xsi:type="dcterms:W3CDTF">2018-04-25T15:41:17Z</dcterms:created>
  <dcterms:modified xsi:type="dcterms:W3CDTF">2018-04-25T15:51:54Z</dcterms:modified>
</cp:coreProperties>
</file>