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035BB530-4B3E-4386-933A-43A4818A7603}" type="datetimeFigureOut">
              <a:rPr lang="tr-TR" smtClean="0"/>
              <a:pPr/>
              <a:t>30.01.2017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0E9C25-D861-4FFE-ADE7-308E980DA1CA}"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35BB530-4B3E-4386-933A-43A4818A7603}" type="datetimeFigureOut">
              <a:rPr lang="tr-TR" smtClean="0"/>
              <a:pPr/>
              <a:t>30.01.2017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0E9C25-D861-4FFE-ADE7-308E980DA1C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35BB530-4B3E-4386-933A-43A4818A7603}" type="datetimeFigureOut">
              <a:rPr lang="tr-TR" smtClean="0"/>
              <a:pPr/>
              <a:t>30.01.2017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0E9C25-D861-4FFE-ADE7-308E980DA1C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35BB530-4B3E-4386-933A-43A4818A7603}" type="datetimeFigureOut">
              <a:rPr lang="tr-TR" smtClean="0"/>
              <a:pPr/>
              <a:t>30.01.2017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0E9C25-D861-4FFE-ADE7-308E980DA1C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035BB530-4B3E-4386-933A-43A4818A7603}" type="datetimeFigureOut">
              <a:rPr lang="tr-TR" smtClean="0"/>
              <a:pPr/>
              <a:t>30.01.2017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0E9C25-D861-4FFE-ADE7-308E980DA1CA}"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035BB530-4B3E-4386-933A-43A4818A7603}" type="datetimeFigureOut">
              <a:rPr lang="tr-TR" smtClean="0"/>
              <a:pPr/>
              <a:t>30.01.2017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F0E9C25-D861-4FFE-ADE7-308E980DA1C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035BB530-4B3E-4386-933A-43A4818A7603}" type="datetimeFigureOut">
              <a:rPr lang="tr-TR" smtClean="0"/>
              <a:pPr/>
              <a:t>30.01.2017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F0E9C25-D861-4FFE-ADE7-308E980DA1C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035BB530-4B3E-4386-933A-43A4818A7603}" type="datetimeFigureOut">
              <a:rPr lang="tr-TR" smtClean="0"/>
              <a:pPr/>
              <a:t>30.01.2017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F0E9C25-D861-4FFE-ADE7-308E980DA1C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35BB530-4B3E-4386-933A-43A4818A7603}" type="datetimeFigureOut">
              <a:rPr lang="tr-TR" smtClean="0"/>
              <a:pPr/>
              <a:t>30.01.2017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F0E9C25-D861-4FFE-ADE7-308E980DA1C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35BB530-4B3E-4386-933A-43A4818A7603}" type="datetimeFigureOut">
              <a:rPr lang="tr-TR" smtClean="0"/>
              <a:pPr/>
              <a:t>30.01.2017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F0E9C25-D861-4FFE-ADE7-308E980DA1C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35BB530-4B3E-4386-933A-43A4818A7603}" type="datetimeFigureOut">
              <a:rPr lang="tr-TR" smtClean="0"/>
              <a:pPr/>
              <a:t>30.01.2017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F0E9C25-D861-4FFE-ADE7-308E980DA1CA}"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5BB530-4B3E-4386-933A-43A4818A7603}" type="datetimeFigureOut">
              <a:rPr lang="tr-TR" smtClean="0"/>
              <a:pPr/>
              <a:t>30.01.2017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0E9C25-D861-4FFE-ADE7-308E980DA1C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b="1" dirty="0" smtClean="0"/>
              <a:t/>
            </a:r>
            <a:br>
              <a:rPr lang="tr-TR" b="1" dirty="0" smtClean="0"/>
            </a:br>
            <a:r>
              <a:rPr lang="tr-TR" b="1" dirty="0" smtClean="0"/>
              <a:t>Konu 4</a:t>
            </a: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KALİTE </a:t>
            </a:r>
            <a:r>
              <a:rPr lang="tr-TR" b="1" dirty="0"/>
              <a:t>KONTROLÜNDE GENEL PRENSİPLER</a:t>
            </a:r>
            <a:br>
              <a:rPr lang="tr-TR" b="1" dirty="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t>Kalite </a:t>
            </a:r>
            <a:r>
              <a:rPr lang="tr-TR" b="1" dirty="0" err="1"/>
              <a:t>spesifikasyonları</a:t>
            </a:r>
            <a:r>
              <a:rPr lang="tr-TR" b="1" dirty="0"/>
              <a:t> (alıcı için)</a:t>
            </a:r>
            <a:r>
              <a:rPr lang="tr-TR" dirty="0"/>
              <a:t/>
            </a:r>
            <a:br>
              <a:rPr lang="tr-TR" dirty="0"/>
            </a:br>
            <a:endParaRPr lang="tr-TR" dirty="0"/>
          </a:p>
        </p:txBody>
      </p:sp>
      <p:pic>
        <p:nvPicPr>
          <p:cNvPr id="1026" name="Picture 2"/>
          <p:cNvPicPr>
            <a:picLocks noChangeAspect="1" noChangeArrowheads="1"/>
          </p:cNvPicPr>
          <p:nvPr/>
        </p:nvPicPr>
        <p:blipFill>
          <a:blip r:embed="rId2" cstate="print"/>
          <a:srcRect/>
          <a:stretch>
            <a:fillRect/>
          </a:stretch>
        </p:blipFill>
        <p:spPr bwMode="auto">
          <a:xfrm>
            <a:off x="683568" y="1772816"/>
            <a:ext cx="7400925" cy="368617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695325" y="438150"/>
            <a:ext cx="7753350" cy="59817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Kalite düzeyinin belirlenmesi</a:t>
            </a:r>
            <a:endParaRPr lang="tr-TR" dirty="0"/>
          </a:p>
        </p:txBody>
      </p:sp>
      <p:sp>
        <p:nvSpPr>
          <p:cNvPr id="3" name="2 İçerik Yer Tutucusu"/>
          <p:cNvSpPr>
            <a:spLocks noGrp="1"/>
          </p:cNvSpPr>
          <p:nvPr>
            <p:ph idx="1"/>
          </p:nvPr>
        </p:nvSpPr>
        <p:spPr/>
        <p:txBody>
          <a:bodyPr>
            <a:normAutofit fontScale="70000" lnSpcReduction="20000"/>
          </a:bodyPr>
          <a:lstStyle/>
          <a:p>
            <a:pPr algn="just"/>
            <a:r>
              <a:rPr lang="tr-TR" dirty="0"/>
              <a:t>Son ürünün kalite düzeyinin çok doğru bir şekilde belirlenmesi, onun arzu edilen kalite düzeyinde herhangi bir değişiklik yapmayacaktır. Yani, son üründeki bir hatayı tespit etmek, bunun düzeltilmesine çoğu kez olanak vermez.</a:t>
            </a:r>
          </a:p>
          <a:p>
            <a:pPr algn="just"/>
            <a:r>
              <a:rPr lang="tr-TR" dirty="0"/>
              <a:t> </a:t>
            </a:r>
          </a:p>
          <a:p>
            <a:pPr algn="just"/>
            <a:r>
              <a:rPr lang="tr-TR" dirty="0"/>
              <a:t>Komple kalite kontrol sisteminde, hammaddeden başlanarak, işlem esnasında kritik noktalarda yapılan muayene ve analizlerden sağlanan bilgilerle son ürünün kalite düzeyi belirlenebilir.</a:t>
            </a:r>
          </a:p>
          <a:p>
            <a:pPr algn="just"/>
            <a:r>
              <a:rPr lang="tr-TR" dirty="0"/>
              <a:t> </a:t>
            </a:r>
          </a:p>
          <a:p>
            <a:pPr algn="just"/>
            <a:r>
              <a:rPr lang="tr-TR" dirty="0"/>
              <a:t>Hammadde ve yardımcı maddeler için kabul edilen örnekleme ve test yöntemleri, satışa sunulacak son ürünün kalite düzeyini belirleyebilmede yardımcı olabilecek bilgiler vermelidir. İşletmenin bir bölümünde elde edilen bilgiler bir sonraki bölümde yapılacak işlemlere ışık tutmalı, modifikasyonların gerekli olup olmadığını göstermelidir.</a:t>
            </a:r>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600" b="1" dirty="0"/>
              <a:t>Bazı karakteristik özelliklerin objektif ve </a:t>
            </a:r>
            <a:r>
              <a:rPr lang="tr-TR" sz="3600" b="1" dirty="0" err="1"/>
              <a:t>subjektif</a:t>
            </a:r>
            <a:r>
              <a:rPr lang="tr-TR" sz="3600" b="1" dirty="0"/>
              <a:t> olarak değerlendirilmesi</a:t>
            </a:r>
            <a:endParaRPr lang="tr-TR" sz="3600" dirty="0"/>
          </a:p>
        </p:txBody>
      </p:sp>
      <p:sp>
        <p:nvSpPr>
          <p:cNvPr id="3" name="2 İçerik Yer Tutucusu"/>
          <p:cNvSpPr>
            <a:spLocks noGrp="1"/>
          </p:cNvSpPr>
          <p:nvPr>
            <p:ph idx="1"/>
          </p:nvPr>
        </p:nvSpPr>
        <p:spPr/>
        <p:txBody>
          <a:bodyPr>
            <a:normAutofit fontScale="85000" lnSpcReduction="10000"/>
          </a:bodyPr>
          <a:lstStyle/>
          <a:p>
            <a:r>
              <a:rPr lang="tr-TR" dirty="0"/>
              <a:t>Süt ve ürünlerinin </a:t>
            </a:r>
            <a:r>
              <a:rPr lang="tr-TR" dirty="0" err="1"/>
              <a:t>subjektif</a:t>
            </a:r>
            <a:r>
              <a:rPr lang="tr-TR" dirty="0"/>
              <a:t> değerlendirilmesi insanlar tarafından yapılır. Bu değerlendirmeler kişilerin eğilimlerine göre değişebilir. Bu değerlendirmeler mutlak olarak kalite düzeyini belirlemeden daha çok bir karşılaştırmadır.</a:t>
            </a:r>
          </a:p>
          <a:p>
            <a:endParaRPr lang="tr-TR" dirty="0"/>
          </a:p>
          <a:p>
            <a:r>
              <a:rPr lang="tr-TR" dirty="0"/>
              <a:t>Objektif değerlendirmeler ise fiziksel ve kimyasal analizlere dayanır. Bunun için de insan unsusundan pek etkilenmez. Bununla birlikte bazı prensiplere bağlı kalınmadığında büyük hatalar yapılabilir. (insanlardan kaynaklanan hatalar dışında).</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052736"/>
            <a:ext cx="8229600" cy="4525963"/>
          </a:xfrm>
        </p:spPr>
        <p:txBody>
          <a:bodyPr>
            <a:normAutofit fontScale="85000" lnSpcReduction="10000"/>
          </a:bodyPr>
          <a:lstStyle/>
          <a:p>
            <a:r>
              <a:rPr lang="tr-TR" sz="2800" dirty="0"/>
              <a:t>Panel sonuçları ile enstrümantal analiz sonuçları arasındaki korelasyonun derecesi, önerilen enstrümantal metodun doğruluğunu göstermede yardımcı olabilir. Bunun için bazı koşulların kesinlikle sağlanması gerekir. Bu koşullar şunlardır.</a:t>
            </a:r>
          </a:p>
          <a:p>
            <a:endParaRPr lang="tr-TR" dirty="0"/>
          </a:p>
          <a:p>
            <a:pPr lvl="0"/>
            <a:r>
              <a:rPr lang="tr-TR" dirty="0"/>
              <a:t>Panele ve analize verilen örnekler mümkün olduğu kadar aynı özellikte olmalıdır.</a:t>
            </a:r>
          </a:p>
          <a:p>
            <a:pPr lvl="0"/>
            <a:r>
              <a:rPr lang="tr-TR" dirty="0"/>
              <a:t>Örnekler belirli kalite özelliklerine sahip olmalı ve bu özellikler ticari sınırlar içinde kalmalıdır.</a:t>
            </a:r>
          </a:p>
          <a:p>
            <a:pPr lvl="0"/>
            <a:r>
              <a:rPr lang="tr-TR" dirty="0"/>
              <a:t>Örnek sayısı yeterli olmalıdır.</a:t>
            </a:r>
          </a:p>
          <a:p>
            <a:pPr lvl="0"/>
            <a:r>
              <a:rPr lang="tr-TR" dirty="0"/>
              <a:t>Örnekler uygun koşullarda olmalıdır.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r>
              <a:rPr lang="tr-TR" dirty="0"/>
              <a:t>Bütün bu şartlar sağlandığında, korelasyon katsayısı 0.90 veya daha fazla ise, kalite özelliği enstrümantal metotla yeterince doğru ölçülmüş demektir.</a:t>
            </a:r>
          </a:p>
          <a:p>
            <a:r>
              <a:rPr lang="tr-TR" dirty="0"/>
              <a:t> </a:t>
            </a:r>
          </a:p>
          <a:p>
            <a:r>
              <a:rPr lang="tr-TR" dirty="0"/>
              <a:t>Eğer korelasyon katsayısı 0.80’den düşük ise panel sonuçlarını, enstrümantal metot iyi bir şekilde yansıtmıyor demektir. 0.80 – 0.89 arasındaki korelasyon katsayıları enstrümantal metodun yeterli olduğunu gösterir.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Direkt </a:t>
            </a:r>
            <a:r>
              <a:rPr lang="tr-TR" b="1" dirty="0"/>
              <a:t>ve </a:t>
            </a:r>
            <a:r>
              <a:rPr lang="tr-TR" b="1" dirty="0" err="1" smtClean="0"/>
              <a:t>indirekt</a:t>
            </a:r>
            <a:r>
              <a:rPr lang="tr-TR" b="1" dirty="0" smtClean="0"/>
              <a:t> </a:t>
            </a:r>
            <a:r>
              <a:rPr lang="tr-TR" b="1" dirty="0"/>
              <a:t>ölçümler</a:t>
            </a:r>
            <a:endParaRPr lang="tr-TR" dirty="0"/>
          </a:p>
        </p:txBody>
      </p:sp>
      <p:sp>
        <p:nvSpPr>
          <p:cNvPr id="3" name="2 İçerik Yer Tutucusu"/>
          <p:cNvSpPr>
            <a:spLocks noGrp="1"/>
          </p:cNvSpPr>
          <p:nvPr>
            <p:ph idx="1"/>
          </p:nvPr>
        </p:nvSpPr>
        <p:spPr/>
        <p:txBody>
          <a:bodyPr>
            <a:normAutofit fontScale="70000" lnSpcReduction="20000"/>
          </a:bodyPr>
          <a:lstStyle/>
          <a:p>
            <a:pPr algn="just"/>
            <a:r>
              <a:rPr lang="tr-TR" dirty="0"/>
              <a:t>Belirli kalite özelliklerini ölçmede tek başına bir alet kullanılabilir. Bu durumda elde edilen değer kalite düzeyini belirlemede yararlı olur. Eğer ölçüm üretim hattında yapılıyorsa, elde edilen değer, düzeltme yapılıp yapılmayacağını belirler. </a:t>
            </a:r>
            <a:endParaRPr lang="tr-TR" dirty="0" smtClean="0"/>
          </a:p>
          <a:p>
            <a:pPr algn="just"/>
            <a:endParaRPr lang="tr-TR" dirty="0" smtClean="0"/>
          </a:p>
          <a:p>
            <a:pPr algn="just"/>
            <a:r>
              <a:rPr lang="tr-TR" dirty="0" smtClean="0"/>
              <a:t>Bir </a:t>
            </a:r>
            <a:r>
              <a:rPr lang="tr-TR" dirty="0"/>
              <a:t>kalite özelliği açıkça tanımlandığı ve fiziksel, kimyasal anatomik veya fizyolojik esaslar açıkça anlaşıldığı zaman bu özelliği direk olarak güvenilir bir şekilde ölçen bir aletin kullanılması mümkündür. </a:t>
            </a:r>
            <a:endParaRPr lang="tr-TR" dirty="0" smtClean="0"/>
          </a:p>
          <a:p>
            <a:pPr algn="just"/>
            <a:endParaRPr lang="tr-TR" dirty="0" smtClean="0"/>
          </a:p>
          <a:p>
            <a:pPr algn="just"/>
            <a:r>
              <a:rPr lang="tr-TR" dirty="0" smtClean="0"/>
              <a:t>Herhangi </a:t>
            </a:r>
            <a:r>
              <a:rPr lang="tr-TR" dirty="0"/>
              <a:t>bir kalite özelliğinin açık ve direk olarak ölçümü kabul edilebilir. Tahmin amacıyla  yapılan </a:t>
            </a:r>
            <a:r>
              <a:rPr lang="tr-TR" dirty="0" err="1"/>
              <a:t>indirek</a:t>
            </a:r>
            <a:r>
              <a:rPr lang="tr-TR" dirty="0"/>
              <a:t> ölçümler yeterince güvenilir olmayabilir. </a:t>
            </a:r>
            <a:endParaRPr lang="tr-TR" dirty="0" smtClean="0"/>
          </a:p>
          <a:p>
            <a:pPr algn="just"/>
            <a:endParaRPr lang="tr-TR" dirty="0" smtClean="0"/>
          </a:p>
          <a:p>
            <a:pPr algn="just"/>
            <a:r>
              <a:rPr lang="tr-TR" dirty="0" smtClean="0"/>
              <a:t>Ancak </a:t>
            </a:r>
            <a:r>
              <a:rPr lang="tr-TR" dirty="0" err="1"/>
              <a:t>indirek</a:t>
            </a:r>
            <a:r>
              <a:rPr lang="tr-TR" dirty="0"/>
              <a:t> objektif testlerin kullanımı basit, hızlı ve ekonomik olabilir. Bunlar direk ölçüm tekniği ile doğrulanmalıdır.</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311</Words>
  <Application>Microsoft Office PowerPoint</Application>
  <PresentationFormat>Ekran Gösterisi (4:3)</PresentationFormat>
  <Paragraphs>29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 Konu 4   KALİTE KONTROLÜNDE GENEL PRENSİPLER </vt:lpstr>
      <vt:lpstr>Kalite spesifikasyonları (alıcı için) </vt:lpstr>
      <vt:lpstr>Slayt 3</vt:lpstr>
      <vt:lpstr>Kalite düzeyinin belirlenmesi</vt:lpstr>
      <vt:lpstr>Bazı karakteristik özelliklerin objektif ve subjektif olarak değerlendirilmesi</vt:lpstr>
      <vt:lpstr>Slayt 6</vt:lpstr>
      <vt:lpstr>Slayt 7</vt:lpstr>
      <vt:lpstr>Direkt ve indirekt ölçümler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KALİTE KONTROLÜNDE GENEL PRENSİPLER </dc:title>
  <dc:creator>Adabarbaros</dc:creator>
  <cp:lastModifiedBy>Adabarbaros</cp:lastModifiedBy>
  <cp:revision>2</cp:revision>
  <dcterms:created xsi:type="dcterms:W3CDTF">2017-01-30T08:38:05Z</dcterms:created>
  <dcterms:modified xsi:type="dcterms:W3CDTF">2017-01-30T10:20:23Z</dcterms:modified>
</cp:coreProperties>
</file>