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1451071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3A1E253-6826-47CE-ADFA-F14335441BB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361395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41056679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2109047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2360495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3130447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3590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1566225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4172601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4247459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1E253-6826-47CE-ADFA-F14335441BB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2098015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A1E253-6826-47CE-ADFA-F14335441BB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3910428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3A1E253-6826-47CE-ADFA-F14335441BB2}"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1222537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3A1E253-6826-47CE-ADFA-F14335441BB2}"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2222598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1E253-6826-47CE-ADFA-F14335441BB2}"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2298136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3A1E253-6826-47CE-ADFA-F14335441BB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142961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3A1E253-6826-47CE-ADFA-F14335441BB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5DCA23-A1DB-456D-A71C-BB99A6C37382}" type="slidenum">
              <a:rPr lang="tr-TR" smtClean="0"/>
              <a:t>‹#›</a:t>
            </a:fld>
            <a:endParaRPr lang="tr-TR"/>
          </a:p>
        </p:txBody>
      </p:sp>
    </p:spTree>
    <p:extLst>
      <p:ext uri="{BB962C8B-B14F-4D97-AF65-F5344CB8AC3E}">
        <p14:creationId xmlns:p14="http://schemas.microsoft.com/office/powerpoint/2010/main" val="4271134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3A1E253-6826-47CE-ADFA-F14335441BB2}"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15DCA23-A1DB-456D-A71C-BB99A6C37382}" type="slidenum">
              <a:rPr lang="tr-TR" smtClean="0"/>
              <a:t>‹#›</a:t>
            </a:fld>
            <a:endParaRPr lang="tr-TR"/>
          </a:p>
        </p:txBody>
      </p:sp>
    </p:spTree>
    <p:extLst>
      <p:ext uri="{BB962C8B-B14F-4D97-AF65-F5344CB8AC3E}">
        <p14:creationId xmlns:p14="http://schemas.microsoft.com/office/powerpoint/2010/main" val="164787280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35E11D-D0B9-44BC-A818-989944C95432}"/>
              </a:ext>
            </a:extLst>
          </p:cNvPr>
          <p:cNvSpPr>
            <a:spLocks noGrp="1"/>
          </p:cNvSpPr>
          <p:nvPr>
            <p:ph type="ctrTitle"/>
          </p:nvPr>
        </p:nvSpPr>
        <p:spPr/>
        <p:txBody>
          <a:bodyPr>
            <a:normAutofit/>
          </a:bodyPr>
          <a:lstStyle/>
          <a:p>
            <a:pPr algn="ctr"/>
            <a:r>
              <a:rPr lang="tr-TR" sz="24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Tufan Efsanesi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Matsya</a:t>
            </a:r>
            <a:r>
              <a:rPr lang="tr-TR" sz="2400" dirty="0">
                <a:solidFill>
                  <a:schemeClr val="accent2">
                    <a:lumMod val="50000"/>
                  </a:schemeClr>
                </a:solidFill>
                <a:latin typeface="Comic Sans MS" panose="030F0702030302020204" pitchFamily="66" charset="0"/>
                <a:ea typeface="BIZ UDMincho Medium" panose="02020500000000000000" pitchFamily="17" charset="-128"/>
              </a:rPr>
              <a:t> </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6. Hafta</a:t>
            </a:r>
            <a:endParaRPr lang="tr-TR" sz="2400" dirty="0"/>
          </a:p>
        </p:txBody>
      </p:sp>
      <p:sp>
        <p:nvSpPr>
          <p:cNvPr id="3" name="Alt Başlık 2">
            <a:extLst>
              <a:ext uri="{FF2B5EF4-FFF2-40B4-BE49-F238E27FC236}">
                <a16:creationId xmlns:a16="http://schemas.microsoft.com/office/drawing/2014/main" id="{F1EC24F1-5767-4B8D-815D-CC280B33A2B6}"/>
              </a:ext>
            </a:extLst>
          </p:cNvPr>
          <p:cNvSpPr>
            <a:spLocks noGrp="1"/>
          </p:cNvSpPr>
          <p:nvPr>
            <p:ph type="subTitle" idx="1"/>
          </p:nvPr>
        </p:nvSpPr>
        <p:spPr>
          <a:xfrm>
            <a:off x="4515377" y="3996266"/>
            <a:ext cx="7510368" cy="1739515"/>
          </a:xfrm>
        </p:spPr>
        <p:txBody>
          <a:bodyPr>
            <a:normAutofit fontScale="77500" lnSpcReduction="20000"/>
          </a:bodyPr>
          <a:lstStyle/>
          <a:p>
            <a:pPr algn="r"/>
            <a:r>
              <a:rPr lang="tr-TR" dirty="0">
                <a:solidFill>
                  <a:schemeClr val="accent2">
                    <a:lumMod val="50000"/>
                  </a:schemeClr>
                </a:solidFill>
                <a:latin typeface="Comic Sans MS" panose="030F0702030302020204" pitchFamily="66" charset="0"/>
              </a:rPr>
              <a:t>Prof. Dr. H. Derya CAN</a:t>
            </a:r>
          </a:p>
          <a:p>
            <a:pPr algn="r"/>
            <a:r>
              <a:rPr lang="tr-TR" dirty="0">
                <a:solidFill>
                  <a:schemeClr val="accent2">
                    <a:lumMod val="50000"/>
                  </a:schemeClr>
                </a:solidFill>
                <a:latin typeface="Comic Sans MS" panose="030F0702030302020204" pitchFamily="66" charset="0"/>
              </a:rPr>
              <a:t>Ankara Üniversitesi</a:t>
            </a:r>
          </a:p>
          <a:p>
            <a:pPr algn="r"/>
            <a:r>
              <a:rPr lang="tr-TR" dirty="0">
                <a:solidFill>
                  <a:schemeClr val="accent2">
                    <a:lumMod val="50000"/>
                  </a:schemeClr>
                </a:solidFill>
                <a:latin typeface="Comic Sans MS" panose="030F0702030302020204" pitchFamily="66" charset="0"/>
              </a:rPr>
              <a:t>Dil ve Tarih-Coğrafya Fakültesi</a:t>
            </a:r>
          </a:p>
          <a:p>
            <a:pPr algn="r"/>
            <a:r>
              <a:rPr lang="tr-TR" dirty="0">
                <a:solidFill>
                  <a:schemeClr val="accent2">
                    <a:lumMod val="50000"/>
                  </a:schemeClr>
                </a:solidFill>
                <a:latin typeface="Comic Sans MS" panose="030F0702030302020204" pitchFamily="66" charset="0"/>
              </a:rPr>
              <a:t>Doğu Dilleri ve Edebiyatları Bölümü</a:t>
            </a:r>
          </a:p>
          <a:p>
            <a:pPr algn="r"/>
            <a:r>
              <a:rPr lang="tr-TR" dirty="0">
                <a:solidFill>
                  <a:schemeClr val="accent2">
                    <a:lumMod val="50000"/>
                  </a:schemeClr>
                </a:solidFill>
                <a:latin typeface="Comic Sans MS" panose="030F0702030302020204" pitchFamily="66" charset="0"/>
              </a:rPr>
              <a:t>Hindoloji Anabilim Dalı</a:t>
            </a:r>
            <a:endParaRPr lang="tr-TR" dirty="0"/>
          </a:p>
          <a:p>
            <a:pPr algn="r"/>
            <a:endParaRPr lang="tr-TR" dirty="0"/>
          </a:p>
        </p:txBody>
      </p:sp>
    </p:spTree>
    <p:extLst>
      <p:ext uri="{BB962C8B-B14F-4D97-AF65-F5344CB8AC3E}">
        <p14:creationId xmlns:p14="http://schemas.microsoft.com/office/powerpoint/2010/main" val="4079612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18E3301-03D5-4CAE-B9FF-DCCF5007DBC3}"/>
              </a:ext>
            </a:extLst>
          </p:cNvPr>
          <p:cNvSpPr/>
          <p:nvPr/>
        </p:nvSpPr>
        <p:spPr>
          <a:xfrm>
            <a:off x="2937164" y="858982"/>
            <a:ext cx="6206836" cy="5017079"/>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Yaratıcının bu sözleri üzerine kral felaketin ne kadar süre devam edeceğini, yaratılmışları nasıl koruyacağını, tekrar ne zaman karşılaşacaklarını söylemesi için yalvarır. Bunun üzerine balık ; ‘Bugünden itibaren yüzyıl yağmur yağmayacak, evrende korkunç bir kıtlık baş gösterecek. Yedi kat daha güçlü olacak güneşin ışınları kalan canlıları da öldürecek.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3882671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1ABB15-5C4E-4128-AD2C-89EFE18F00CC}"/>
              </a:ext>
            </a:extLst>
          </p:cNvPr>
          <p:cNvSpPr>
            <a:spLocks noGrp="1"/>
          </p:cNvSpPr>
          <p:nvPr>
            <p:ph type="title"/>
          </p:nvPr>
        </p:nvSpPr>
        <p:spPr/>
        <p:txBody>
          <a:bodyPr>
            <a:normAutofit/>
          </a:bodyPr>
          <a:lstStyle/>
          <a:p>
            <a:r>
              <a:rPr lang="tr-TR" sz="2400" dirty="0">
                <a:solidFill>
                  <a:schemeClr val="accent2">
                    <a:lumMod val="50000"/>
                  </a:schemeClr>
                </a:solidFill>
                <a:latin typeface="Comic Sans MS" panose="030F0702030302020204" pitchFamily="66" charset="0"/>
              </a:rPr>
              <a:t>MATSYA PURANA</a:t>
            </a:r>
          </a:p>
        </p:txBody>
      </p:sp>
      <p:sp>
        <p:nvSpPr>
          <p:cNvPr id="3" name="İçerik Yer Tutucusu 2">
            <a:extLst>
              <a:ext uri="{FF2B5EF4-FFF2-40B4-BE49-F238E27FC236}">
                <a16:creationId xmlns:a16="http://schemas.microsoft.com/office/drawing/2014/main" id="{5BBF2A5E-BA99-40E7-AC93-E0078C6AE798}"/>
              </a:ext>
            </a:extLst>
          </p:cNvPr>
          <p:cNvSpPr>
            <a:spLocks noGrp="1"/>
          </p:cNvSpPr>
          <p:nvPr>
            <p:ph idx="1"/>
          </p:nvPr>
        </p:nvSpPr>
        <p:spPr>
          <a:xfrm>
            <a:off x="2260601" y="2666999"/>
            <a:ext cx="8204200" cy="3124201"/>
          </a:xfrm>
        </p:spPr>
        <p:txBody>
          <a:bodyPr/>
          <a:lstStyle/>
          <a:p>
            <a:pPr marL="0" indent="0" algn="ctr">
              <a:buNone/>
            </a:pPr>
            <a:r>
              <a:rPr lang="tr-TR" dirty="0" err="1">
                <a:solidFill>
                  <a:schemeClr val="accent2">
                    <a:lumMod val="50000"/>
                  </a:schemeClr>
                </a:solidFill>
                <a:latin typeface="Comic Sans MS" panose="030F0702030302020204" pitchFamily="66" charset="0"/>
              </a:rPr>
              <a:t>Purana</a:t>
            </a:r>
            <a:r>
              <a:rPr lang="tr-TR" dirty="0">
                <a:solidFill>
                  <a:schemeClr val="accent2">
                    <a:lumMod val="50000"/>
                  </a:schemeClr>
                </a:solidFill>
                <a:latin typeface="Comic Sans MS" panose="030F0702030302020204" pitchFamily="66" charset="0"/>
              </a:rPr>
              <a:t> edebiyatı içinde de geçen bu efsanenin </a:t>
            </a:r>
            <a:r>
              <a:rPr lang="tr-TR" dirty="0" err="1">
                <a:solidFill>
                  <a:schemeClr val="accent2">
                    <a:lumMod val="50000"/>
                  </a:schemeClr>
                </a:solidFill>
                <a:latin typeface="Comic Sans MS" panose="030F0702030302020204" pitchFamily="66" charset="0"/>
              </a:rPr>
              <a:t>Matsya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Purana’daki</a:t>
            </a:r>
            <a:r>
              <a:rPr lang="tr-TR" dirty="0">
                <a:solidFill>
                  <a:schemeClr val="accent2">
                    <a:lumMod val="50000"/>
                  </a:schemeClr>
                </a:solidFill>
                <a:latin typeface="Comic Sans MS" panose="030F0702030302020204" pitchFamily="66" charset="0"/>
              </a:rPr>
              <a:t> anlatımı  da şöyledir:</a:t>
            </a:r>
          </a:p>
        </p:txBody>
      </p:sp>
    </p:spTree>
    <p:extLst>
      <p:ext uri="{BB962C8B-B14F-4D97-AF65-F5344CB8AC3E}">
        <p14:creationId xmlns:p14="http://schemas.microsoft.com/office/powerpoint/2010/main" val="838268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B71E57C-1525-4695-804E-E849FA6FCF25}"/>
              </a:ext>
            </a:extLst>
          </p:cNvPr>
          <p:cNvSpPr/>
          <p:nvPr/>
        </p:nvSpPr>
        <p:spPr>
          <a:xfrm>
            <a:off x="2881746" y="1281776"/>
            <a:ext cx="6096000" cy="3909083"/>
          </a:xfrm>
          <a:prstGeom prst="rect">
            <a:avLst/>
          </a:prstGeom>
        </p:spPr>
        <p:txBody>
          <a:bodyPr>
            <a:spAutoFit/>
          </a:bodyPr>
          <a:lstStyle/>
          <a:p>
            <a:pPr algn="ctr">
              <a:lnSpc>
                <a:spcPct val="150000"/>
              </a:lnSpc>
              <a:spcAft>
                <a:spcPts val="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Birgün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inziva yerinde kral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atalarının ruhu için su dökerken avuçlarının arasında küçük bir balığın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şaphari</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varlığını hissetti. Balık kraldan kendisini korumasını istedi.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 balığı bir kavanoza koydu. Sihirli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mantralar</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eşliğinde yapılan seremoniler. </a:t>
            </a:r>
            <a:endParaRPr lang="tr-TR" sz="24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68317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7B21C73-7BE0-48B7-8F80-E9C40976A9EB}"/>
              </a:ext>
            </a:extLst>
          </p:cNvPr>
          <p:cNvSpPr/>
          <p:nvPr/>
        </p:nvSpPr>
        <p:spPr>
          <a:xfrm>
            <a:off x="2632364" y="1136073"/>
            <a:ext cx="6511636" cy="4463081"/>
          </a:xfrm>
          <a:prstGeom prst="rect">
            <a:avLst/>
          </a:prstGeom>
        </p:spPr>
        <p:txBody>
          <a:bodyPr wrap="square">
            <a:spAutoFit/>
          </a:bodyPr>
          <a:lstStyle/>
          <a:p>
            <a:pPr algn="ctr">
              <a:lnSpc>
                <a:spcPct val="150000"/>
              </a:lnSpc>
            </a:pPr>
            <a:r>
              <a:rPr lang="tr-TR" sz="2400" dirty="0">
                <a:latin typeface="Comic Sans MS" panose="030F0702030302020204" pitchFamily="66" charset="0"/>
                <a:ea typeface="Calibri" panose="020F0502020204030204" pitchFamily="34" charset="0"/>
                <a:cs typeface="Mangal" panose="02040503050203030202" pitchFamily="18" charset="0"/>
              </a:rPr>
              <a:t>Geceden gündüze balık on altıparmak uzunluğunda büyüyerek kavanoza sığmayacak duruma geldi. Kavanozun içine sığmayan balık, kralın kendisini kurtarması için ağladı. </a:t>
            </a:r>
            <a:r>
              <a:rPr lang="tr-TR" sz="2400" dirty="0" err="1">
                <a:latin typeface="Comic Sans MS" panose="030F0702030302020204" pitchFamily="66" charset="0"/>
                <a:ea typeface="Calibri" panose="020F0502020204030204" pitchFamily="34" charset="0"/>
                <a:cs typeface="Mangal" panose="02040503050203030202" pitchFamily="18" charset="0"/>
              </a:rPr>
              <a:t>Manu</a:t>
            </a:r>
            <a:r>
              <a:rPr lang="tr-TR" sz="2400" dirty="0">
                <a:latin typeface="Comic Sans MS" panose="030F0702030302020204" pitchFamily="66" charset="0"/>
                <a:ea typeface="Calibri" panose="020F0502020204030204" pitchFamily="34" charset="0"/>
                <a:cs typeface="Mangal" panose="02040503050203030202" pitchFamily="18" charset="0"/>
              </a:rPr>
              <a:t> balığı alarak daha geniş bir testinin içine koydu. Ancak bir gece boyunca üç el genişliğinde büyüyen balık, “senin merhametine sığındım bana yardım et.” dedi. </a:t>
            </a:r>
            <a:endParaRPr lang="tr-TR" sz="2400" dirty="0">
              <a:latin typeface="Comic Sans MS" panose="030F0702030302020204" pitchFamily="66" charset="0"/>
            </a:endParaRPr>
          </a:p>
        </p:txBody>
      </p:sp>
    </p:spTree>
    <p:extLst>
      <p:ext uri="{BB962C8B-B14F-4D97-AF65-F5344CB8AC3E}">
        <p14:creationId xmlns:p14="http://schemas.microsoft.com/office/powerpoint/2010/main" val="1413078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C381B8D-C5BF-4155-A5B6-7495A3E86D70}"/>
              </a:ext>
            </a:extLst>
          </p:cNvPr>
          <p:cNvSpPr/>
          <p:nvPr/>
        </p:nvSpPr>
        <p:spPr>
          <a:xfrm>
            <a:off x="3241964" y="1025236"/>
            <a:ext cx="5902036" cy="5017079"/>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Balığın bu sözleri üzerine kral onu testiden alıp bir kuyuya bıraktı. Bir müddet sonra kuyuya da sığmayınca kral onu bir su deposunun içine koydu. Su deposunun içinde de büyümeye devam eden balık kederli bir sesle kraldan, onu su deposundan çıkarmasını rica etti. Bunun üzerine kral balığı oradan alarak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Ganj</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nehrine bıraktı.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2615097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641DDBF-193E-4656-B215-3DC89572D316}"/>
              </a:ext>
            </a:extLst>
          </p:cNvPr>
          <p:cNvSpPr/>
          <p:nvPr/>
        </p:nvSpPr>
        <p:spPr>
          <a:xfrm>
            <a:off x="3117272" y="1011382"/>
            <a:ext cx="6026727" cy="4463081"/>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Bir müddet sonra oraya da sığmayan balığı okyanusa bıraktı. Orada da gitgide büyüyerek, bütün okyanusu kapladı. Bunu gören kral korku içinde şöyle söyledi: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Asuraların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şefi misin? Yoksa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Vasudeva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mısın? Başka kim bu kadar aşırı derecede büyüyerek yirmi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yocana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genişliğine ulaşabilir?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052005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714B6BF-C056-4831-8DCA-1EEB05E41A2E}"/>
              </a:ext>
            </a:extLst>
          </p:cNvPr>
          <p:cNvSpPr/>
          <p:nvPr/>
        </p:nvSpPr>
        <p:spPr>
          <a:xfrm>
            <a:off x="2784764" y="1454727"/>
            <a:ext cx="6359236" cy="3909083"/>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Ey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Keşava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Balık bedenlenmesin de benim için bilmeceydin, ama seni şimdi tanıdım. Ey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Hrişikeşa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Cagannatha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Cagaddhama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(Yaratıcının farklı isimleri) sana saygılarımı sunarım.’ Bu sözleri duyan balık bedenindeki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Bhagavana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Canardana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onu överek şöyle söyledi: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402156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656881B-D67F-4708-9F92-12AAB82906E3}"/>
              </a:ext>
            </a:extLst>
          </p:cNvPr>
          <p:cNvSpPr/>
          <p:nvPr/>
        </p:nvSpPr>
        <p:spPr>
          <a:xfrm>
            <a:off x="2507674" y="415637"/>
            <a:ext cx="6442362" cy="5017079"/>
          </a:xfrm>
          <a:prstGeom prst="rect">
            <a:avLst/>
          </a:prstGeom>
        </p:spPr>
        <p:txBody>
          <a:bodyPr wrap="square">
            <a:spAutoFit/>
          </a:bodyPr>
          <a:lstStyle/>
          <a:p>
            <a:pPr algn="ctr">
              <a:lnSpc>
                <a:spcPct val="150000"/>
              </a:lnSpc>
              <a:spcAft>
                <a:spcPts val="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‘Ey kusursuz kişi, senin tarafından doğru olarak tanındım. Ey kral, birkaç gün içinde evrende Tufan olacak, dağlar, ormanlar su altında kalacak. Devalar (tanrılar) felaketten yaratılanları kurtulması için bu gemiyi yaptılar, içine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svedacalar</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andacalar,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udbhicalar</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carayucaları</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yerleştirdiler. Terden doğanlar. Yumurtadan doğanlar.</a:t>
            </a:r>
          </a:p>
          <a:p>
            <a:pPr algn="ctr">
              <a:lnSpc>
                <a:spcPct val="150000"/>
              </a:lnSpc>
              <a:spcAft>
                <a:spcPts val="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Filizlerden doğanlar. Rahimden doğanlar.</a:t>
            </a:r>
            <a:endParaRPr lang="tr-TR" sz="24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778837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0C0FE7C-636F-401E-A8CC-1957E0A3BF46}"/>
              </a:ext>
            </a:extLst>
          </p:cNvPr>
          <p:cNvSpPr/>
          <p:nvPr/>
        </p:nvSpPr>
        <p:spPr>
          <a:xfrm>
            <a:off x="2923309" y="1136073"/>
            <a:ext cx="6220691" cy="4463081"/>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Felaket geldiğinde, sert rüzgârlarla sarsılan gemiyi boynuzuma bağlayarak, onlara yardım etmelisin. Yardımının karşılığı olarak yaratılanların büyükbabası olacaksın. Ey şanlı kral,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Kritayuga’nın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başlangıcından itibaren bir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Manvantara’nın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hükümdarı olduğunda, Devalar sana büyük saygı duyacak.’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39332907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16</TotalTime>
  <Words>452</Words>
  <Application>Microsoft Office PowerPoint</Application>
  <PresentationFormat>Geniş ekran</PresentationFormat>
  <Paragraphs>17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Comic Sans MS</vt:lpstr>
      <vt:lpstr>Corbel</vt:lpstr>
      <vt:lpstr>Paralaks</vt:lpstr>
      <vt:lpstr>HİN 426 Hint Efsaneleri  Tufan Efsanesi (Matsya Purana)  6. Hafta</vt:lpstr>
      <vt:lpstr>MATSYA PURANA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Tufan Efsanesi (Matsya Purana)  6. Hafta</dc:title>
  <dc:creator>Casper</dc:creator>
  <cp:lastModifiedBy>Casper</cp:lastModifiedBy>
  <cp:revision>3</cp:revision>
  <dcterms:created xsi:type="dcterms:W3CDTF">2020-05-08T03:57:00Z</dcterms:created>
  <dcterms:modified xsi:type="dcterms:W3CDTF">2020-05-09T04:45:19Z</dcterms:modified>
</cp:coreProperties>
</file>