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3CAE841-F543-4294-964C-36B08175FE30}" type="datetimeFigureOut">
              <a:rPr lang="tr-TR" smtClean="0"/>
              <a:t>15.3.2018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B31D4-389A-4FE4-825E-C6797DA82624}" type="slidenum">
              <a:rPr lang="tr-TR" smtClean="0"/>
              <a:t>‹#›</a:t>
            </a:fld>
            <a:endParaRPr lang="tr-TR"/>
          </a:p>
        </p:txBody>
      </p:sp>
    </p:spTree>
    <p:extLst>
      <p:ext uri="{BB962C8B-B14F-4D97-AF65-F5344CB8AC3E}">
        <p14:creationId xmlns:p14="http://schemas.microsoft.com/office/powerpoint/2010/main" val="367228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CAE841-F543-4294-964C-36B08175FE30}" type="datetimeFigureOut">
              <a:rPr lang="tr-TR" smtClean="0"/>
              <a:t>15.3.2018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B31D4-389A-4FE4-825E-C6797DA82624}" type="slidenum">
              <a:rPr lang="tr-TR" smtClean="0"/>
              <a:t>‹#›</a:t>
            </a:fld>
            <a:endParaRPr lang="tr-TR"/>
          </a:p>
        </p:txBody>
      </p:sp>
    </p:spTree>
    <p:extLst>
      <p:ext uri="{BB962C8B-B14F-4D97-AF65-F5344CB8AC3E}">
        <p14:creationId xmlns:p14="http://schemas.microsoft.com/office/powerpoint/2010/main" val="4170186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CAE841-F543-4294-964C-36B08175FE30}" type="datetimeFigureOut">
              <a:rPr lang="tr-TR" smtClean="0"/>
              <a:t>15.3.2018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B31D4-389A-4FE4-825E-C6797DA82624}" type="slidenum">
              <a:rPr lang="tr-TR" smtClean="0"/>
              <a:t>‹#›</a:t>
            </a:fld>
            <a:endParaRPr lang="tr-TR"/>
          </a:p>
        </p:txBody>
      </p:sp>
    </p:spTree>
    <p:extLst>
      <p:ext uri="{BB962C8B-B14F-4D97-AF65-F5344CB8AC3E}">
        <p14:creationId xmlns:p14="http://schemas.microsoft.com/office/powerpoint/2010/main" val="3816020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CAE841-F543-4294-964C-36B08175FE30}" type="datetimeFigureOut">
              <a:rPr lang="tr-TR" smtClean="0"/>
              <a:t>15.3.2018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B31D4-389A-4FE4-825E-C6797DA82624}" type="slidenum">
              <a:rPr lang="tr-TR" smtClean="0"/>
              <a:t>‹#›</a:t>
            </a:fld>
            <a:endParaRPr lang="tr-TR"/>
          </a:p>
        </p:txBody>
      </p:sp>
    </p:spTree>
    <p:extLst>
      <p:ext uri="{BB962C8B-B14F-4D97-AF65-F5344CB8AC3E}">
        <p14:creationId xmlns:p14="http://schemas.microsoft.com/office/powerpoint/2010/main" val="1096056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3CAE841-F543-4294-964C-36B08175FE30}" type="datetimeFigureOut">
              <a:rPr lang="tr-TR" smtClean="0"/>
              <a:t>15.3.2018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B31D4-389A-4FE4-825E-C6797DA82624}" type="slidenum">
              <a:rPr lang="tr-TR" smtClean="0"/>
              <a:t>‹#›</a:t>
            </a:fld>
            <a:endParaRPr lang="tr-TR"/>
          </a:p>
        </p:txBody>
      </p:sp>
    </p:spTree>
    <p:extLst>
      <p:ext uri="{BB962C8B-B14F-4D97-AF65-F5344CB8AC3E}">
        <p14:creationId xmlns:p14="http://schemas.microsoft.com/office/powerpoint/2010/main" val="70614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3CAE841-F543-4294-964C-36B08175FE30}" type="datetimeFigureOut">
              <a:rPr lang="tr-TR" smtClean="0"/>
              <a:t>15.3.2018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B31D4-389A-4FE4-825E-C6797DA82624}" type="slidenum">
              <a:rPr lang="tr-TR" smtClean="0"/>
              <a:t>‹#›</a:t>
            </a:fld>
            <a:endParaRPr lang="tr-TR"/>
          </a:p>
        </p:txBody>
      </p:sp>
    </p:spTree>
    <p:extLst>
      <p:ext uri="{BB962C8B-B14F-4D97-AF65-F5344CB8AC3E}">
        <p14:creationId xmlns:p14="http://schemas.microsoft.com/office/powerpoint/2010/main" val="3123009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3CAE841-F543-4294-964C-36B08175FE30}" type="datetimeFigureOut">
              <a:rPr lang="tr-TR" smtClean="0"/>
              <a:t>15.3.2018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EB31D4-389A-4FE4-825E-C6797DA82624}" type="slidenum">
              <a:rPr lang="tr-TR" smtClean="0"/>
              <a:t>‹#›</a:t>
            </a:fld>
            <a:endParaRPr lang="tr-TR"/>
          </a:p>
        </p:txBody>
      </p:sp>
    </p:spTree>
    <p:extLst>
      <p:ext uri="{BB962C8B-B14F-4D97-AF65-F5344CB8AC3E}">
        <p14:creationId xmlns:p14="http://schemas.microsoft.com/office/powerpoint/2010/main" val="3785736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3CAE841-F543-4294-964C-36B08175FE30}" type="datetimeFigureOut">
              <a:rPr lang="tr-TR" smtClean="0"/>
              <a:t>15.3.2018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EB31D4-389A-4FE4-825E-C6797DA82624}" type="slidenum">
              <a:rPr lang="tr-TR" smtClean="0"/>
              <a:t>‹#›</a:t>
            </a:fld>
            <a:endParaRPr lang="tr-TR"/>
          </a:p>
        </p:txBody>
      </p:sp>
    </p:spTree>
    <p:extLst>
      <p:ext uri="{BB962C8B-B14F-4D97-AF65-F5344CB8AC3E}">
        <p14:creationId xmlns:p14="http://schemas.microsoft.com/office/powerpoint/2010/main" val="1219197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3CAE841-F543-4294-964C-36B08175FE30}" type="datetimeFigureOut">
              <a:rPr lang="tr-TR" smtClean="0"/>
              <a:t>15.3.2018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EB31D4-389A-4FE4-825E-C6797DA82624}" type="slidenum">
              <a:rPr lang="tr-TR" smtClean="0"/>
              <a:t>‹#›</a:t>
            </a:fld>
            <a:endParaRPr lang="tr-TR"/>
          </a:p>
        </p:txBody>
      </p:sp>
    </p:spTree>
    <p:extLst>
      <p:ext uri="{BB962C8B-B14F-4D97-AF65-F5344CB8AC3E}">
        <p14:creationId xmlns:p14="http://schemas.microsoft.com/office/powerpoint/2010/main" val="1341115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CAE841-F543-4294-964C-36B08175FE30}" type="datetimeFigureOut">
              <a:rPr lang="tr-TR" smtClean="0"/>
              <a:t>15.3.2018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B31D4-389A-4FE4-825E-C6797DA82624}" type="slidenum">
              <a:rPr lang="tr-TR" smtClean="0"/>
              <a:t>‹#›</a:t>
            </a:fld>
            <a:endParaRPr lang="tr-TR"/>
          </a:p>
        </p:txBody>
      </p:sp>
    </p:spTree>
    <p:extLst>
      <p:ext uri="{BB962C8B-B14F-4D97-AF65-F5344CB8AC3E}">
        <p14:creationId xmlns:p14="http://schemas.microsoft.com/office/powerpoint/2010/main" val="2885043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CAE841-F543-4294-964C-36B08175FE30}" type="datetimeFigureOut">
              <a:rPr lang="tr-TR" smtClean="0"/>
              <a:t>15.3.2018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B31D4-389A-4FE4-825E-C6797DA82624}" type="slidenum">
              <a:rPr lang="tr-TR" smtClean="0"/>
              <a:t>‹#›</a:t>
            </a:fld>
            <a:endParaRPr lang="tr-TR"/>
          </a:p>
        </p:txBody>
      </p:sp>
    </p:spTree>
    <p:extLst>
      <p:ext uri="{BB962C8B-B14F-4D97-AF65-F5344CB8AC3E}">
        <p14:creationId xmlns:p14="http://schemas.microsoft.com/office/powerpoint/2010/main" val="3291194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CAE841-F543-4294-964C-36B08175FE30}" type="datetimeFigureOut">
              <a:rPr lang="tr-TR" smtClean="0"/>
              <a:t>15.3.2018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B31D4-389A-4FE4-825E-C6797DA82624}" type="slidenum">
              <a:rPr lang="tr-TR" smtClean="0"/>
              <a:t>‹#›</a:t>
            </a:fld>
            <a:endParaRPr lang="tr-TR"/>
          </a:p>
        </p:txBody>
      </p:sp>
    </p:spTree>
    <p:extLst>
      <p:ext uri="{BB962C8B-B14F-4D97-AF65-F5344CB8AC3E}">
        <p14:creationId xmlns:p14="http://schemas.microsoft.com/office/powerpoint/2010/main" val="1936202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dirty="0" err="1" smtClean="0"/>
              <a:t>Durkheim’ın</a:t>
            </a:r>
            <a:r>
              <a:rPr lang="tr-TR" sz="4000" dirty="0" smtClean="0"/>
              <a:t> Yöntemi,</a:t>
            </a:r>
            <a:br>
              <a:rPr lang="tr-TR" sz="4000" dirty="0" smtClean="0"/>
            </a:br>
            <a:r>
              <a:rPr lang="tr-TR" sz="4000" dirty="0" smtClean="0"/>
              <a:t>Sosyal Dayanışma ve Hukuk Tasnifleri </a:t>
            </a:r>
            <a:endParaRPr lang="tr-TR" sz="4000"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899741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984576"/>
            <a:ext cx="9144000" cy="2387600"/>
          </a:xfrm>
        </p:spPr>
        <p:txBody>
          <a:bodyPr>
            <a:normAutofit fontScale="90000"/>
          </a:bodyPr>
          <a:lstStyle/>
          <a:p>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sz="2700" dirty="0" smtClean="0"/>
              <a:t>Sosyolojinin </a:t>
            </a:r>
            <a:r>
              <a:rPr lang="tr-TR" sz="2700" dirty="0"/>
              <a:t>bağımsız bir bilim alanı olarak var olabilmesi, onun ilgi alanının (konusunun) sınırlandırılmasını gerektirir. Bunun yolu, “biyolojik” ve “psikolojik” olgulardan farklı niteliklere sahip bir olgular kategorisinin saptanmasından geçer.  Bu olgular “sosyal” olgulardır. </a:t>
            </a:r>
            <a:br>
              <a:rPr lang="tr-TR" sz="2700" dirty="0"/>
            </a:br>
            <a:endParaRPr lang="tr-TR" sz="2700" dirty="0"/>
          </a:p>
        </p:txBody>
      </p:sp>
      <p:sp>
        <p:nvSpPr>
          <p:cNvPr id="3" name="Alt Başlık 2"/>
          <p:cNvSpPr>
            <a:spLocks noGrp="1"/>
          </p:cNvSpPr>
          <p:nvPr>
            <p:ph type="subTitle" idx="1"/>
          </p:nvPr>
        </p:nvSpPr>
        <p:spPr/>
        <p:txBody>
          <a:bodyPr/>
          <a:lstStyle/>
          <a:p>
            <a:r>
              <a:rPr lang="tr-TR" dirty="0" smtClean="0"/>
              <a:t>Sosyal olgular toplumsal yaşamın ürünü olup, (bireye göre) «dışsallık» ve (birey üzerinde) «</a:t>
            </a:r>
            <a:r>
              <a:rPr lang="tr-TR" dirty="0" err="1" smtClean="0"/>
              <a:t>zorlayıcılık</a:t>
            </a:r>
            <a:r>
              <a:rPr lang="tr-TR" dirty="0" smtClean="0"/>
              <a:t>» niteliklerine sahip olan olgulardır. </a:t>
            </a:r>
            <a:endParaRPr lang="tr-TR" dirty="0"/>
          </a:p>
        </p:txBody>
      </p:sp>
    </p:spTree>
    <p:extLst>
      <p:ext uri="{BB962C8B-B14F-4D97-AF65-F5344CB8AC3E}">
        <p14:creationId xmlns:p14="http://schemas.microsoft.com/office/powerpoint/2010/main" val="747471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109352"/>
          </a:xfrm>
        </p:spPr>
        <p:txBody>
          <a:bodyPr>
            <a:normAutofit/>
          </a:bodyPr>
          <a:lstStyle/>
          <a:p>
            <a:r>
              <a:rPr lang="tr-TR" sz="2400" dirty="0" smtClean="0"/>
              <a:t>Her insan kendi varlığını koşullandıran, belli özelliklere sahip, süregelmekte olan bir toplum içinde dünyaya gelir. Sosyal olgular belirli bir bireyin özel yaratısı değildirler. Bu anlamda bireye göre dışsaldırlar.</a:t>
            </a:r>
            <a:br>
              <a:rPr lang="tr-TR" sz="2400" dirty="0" smtClean="0"/>
            </a:br>
            <a:r>
              <a:rPr lang="tr-TR" sz="2400" dirty="0"/>
              <a:t/>
            </a:r>
            <a:br>
              <a:rPr lang="tr-TR" sz="2400" dirty="0"/>
            </a:br>
            <a:endParaRPr lang="tr-TR" sz="2400" dirty="0"/>
          </a:p>
        </p:txBody>
      </p:sp>
      <p:sp>
        <p:nvSpPr>
          <p:cNvPr id="3" name="Alt Başlık 2"/>
          <p:cNvSpPr>
            <a:spLocks noGrp="1"/>
          </p:cNvSpPr>
          <p:nvPr>
            <p:ph type="subTitle" idx="1"/>
          </p:nvPr>
        </p:nvSpPr>
        <p:spPr>
          <a:xfrm rot="10800000" flipV="1">
            <a:off x="1436317" y="3231715"/>
            <a:ext cx="8709765" cy="1545710"/>
          </a:xfrm>
        </p:spPr>
        <p:txBody>
          <a:bodyPr>
            <a:normAutofit/>
          </a:bodyPr>
          <a:lstStyle/>
          <a:p>
            <a:r>
              <a:rPr lang="tr-TR" dirty="0" smtClean="0"/>
              <a:t>«Düşüncelerimi ifade etmekte kullandığım işaretler sistemi, borçlarımı ödemekte kullandığım para sistemi, ticari ilişkilerimde kullandığım kredi araçları, mesleğimde izlediğim pratikler vb. onları kullanmamdan bağımsız olarak işlerler.»</a:t>
            </a:r>
          </a:p>
        </p:txBody>
      </p:sp>
    </p:spTree>
    <p:extLst>
      <p:ext uri="{BB962C8B-B14F-4D97-AF65-F5344CB8AC3E}">
        <p14:creationId xmlns:p14="http://schemas.microsoft.com/office/powerpoint/2010/main" val="877895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smtClean="0"/>
              <a:t>Sosyal olgular birey belli biçimlerde düşünmeye ve davranmaya yönlendirirler. Yerleşik kalıplara uymayan birey değişik türden tepkilerle karşılaşır. Sosyal olgular bu anlamda birey üzerinde zorlayıcıdırlar.</a:t>
            </a:r>
            <a:endParaRPr lang="tr-TR" sz="2400" dirty="0"/>
          </a:p>
        </p:txBody>
      </p:sp>
      <p:sp>
        <p:nvSpPr>
          <p:cNvPr id="3" name="Alt Başlık 2"/>
          <p:cNvSpPr>
            <a:spLocks noGrp="1"/>
          </p:cNvSpPr>
          <p:nvPr>
            <p:ph type="subTitle" idx="1"/>
          </p:nvPr>
        </p:nvSpPr>
        <p:spPr/>
        <p:txBody>
          <a:bodyPr>
            <a:normAutofit fontScale="92500" lnSpcReduction="20000"/>
          </a:bodyPr>
          <a:lstStyle/>
          <a:p>
            <a:endParaRPr lang="tr-TR" dirty="0" smtClean="0"/>
          </a:p>
          <a:p>
            <a:r>
              <a:rPr lang="tr-TR" sz="2600" dirty="0" smtClean="0"/>
              <a:t>«Bu kurallardan kendimi kurtarabildiğimde ve rahatlıkla çiğneyebildiğimde bile, her zaman onlarla mücadele etmek zorundayım. Nihayetinde üstesinden geldiğimde bile, onlar bana zorlayıcı güçlerini gösterdikleri direnişle hissettirirler»</a:t>
            </a:r>
            <a:endParaRPr lang="tr-TR" sz="2600" dirty="0"/>
          </a:p>
        </p:txBody>
      </p:sp>
    </p:spTree>
    <p:extLst>
      <p:ext uri="{BB962C8B-B14F-4D97-AF65-F5344CB8AC3E}">
        <p14:creationId xmlns:p14="http://schemas.microsoft.com/office/powerpoint/2010/main" val="3423589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smtClean="0"/>
              <a:t>Hukukun bireye göre dışsal olduğu açıktır; yerleşik bir hukuk düzeni içine doğarız ve bu düzen bizim tekil eylemlerimizin dışında işler. Hukuk düzeninin yaptırımları, onun birey üzerindeki </a:t>
            </a:r>
            <a:r>
              <a:rPr lang="tr-TR" sz="2400" dirty="0" err="1" smtClean="0"/>
              <a:t>zorlayıcılığını</a:t>
            </a:r>
            <a:r>
              <a:rPr lang="tr-TR" sz="2400" dirty="0" smtClean="0"/>
              <a:t> bariz kılar. Bu anlamda hukuk </a:t>
            </a:r>
            <a:r>
              <a:rPr lang="tr-TR" sz="2400" dirty="0" err="1" smtClean="0"/>
              <a:t>Durkheim</a:t>
            </a:r>
            <a:r>
              <a:rPr lang="tr-TR" sz="2400" dirty="0" smtClean="0"/>
              <a:t> sosyolojisinde bir sosyal olgu olarak incelenir.</a:t>
            </a:r>
            <a:endParaRPr lang="tr-TR" sz="2400" dirty="0"/>
          </a:p>
        </p:txBody>
      </p:sp>
      <p:sp>
        <p:nvSpPr>
          <p:cNvPr id="3" name="Alt Başlık 2"/>
          <p:cNvSpPr>
            <a:spLocks noGrp="1"/>
          </p:cNvSpPr>
          <p:nvPr>
            <p:ph type="subTitle" idx="1"/>
          </p:nvPr>
        </p:nvSpPr>
        <p:spPr/>
        <p:txBody>
          <a:bodyPr/>
          <a:lstStyle/>
          <a:p>
            <a:endParaRPr lang="tr-TR" dirty="0" smtClean="0"/>
          </a:p>
          <a:p>
            <a:r>
              <a:rPr lang="tr-TR" dirty="0" smtClean="0"/>
              <a:t>Sosyal olgular başka sosyal olgularla açıklanırlar. En temel olgu olan «sosyal dayanışma» hukuk olgusunun analizinden çıkarılabilir. Hukuk sosyal dayanışmanın göstergesidir. </a:t>
            </a:r>
            <a:endParaRPr lang="tr-TR" dirty="0"/>
          </a:p>
        </p:txBody>
      </p:sp>
    </p:spTree>
    <p:extLst>
      <p:ext uri="{BB962C8B-B14F-4D97-AF65-F5344CB8AC3E}">
        <p14:creationId xmlns:p14="http://schemas.microsoft.com/office/powerpoint/2010/main" val="2225034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smtClean="0"/>
              <a:t>Sosyal dayanışmanın «mekanik» ve «organik» olmak üzere iki türü vardır. Bunlara tekabül etmek üzere hukukun da «baskıcı» ve «onarıcı» olmak üzere iki türü vardır.</a:t>
            </a:r>
            <a:endParaRPr lang="tr-TR" sz="2400" dirty="0"/>
          </a:p>
        </p:txBody>
      </p:sp>
      <p:sp>
        <p:nvSpPr>
          <p:cNvPr id="3" name="Alt Başlık 2"/>
          <p:cNvSpPr>
            <a:spLocks noGrp="1"/>
          </p:cNvSpPr>
          <p:nvPr>
            <p:ph type="subTitle" idx="1"/>
          </p:nvPr>
        </p:nvSpPr>
        <p:spPr/>
        <p:txBody>
          <a:bodyPr/>
          <a:lstStyle/>
          <a:p>
            <a:endParaRPr lang="tr-TR" dirty="0" smtClean="0"/>
          </a:p>
          <a:p>
            <a:r>
              <a:rPr lang="tr-TR" dirty="0" smtClean="0"/>
              <a:t>Mekanik dayanışma -------------» Baskıcı hukuk (</a:t>
            </a:r>
            <a:r>
              <a:rPr lang="tr-TR" dirty="0" err="1" smtClean="0"/>
              <a:t>repressive</a:t>
            </a:r>
            <a:r>
              <a:rPr lang="tr-TR" dirty="0" smtClean="0"/>
              <a:t> </a:t>
            </a:r>
            <a:r>
              <a:rPr lang="tr-TR" dirty="0" err="1" smtClean="0"/>
              <a:t>law</a:t>
            </a:r>
            <a:r>
              <a:rPr lang="tr-TR" dirty="0" smtClean="0"/>
              <a:t>)</a:t>
            </a:r>
          </a:p>
          <a:p>
            <a:r>
              <a:rPr lang="tr-TR" dirty="0" smtClean="0"/>
              <a:t>Organik dayanışma ----------» Onarıcı hukuk (</a:t>
            </a:r>
            <a:r>
              <a:rPr lang="tr-TR" dirty="0" err="1" smtClean="0"/>
              <a:t>restitutive</a:t>
            </a:r>
            <a:r>
              <a:rPr lang="tr-TR" dirty="0" smtClean="0"/>
              <a:t> </a:t>
            </a:r>
            <a:r>
              <a:rPr lang="tr-TR" dirty="0" err="1" smtClean="0"/>
              <a:t>law</a:t>
            </a:r>
            <a:r>
              <a:rPr lang="tr-TR" dirty="0" smtClean="0"/>
              <a:t>)</a:t>
            </a:r>
            <a:endParaRPr lang="tr-TR" dirty="0"/>
          </a:p>
        </p:txBody>
      </p:sp>
    </p:spTree>
    <p:extLst>
      <p:ext uri="{BB962C8B-B14F-4D97-AF65-F5344CB8AC3E}">
        <p14:creationId xmlns:p14="http://schemas.microsoft.com/office/powerpoint/2010/main" val="1333937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dirty="0" smtClean="0"/>
              <a:t>Baskıcı hukuk toplumun ortak değerlerine yönelik bir ihlal karşılığında, ihlal edeni cezalandırır. Onarıcı hukuk ise, ihlal edici eylem olmasa idi hangi durum var olacaksa, o durumun geri getirilmesini hedefler. Dolayısıyla iki alanda farklı işlevler söz konusudur.</a:t>
            </a:r>
            <a:endParaRPr lang="tr-TR" sz="2400" dirty="0"/>
          </a:p>
        </p:txBody>
      </p:sp>
      <p:sp>
        <p:nvSpPr>
          <p:cNvPr id="3" name="Alt Başlık 2"/>
          <p:cNvSpPr>
            <a:spLocks noGrp="1"/>
          </p:cNvSpPr>
          <p:nvPr>
            <p:ph type="subTitle" idx="1"/>
          </p:nvPr>
        </p:nvSpPr>
        <p:spPr/>
        <p:txBody>
          <a:bodyPr/>
          <a:lstStyle/>
          <a:p>
            <a:endParaRPr lang="tr-TR" dirty="0" smtClean="0"/>
          </a:p>
          <a:p>
            <a:r>
              <a:rPr lang="tr-TR" dirty="0" smtClean="0"/>
              <a:t>Ceza hukuku toplumun ortak değerlerini, onarıcı hukuk karmaşık mübadele sürecinin gerektirdiği işbölümünü güvence altına almaya çalışır.</a:t>
            </a:r>
            <a:endParaRPr lang="tr-TR" dirty="0"/>
          </a:p>
        </p:txBody>
      </p:sp>
    </p:spTree>
    <p:extLst>
      <p:ext uri="{BB962C8B-B14F-4D97-AF65-F5344CB8AC3E}">
        <p14:creationId xmlns:p14="http://schemas.microsoft.com/office/powerpoint/2010/main" val="34743696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332</Words>
  <Application>Microsoft Office PowerPoint</Application>
  <PresentationFormat>Geniş ekran</PresentationFormat>
  <Paragraphs>18</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Durkheim’ın Yöntemi, Sosyal Dayanışma ve Hukuk Tasnifleri </vt:lpstr>
      <vt:lpstr>     Sosyolojinin bağımsız bir bilim alanı olarak var olabilmesi, onun ilgi alanının (konusunun) sınırlandırılmasını gerektirir. Bunun yolu, “biyolojik” ve “psikolojik” olgulardan farklı niteliklere sahip bir olgular kategorisinin saptanmasından geçer.  Bu olgular “sosyal” olgulardır.  </vt:lpstr>
      <vt:lpstr>Her insan kendi varlığını koşullandıran, belli özelliklere sahip, süregelmekte olan bir toplum içinde dünyaya gelir. Sosyal olgular belirli bir bireyin özel yaratısı değildirler. Bu anlamda bireye göre dışsaldırlar.  </vt:lpstr>
      <vt:lpstr>Sosyal olgular birey belli biçimlerde düşünmeye ve davranmaya yönlendirirler. Yerleşik kalıplara uymayan birey değişik türden tepkilerle karşılaşır. Sosyal olgular bu anlamda birey üzerinde zorlayıcıdırlar.</vt:lpstr>
      <vt:lpstr>Hukukun bireye göre dışsal olduğu açıktır; yerleşik bir hukuk düzeni içine doğarız ve bu düzen bizim tekil eylemlerimizin dışında işler. Hukuk düzeninin yaptırımları, onun birey üzerindeki zorlayıcılığını bariz kılar. Bu anlamda hukuk Durkheim sosyolojisinde bir sosyal olgu olarak incelenir.</vt:lpstr>
      <vt:lpstr>Sosyal dayanışmanın «mekanik» ve «organik» olmak üzere iki türü vardır. Bunlara tekabül etmek üzere hukukun da «baskıcı» ve «onarıcı» olmak üzere iki türü vardır.</vt:lpstr>
      <vt:lpstr>Baskıcı hukuk toplumun ortak değerlerine yönelik bir ihlal karşılığında, ihlal edeni cezalandırır. Onarıcı hukuk ise, ihlal edici eylem olmasa idi hangi durum var olacaksa, o durumun geri getirilmesini hedefler. Dolayısıyla iki alanda farklı işlevler söz konusudur.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Durkheim’ın Yöntemi</dc:title>
  <dc:creator>Saim Üye</dc:creator>
  <cp:lastModifiedBy>Saim Üye</cp:lastModifiedBy>
  <cp:revision>7</cp:revision>
  <dcterms:created xsi:type="dcterms:W3CDTF">2018-03-15T11:53:29Z</dcterms:created>
  <dcterms:modified xsi:type="dcterms:W3CDTF">2018-03-15T13:44:46Z</dcterms:modified>
</cp:coreProperties>
</file>