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0" r:id="rId3"/>
    <p:sldId id="281" r:id="rId4"/>
    <p:sldId id="283" r:id="rId5"/>
    <p:sldId id="300" r:id="rId6"/>
    <p:sldId id="301" r:id="rId7"/>
    <p:sldId id="302" r:id="rId8"/>
    <p:sldId id="303" r:id="rId9"/>
    <p:sldId id="304" r:id="rId10"/>
    <p:sldId id="305" r:id="rId11"/>
    <p:sldId id="284" r:id="rId12"/>
    <p:sldId id="285" r:id="rId13"/>
    <p:sldId id="286" r:id="rId14"/>
    <p:sldId id="287" r:id="rId15"/>
    <p:sldId id="306" r:id="rId16"/>
    <p:sldId id="307" r:id="rId17"/>
    <p:sldId id="282" r:id="rId18"/>
    <p:sldId id="288" r:id="rId19"/>
    <p:sldId id="289" r:id="rId20"/>
    <p:sldId id="293" r:id="rId21"/>
    <p:sldId id="290" r:id="rId22"/>
    <p:sldId id="291" r:id="rId23"/>
    <p:sldId id="292" r:id="rId24"/>
    <p:sldId id="294" r:id="rId25"/>
    <p:sldId id="295" r:id="rId26"/>
    <p:sldId id="296" r:id="rId27"/>
    <p:sldId id="297" r:id="rId28"/>
    <p:sldId id="298" r:id="rId29"/>
    <p:sldId id="280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0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Mutfak kavramı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düşünüldüğünde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akıllara gastronomi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kültüru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gelmektedir.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Birçok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mutfağı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turizmde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plana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çıktığı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İtalya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Fransa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İspanya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gibi turizm pastasından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önemli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pay alan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sayede kendi tanıtımlarını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yaptığı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824391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Temel Mutfak malzemeleri</a:t>
            </a:r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Geniş yapışmaz kaplama kızartma tavası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Sos tavaları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 err="1"/>
              <a:t>Vok</a:t>
            </a:r>
            <a:r>
              <a:rPr lang="tr-TR" sz="2800" dirty="0"/>
              <a:t> tava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Derin fırın tepsisi/fırın ızgara tepsisi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Düdüklü tencere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güveç</a:t>
            </a:r>
          </a:p>
        </p:txBody>
      </p:sp>
    </p:spTree>
    <p:extLst>
      <p:ext uri="{BB962C8B-B14F-4D97-AF65-F5344CB8AC3E}">
        <p14:creationId xmlns:p14="http://schemas.microsoft.com/office/powerpoint/2010/main" val="120002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Temel Mutfak malzemeleri</a:t>
            </a:r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süzgeç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Büyük karıştırma kaseleri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Keskin bıçak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Uzun çatal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Kesme tahtası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Mutfak robotu-blender</a:t>
            </a:r>
          </a:p>
        </p:txBody>
      </p:sp>
    </p:spTree>
    <p:extLst>
      <p:ext uri="{BB962C8B-B14F-4D97-AF65-F5344CB8AC3E}">
        <p14:creationId xmlns:p14="http://schemas.microsoft.com/office/powerpoint/2010/main" val="3098270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Temel Mutfak malzemeleri</a:t>
            </a:r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havan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rende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Kabuk soyucu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Tahta kaşık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 err="1"/>
              <a:t>spatula</a:t>
            </a:r>
            <a:endParaRPr lang="tr-TR" sz="28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Servis tabakları-kaseleri</a:t>
            </a:r>
          </a:p>
        </p:txBody>
      </p:sp>
    </p:spTree>
    <p:extLst>
      <p:ext uri="{BB962C8B-B14F-4D97-AF65-F5344CB8AC3E}">
        <p14:creationId xmlns:p14="http://schemas.microsoft.com/office/powerpoint/2010/main" val="4072077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Temel Mutfak malzemeleri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Ölçü kabı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Mutfak tartısı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çırpıcı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Geniş kevgir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Kek kalıbı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Turta kalıbı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Saklama kabı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Pişirme kağıdı- </a:t>
            </a:r>
            <a:r>
              <a:rPr lang="tr-TR" sz="2800" dirty="0" err="1"/>
              <a:t>streç</a:t>
            </a:r>
            <a:r>
              <a:rPr lang="tr-TR" sz="2800" dirty="0"/>
              <a:t> film</a:t>
            </a:r>
          </a:p>
        </p:txBody>
      </p:sp>
    </p:spTree>
    <p:extLst>
      <p:ext uri="{BB962C8B-B14F-4D97-AF65-F5344CB8AC3E}">
        <p14:creationId xmlns:p14="http://schemas.microsoft.com/office/powerpoint/2010/main" val="70204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sz="3600" u="sng" dirty="0"/>
              <a:t>UYGULAMA PLANI</a:t>
            </a:r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 KÜLTÜR TANITIM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MALZEME ALIM SORUMLUSU-BÜTÇE SORUMLUSU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 ÜRETİM SORUMLUSU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 SUNUM SORUMLUSU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 TEMİZLİK SORUMLUSU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JÜRİ (TANITIM - MALİYET - LEZZET- SUNUM- TEMİZLİK- ZAMAN YÖNETİMİ DEĞERLENDİRİLMESİ)</a:t>
            </a:r>
          </a:p>
          <a:p>
            <a:pPr marL="0" indent="0" algn="ctr">
              <a:buNone/>
            </a:pPr>
            <a:r>
              <a:rPr lang="tr-TR" sz="2800"/>
              <a:t>NOT: 10 PORSİYON ÜRETİM GERÇEKLEŞECEKTİR.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55647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3600" u="sng" dirty="0"/>
              <a:t>Gastronomi trendleri</a:t>
            </a:r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 gastronomi trendleri kısa bilgiler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 </a:t>
            </a:r>
            <a:r>
              <a:rPr lang="tr-TR" sz="2800" dirty="0" err="1"/>
              <a:t>nörogastronomi</a:t>
            </a:r>
            <a:endParaRPr lang="tr-TR" sz="28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Organik tarım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Dikey tarım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Moleküler </a:t>
            </a:r>
            <a:r>
              <a:rPr lang="tr-TR" sz="2800" dirty="0" err="1"/>
              <a:t>garstronomi</a:t>
            </a:r>
            <a:endParaRPr lang="tr-TR" sz="2800" dirty="0"/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Füzyon mutfağı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Fonksiyonel gıdalar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Yeşil restoranlar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Tematik restoranlar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 dirty="0"/>
              <a:t>İçecek trendleri</a:t>
            </a:r>
          </a:p>
          <a:p>
            <a:pPr algn="ctr">
              <a:buFont typeface="Wingdings" pitchFamily="2" charset="2"/>
              <a:buChar char="q"/>
            </a:pPr>
            <a:r>
              <a:rPr lang="tr-TR" sz="2800"/>
              <a:t>Yenilebilir böcekler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19803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Fransız mutfağı</a:t>
            </a:r>
          </a:p>
          <a:p>
            <a:pPr marL="0" indent="0" algn="ctr">
              <a:buNone/>
            </a:pPr>
            <a:r>
              <a:rPr lang="tr-TR" sz="2400" dirty="0"/>
              <a:t>‘‘Sofralarına da, diğer sanatlara, resme, edebiyata ve tiyatroya verdikleri değerle, saygı, zeka ve canlı ilgiyle yaklaşır.’’</a:t>
            </a:r>
          </a:p>
          <a:p>
            <a:pPr algn="ctr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28983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Normandiya</a:t>
            </a:r>
            <a:endParaRPr lang="tr-TR" sz="3600" dirty="0"/>
          </a:p>
          <a:p>
            <a:pPr algn="ctr"/>
            <a:r>
              <a:rPr lang="tr-TR" sz="3600" dirty="0" err="1"/>
              <a:t>Loıre</a:t>
            </a:r>
            <a:r>
              <a:rPr lang="tr-TR" sz="3600" dirty="0"/>
              <a:t> vadisi</a:t>
            </a:r>
          </a:p>
          <a:p>
            <a:pPr algn="ctr"/>
            <a:r>
              <a:rPr lang="tr-TR" sz="3600" dirty="0" err="1"/>
              <a:t>Rhone-alpes</a:t>
            </a:r>
            <a:endParaRPr lang="tr-TR" sz="3600" dirty="0"/>
          </a:p>
          <a:p>
            <a:pPr algn="ctr"/>
            <a:r>
              <a:rPr lang="tr-TR" sz="3600" dirty="0" err="1"/>
              <a:t>provence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00700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Normandiya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Fransa’nın süt ürünlerinin başkenti</a:t>
            </a:r>
          </a:p>
          <a:p>
            <a:pPr marL="0" indent="0" algn="ctr">
              <a:buNone/>
            </a:pPr>
            <a:r>
              <a:rPr lang="tr-TR" sz="3600" dirty="0"/>
              <a:t>Kusursuz hamur işlerinin sırrı; </a:t>
            </a:r>
            <a:r>
              <a:rPr lang="tr-TR" sz="3600" dirty="0" err="1"/>
              <a:t>tereyağ</a:t>
            </a:r>
            <a:r>
              <a:rPr lang="tr-TR" sz="3600" dirty="0"/>
              <a:t> </a:t>
            </a:r>
          </a:p>
          <a:p>
            <a:pPr marL="0" indent="0" algn="ctr">
              <a:buNone/>
            </a:pPr>
            <a:r>
              <a:rPr lang="tr-TR" sz="3600" dirty="0"/>
              <a:t>Meyveli turtalar</a:t>
            </a:r>
          </a:p>
          <a:p>
            <a:pPr marL="0" indent="0" algn="ctr">
              <a:buNone/>
            </a:pPr>
            <a:r>
              <a:rPr lang="tr-TR" sz="3600" dirty="0"/>
              <a:t>Elma şarabı</a:t>
            </a:r>
          </a:p>
          <a:p>
            <a:pPr marL="0" indent="0" algn="ctr">
              <a:buNone/>
            </a:pPr>
            <a:r>
              <a:rPr lang="tr-TR" sz="3600" dirty="0" err="1"/>
              <a:t>Karakabuk</a:t>
            </a:r>
            <a:r>
              <a:rPr lang="tr-TR" sz="3600" dirty="0"/>
              <a:t> midyesi</a:t>
            </a:r>
          </a:p>
          <a:p>
            <a:pPr marL="0" indent="0" algn="ctr">
              <a:buNone/>
            </a:pPr>
            <a:r>
              <a:rPr lang="tr-TR" sz="3600" dirty="0"/>
              <a:t> deniz levreği</a:t>
            </a:r>
          </a:p>
          <a:p>
            <a:pPr marL="0" indent="0" algn="ctr">
              <a:buNone/>
            </a:pPr>
            <a:r>
              <a:rPr lang="tr-TR" sz="3600" dirty="0"/>
              <a:t>Tırpana ve keler balığı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8136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tr-TR" sz="8400" dirty="0"/>
              <a:t>Dünya mutfak kültürü KONU BAŞLIKLARI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Fransız mutfağı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Fransız mutfağından örnekler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Osmanlı mutfağı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Osmanlı </a:t>
            </a:r>
            <a:r>
              <a:rPr lang="tr-TR" sz="4200" dirty="0" err="1"/>
              <a:t>mutfağı’ndan</a:t>
            </a:r>
            <a:r>
              <a:rPr lang="tr-TR" sz="4200" dirty="0"/>
              <a:t> örnekler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İspanya mutfağı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İspanya </a:t>
            </a:r>
            <a:r>
              <a:rPr lang="tr-TR" sz="4200" dirty="0" err="1"/>
              <a:t>mutfağı’ndan</a:t>
            </a:r>
            <a:r>
              <a:rPr lang="tr-TR" sz="4200" dirty="0"/>
              <a:t> örnekler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Asya mutfağı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Asya mutfağından örnekler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İtalyan mutfağı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İtalyan </a:t>
            </a:r>
            <a:r>
              <a:rPr lang="tr-TR" sz="4200" dirty="0" err="1"/>
              <a:t>mutfağı’ndan</a:t>
            </a:r>
            <a:r>
              <a:rPr lang="tr-TR" sz="4200" dirty="0"/>
              <a:t> örnekler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Akdeniz mutfağı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Akdeniz </a:t>
            </a:r>
            <a:r>
              <a:rPr lang="tr-TR" sz="4200" dirty="0" err="1"/>
              <a:t>mutfağı’ndan</a:t>
            </a:r>
            <a:r>
              <a:rPr lang="tr-TR" sz="4200" dirty="0"/>
              <a:t> örnekler</a:t>
            </a:r>
          </a:p>
          <a:p>
            <a:pPr algn="ctr">
              <a:buFont typeface="Wingdings" pitchFamily="2" charset="2"/>
              <a:buChar char="ü"/>
            </a:pPr>
            <a:r>
              <a:rPr lang="tr-TR" sz="4200" dirty="0"/>
              <a:t>Dünya mutfaklarından seçmeler</a:t>
            </a:r>
          </a:p>
          <a:p>
            <a:pPr algn="ctr"/>
            <a:endParaRPr lang="tr-TR" sz="3600" dirty="0"/>
          </a:p>
          <a:p>
            <a:pPr algn="ctr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94135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Normandiya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u="sng" dirty="0"/>
              <a:t>Kiler listesi; </a:t>
            </a:r>
          </a:p>
          <a:p>
            <a:pPr marL="0" indent="0" algn="ctr">
              <a:buNone/>
            </a:pPr>
            <a:r>
              <a:rPr lang="tr-TR" sz="3600" dirty="0"/>
              <a:t>Elma</a:t>
            </a:r>
          </a:p>
          <a:p>
            <a:pPr marL="0" indent="0" algn="ctr">
              <a:buNone/>
            </a:pPr>
            <a:r>
              <a:rPr lang="tr-TR" sz="3600" dirty="0"/>
              <a:t>Yayık tereyağı</a:t>
            </a:r>
          </a:p>
          <a:p>
            <a:pPr marL="0" indent="0" algn="ctr">
              <a:buNone/>
            </a:pPr>
            <a:r>
              <a:rPr lang="tr-TR" sz="3600" dirty="0"/>
              <a:t>Krema</a:t>
            </a:r>
          </a:p>
          <a:p>
            <a:pPr marL="0" indent="0" algn="ctr">
              <a:buNone/>
            </a:pPr>
            <a:r>
              <a:rPr lang="tr-TR" sz="3600" dirty="0"/>
              <a:t>Peynir</a:t>
            </a:r>
          </a:p>
          <a:p>
            <a:pPr marL="0" indent="0" algn="ctr">
              <a:buNone/>
            </a:pPr>
            <a:r>
              <a:rPr lang="tr-TR" sz="3600" dirty="0"/>
              <a:t>Kabuklu deniz </a:t>
            </a:r>
            <a:r>
              <a:rPr lang="tr-TR" sz="3600" dirty="0" err="1"/>
              <a:t>mahsülleri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Sek elma şarabı</a:t>
            </a:r>
          </a:p>
          <a:p>
            <a:pPr marL="0" indent="0" algn="ctr">
              <a:buNone/>
            </a:pPr>
            <a:r>
              <a:rPr lang="tr-TR" sz="3600" dirty="0"/>
              <a:t>Ev yapımı hamur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34799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Normandiya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i="1" u="sng" dirty="0"/>
              <a:t>Fırında </a:t>
            </a:r>
            <a:r>
              <a:rPr lang="tr-TR" sz="3600" i="1" u="sng" dirty="0" err="1"/>
              <a:t>camambert</a:t>
            </a:r>
            <a:r>
              <a:rPr lang="tr-TR" sz="3600" i="1" u="sng" dirty="0"/>
              <a:t>;</a:t>
            </a:r>
          </a:p>
          <a:p>
            <a:pPr marL="0" indent="0" algn="ctr">
              <a:buNone/>
            </a:pPr>
            <a:r>
              <a:rPr lang="tr-TR" sz="3600" dirty="0"/>
              <a:t>250 g </a:t>
            </a:r>
            <a:r>
              <a:rPr lang="tr-TR" sz="3600" dirty="0" err="1"/>
              <a:t>Camambert</a:t>
            </a:r>
            <a:r>
              <a:rPr lang="tr-TR" sz="3600" dirty="0"/>
              <a:t> peyniri</a:t>
            </a:r>
          </a:p>
          <a:p>
            <a:pPr marL="0" indent="0" algn="ctr">
              <a:buNone/>
            </a:pPr>
            <a:r>
              <a:rPr lang="tr-TR" sz="3600" dirty="0"/>
              <a:t>2 çorba kaşığı elma </a:t>
            </a:r>
            <a:r>
              <a:rPr lang="tr-TR" sz="3600" dirty="0" err="1"/>
              <a:t>brendisi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1 sap biberiye</a:t>
            </a:r>
          </a:p>
          <a:p>
            <a:pPr marL="0" indent="0" algn="ctr">
              <a:buNone/>
            </a:pPr>
            <a:r>
              <a:rPr lang="tr-TR" sz="3600" dirty="0"/>
              <a:t>Deniz tuzu çekilmiş karabiber</a:t>
            </a:r>
          </a:p>
          <a:p>
            <a:pPr marL="0" indent="0" algn="ctr">
              <a:buNone/>
            </a:pPr>
            <a:r>
              <a:rPr lang="tr-TR" sz="3600" dirty="0"/>
              <a:t>Fransız ekmeği</a:t>
            </a:r>
          </a:p>
          <a:p>
            <a:pPr marL="0" indent="0" algn="ctr">
              <a:buNone/>
            </a:pPr>
            <a:r>
              <a:rPr lang="tr-TR" sz="3600" dirty="0"/>
              <a:t>Taze sebzeler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14588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Normandiya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i="1" u="sng" dirty="0" err="1"/>
              <a:t>Normandiya</a:t>
            </a:r>
            <a:r>
              <a:rPr lang="tr-TR" sz="3600" i="1" u="sng" dirty="0"/>
              <a:t> </a:t>
            </a:r>
            <a:r>
              <a:rPr lang="tr-TR" sz="3600" i="1" u="sng" dirty="0" err="1"/>
              <a:t>usülü</a:t>
            </a:r>
            <a:r>
              <a:rPr lang="tr-TR" sz="3600" i="1" u="sng" dirty="0"/>
              <a:t> elmalı turta; (8 kişilik)</a:t>
            </a:r>
          </a:p>
          <a:p>
            <a:pPr marL="0" indent="0" algn="ctr">
              <a:buNone/>
            </a:pPr>
            <a:r>
              <a:rPr lang="tr-TR" sz="3600" dirty="0"/>
              <a:t>3 orta boy elma</a:t>
            </a:r>
          </a:p>
          <a:p>
            <a:pPr marL="0" indent="0" algn="ctr">
              <a:buNone/>
            </a:pPr>
            <a:r>
              <a:rPr lang="tr-TR" sz="3600" dirty="0"/>
              <a:t>2 yemek kaşığı kayısı </a:t>
            </a:r>
            <a:r>
              <a:rPr lang="tr-TR" sz="3600" dirty="0" err="1"/>
              <a:t>marmelatı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150 gr un</a:t>
            </a:r>
          </a:p>
          <a:p>
            <a:pPr marL="0" indent="0" algn="ctr">
              <a:buNone/>
            </a:pPr>
            <a:r>
              <a:rPr lang="tr-TR" sz="3600" dirty="0"/>
              <a:t>2 yemek kaşığı esmer toz şeker</a:t>
            </a:r>
          </a:p>
          <a:p>
            <a:pPr marL="0" indent="0" algn="ctr">
              <a:buNone/>
            </a:pPr>
            <a:r>
              <a:rPr lang="tr-TR" sz="3600" dirty="0"/>
              <a:t>100 gr  küp küp </a:t>
            </a:r>
            <a:r>
              <a:rPr lang="tr-TR" sz="3600" dirty="0" err="1"/>
              <a:t>tereyağ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 1 yumurta sarısı</a:t>
            </a:r>
          </a:p>
          <a:p>
            <a:pPr marL="0" indent="0" algn="ctr">
              <a:buNone/>
            </a:pPr>
            <a:r>
              <a:rPr lang="tr-TR" sz="3600" dirty="0"/>
              <a:t>1yemek kaşığı su</a:t>
            </a:r>
          </a:p>
          <a:p>
            <a:pPr marL="0" indent="0" algn="ctr">
              <a:buNone/>
            </a:pPr>
            <a:r>
              <a:rPr lang="tr-TR" sz="3600" dirty="0"/>
              <a:t>1 çay kaşığı vanilya özü</a:t>
            </a:r>
          </a:p>
          <a:p>
            <a:pPr marL="0" indent="0" algn="ctr">
              <a:buNone/>
            </a:pPr>
            <a:r>
              <a:rPr lang="tr-TR" sz="3600" dirty="0"/>
              <a:t>1 tutam tuz</a:t>
            </a:r>
          </a:p>
          <a:p>
            <a:pPr marL="0" indent="0" algn="ctr">
              <a:buNone/>
            </a:pPr>
            <a:r>
              <a:rPr lang="tr-TR" sz="3600" dirty="0" err="1"/>
              <a:t>Frajipanı</a:t>
            </a:r>
            <a:r>
              <a:rPr lang="tr-TR" sz="3600" dirty="0"/>
              <a:t> için;</a:t>
            </a:r>
          </a:p>
          <a:p>
            <a:pPr marL="0" indent="0" algn="ctr">
              <a:buNone/>
            </a:pPr>
            <a:r>
              <a:rPr lang="tr-TR" sz="3600" dirty="0" err="1"/>
              <a:t>Tereyağ</a:t>
            </a:r>
            <a:r>
              <a:rPr lang="tr-TR" sz="3600" dirty="0"/>
              <a:t>, şeker, yumurta, elma </a:t>
            </a:r>
            <a:r>
              <a:rPr lang="tr-TR" sz="3600" dirty="0" err="1"/>
              <a:t>brendisi</a:t>
            </a:r>
            <a:r>
              <a:rPr lang="tr-TR" sz="3600" dirty="0"/>
              <a:t>, badem un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125268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Loıre</a:t>
            </a:r>
            <a:r>
              <a:rPr lang="tr-TR" sz="3600" dirty="0"/>
              <a:t> vadisi</a:t>
            </a:r>
          </a:p>
          <a:p>
            <a:pPr marL="0" indent="0" algn="ctr">
              <a:buNone/>
            </a:pPr>
            <a:r>
              <a:rPr lang="tr-TR" sz="3600" u="sng" dirty="0"/>
              <a:t>Kiler listesi;</a:t>
            </a:r>
          </a:p>
          <a:p>
            <a:pPr marL="0" indent="0" algn="ctr">
              <a:buNone/>
            </a:pPr>
            <a:r>
              <a:rPr lang="tr-TR" sz="3600" dirty="0"/>
              <a:t>Tatlı su balıkları (alabalık, turna balığı, yılan balığı, somon)</a:t>
            </a:r>
          </a:p>
          <a:p>
            <a:pPr marL="0" indent="0" algn="ctr">
              <a:buNone/>
            </a:pPr>
            <a:r>
              <a:rPr lang="tr-TR" sz="3600" dirty="0"/>
              <a:t>Yerli şarküteri ürünleri (</a:t>
            </a:r>
            <a:r>
              <a:rPr lang="tr-TR" sz="3600" dirty="0" err="1"/>
              <a:t>rıllons</a:t>
            </a:r>
            <a:r>
              <a:rPr lang="tr-TR" sz="3600" dirty="0"/>
              <a:t>, </a:t>
            </a:r>
            <a:r>
              <a:rPr lang="tr-TR" sz="3600" dirty="0" err="1"/>
              <a:t>rıllette</a:t>
            </a:r>
            <a:r>
              <a:rPr lang="tr-TR" sz="3600" dirty="0"/>
              <a:t>, </a:t>
            </a:r>
            <a:r>
              <a:rPr lang="tr-TR" sz="3600" dirty="0" err="1"/>
              <a:t>rıllauds</a:t>
            </a:r>
            <a:r>
              <a:rPr lang="tr-TR" sz="3600" dirty="0"/>
              <a:t>)</a:t>
            </a:r>
          </a:p>
          <a:p>
            <a:pPr marL="0" indent="0" algn="ctr">
              <a:buNone/>
            </a:pPr>
            <a:r>
              <a:rPr lang="tr-TR" sz="3600" dirty="0"/>
              <a:t>Yerel peynirler (</a:t>
            </a:r>
            <a:r>
              <a:rPr lang="tr-TR" sz="3600" dirty="0" err="1"/>
              <a:t>valencay</a:t>
            </a:r>
            <a:r>
              <a:rPr lang="tr-TR" sz="3600" dirty="0"/>
              <a:t>, </a:t>
            </a:r>
            <a:r>
              <a:rPr lang="tr-TR" sz="3600" dirty="0" err="1"/>
              <a:t>chabıochou</a:t>
            </a:r>
            <a:r>
              <a:rPr lang="tr-TR" sz="3600" dirty="0"/>
              <a:t> </a:t>
            </a:r>
            <a:r>
              <a:rPr lang="tr-TR" sz="3600" dirty="0" err="1"/>
              <a:t>du</a:t>
            </a:r>
            <a:r>
              <a:rPr lang="tr-TR" sz="3600" dirty="0"/>
              <a:t> </a:t>
            </a:r>
            <a:r>
              <a:rPr lang="tr-TR" sz="3600" dirty="0" err="1"/>
              <a:t>poitou</a:t>
            </a:r>
            <a:r>
              <a:rPr lang="tr-TR" sz="3600" dirty="0"/>
              <a:t>, </a:t>
            </a:r>
            <a:r>
              <a:rPr lang="tr-TR" sz="3600" dirty="0" err="1"/>
              <a:t>crottın</a:t>
            </a:r>
            <a:r>
              <a:rPr lang="tr-TR" sz="3600" dirty="0"/>
              <a:t> de </a:t>
            </a:r>
            <a:r>
              <a:rPr lang="tr-TR" sz="3600" dirty="0" err="1"/>
              <a:t>chavıgnol</a:t>
            </a:r>
            <a:r>
              <a:rPr lang="tr-TR" sz="3600" dirty="0"/>
              <a:t>…)</a:t>
            </a:r>
          </a:p>
          <a:p>
            <a:pPr marL="0" indent="0" algn="ctr">
              <a:buNone/>
            </a:pPr>
            <a:r>
              <a:rPr lang="tr-TR" sz="3600" dirty="0"/>
              <a:t>Meyveler (elma, armut, erik, çilek) </a:t>
            </a:r>
          </a:p>
          <a:p>
            <a:pPr marL="0" indent="0" algn="ctr">
              <a:buNone/>
            </a:pPr>
            <a:r>
              <a:rPr lang="tr-TR" sz="3600" dirty="0"/>
              <a:t>Sebzeler (arpacık soğanı, havuç)</a:t>
            </a:r>
          </a:p>
          <a:p>
            <a:pPr marL="0" indent="0" algn="ctr">
              <a:buNone/>
            </a:pPr>
            <a:r>
              <a:rPr lang="tr-TR" sz="3600" dirty="0" err="1"/>
              <a:t>Tereyağ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hamur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011806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Loıre</a:t>
            </a:r>
            <a:r>
              <a:rPr lang="tr-TR" sz="3600" dirty="0"/>
              <a:t> vadisi</a:t>
            </a:r>
          </a:p>
          <a:p>
            <a:pPr marL="0" indent="0" algn="ctr">
              <a:buNone/>
            </a:pPr>
            <a:r>
              <a:rPr lang="tr-TR" sz="3600" u="sng" dirty="0"/>
              <a:t>Somon balığı ve </a:t>
            </a:r>
            <a:r>
              <a:rPr lang="tr-TR" sz="3600" u="sng" dirty="0" err="1"/>
              <a:t>beurre</a:t>
            </a:r>
            <a:r>
              <a:rPr lang="tr-TR" sz="3600" u="sng" dirty="0"/>
              <a:t> </a:t>
            </a:r>
            <a:r>
              <a:rPr lang="tr-TR" sz="3600" u="sng" dirty="0" err="1"/>
              <a:t>blanc</a:t>
            </a:r>
            <a:endParaRPr lang="tr-TR" sz="3600" u="sng" dirty="0"/>
          </a:p>
          <a:p>
            <a:pPr marL="0" indent="0" algn="ctr">
              <a:buNone/>
            </a:pPr>
            <a:r>
              <a:rPr lang="tr-TR" sz="3600" u="sng" dirty="0"/>
              <a:t>Ters çevrilmiş erikli turta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78840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Rhone-alpes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u="sng" dirty="0"/>
              <a:t>Kiler listesi;</a:t>
            </a:r>
          </a:p>
          <a:p>
            <a:pPr marL="0" indent="0" algn="ctr">
              <a:buNone/>
            </a:pPr>
            <a:r>
              <a:rPr lang="tr-TR" sz="3600" dirty="0"/>
              <a:t>Şarküteri (</a:t>
            </a:r>
            <a:r>
              <a:rPr lang="tr-TR" sz="3600" dirty="0" err="1"/>
              <a:t>andouılle</a:t>
            </a:r>
            <a:r>
              <a:rPr lang="tr-TR" sz="3600" dirty="0"/>
              <a:t>, </a:t>
            </a:r>
            <a:r>
              <a:rPr lang="tr-TR" sz="3600" dirty="0" err="1"/>
              <a:t>andoullıette</a:t>
            </a:r>
            <a:r>
              <a:rPr lang="tr-TR" sz="3600" dirty="0"/>
              <a:t>)</a:t>
            </a:r>
          </a:p>
          <a:p>
            <a:pPr marL="0" indent="0" algn="ctr">
              <a:buNone/>
            </a:pPr>
            <a:r>
              <a:rPr lang="tr-TR" sz="3600" dirty="0"/>
              <a:t>Tavuk</a:t>
            </a:r>
          </a:p>
          <a:p>
            <a:pPr marL="0" indent="0" algn="ctr">
              <a:buNone/>
            </a:pPr>
            <a:r>
              <a:rPr lang="tr-TR" sz="3600" dirty="0" err="1"/>
              <a:t>Quenelle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Peynir</a:t>
            </a:r>
          </a:p>
          <a:p>
            <a:pPr marL="0" indent="0" algn="ctr">
              <a:buNone/>
            </a:pPr>
            <a:r>
              <a:rPr lang="tr-TR" sz="3600" dirty="0" err="1"/>
              <a:t>Tereyağ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Zeytinyağı</a:t>
            </a:r>
          </a:p>
          <a:p>
            <a:pPr marL="0" indent="0" algn="ctr">
              <a:buNone/>
            </a:pPr>
            <a:r>
              <a:rPr lang="tr-TR" sz="3600" dirty="0" err="1"/>
              <a:t>Brıoche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Nuga</a:t>
            </a:r>
          </a:p>
          <a:p>
            <a:pPr marL="0" indent="0" algn="ctr">
              <a:buNone/>
            </a:pPr>
            <a:r>
              <a:rPr lang="tr-TR" sz="3600" dirty="0"/>
              <a:t>Kestane şekerlemesi</a:t>
            </a:r>
          </a:p>
          <a:p>
            <a:pPr marL="0" indent="0" algn="ctr">
              <a:buNone/>
            </a:pPr>
            <a:r>
              <a:rPr lang="tr-TR" sz="3600" dirty="0"/>
              <a:t>Kestane kreması</a:t>
            </a:r>
          </a:p>
          <a:p>
            <a:pPr marL="0" indent="0" algn="ctr">
              <a:buNone/>
            </a:pPr>
            <a:r>
              <a:rPr lang="tr-TR" sz="3600" dirty="0"/>
              <a:t>Şiraz, </a:t>
            </a:r>
            <a:r>
              <a:rPr lang="tr-TR" sz="3600" dirty="0" err="1"/>
              <a:t>vıognıer</a:t>
            </a:r>
            <a:r>
              <a:rPr lang="tr-TR" sz="3600" dirty="0"/>
              <a:t> şarabı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657363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Rhone-alpes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i="1" u="sng" dirty="0" err="1"/>
              <a:t>gratın</a:t>
            </a:r>
            <a:r>
              <a:rPr lang="tr-TR" sz="3600" i="1" u="sng" dirty="0"/>
              <a:t> </a:t>
            </a:r>
            <a:r>
              <a:rPr lang="tr-TR" sz="3600" i="1" u="sng" dirty="0" err="1"/>
              <a:t>savoyard</a:t>
            </a:r>
            <a:endParaRPr lang="tr-TR" sz="3600" i="1" u="sng" dirty="0"/>
          </a:p>
          <a:p>
            <a:pPr marL="0" indent="0" algn="ctr">
              <a:buNone/>
            </a:pPr>
            <a:r>
              <a:rPr lang="tr-TR" sz="3600" i="1" u="sng" dirty="0" err="1"/>
              <a:t>Vınegret</a:t>
            </a:r>
            <a:r>
              <a:rPr lang="tr-TR" sz="3600" i="1" u="sng" dirty="0"/>
              <a:t> soslu yeşil salata</a:t>
            </a:r>
          </a:p>
          <a:p>
            <a:pPr marL="0" indent="0" algn="ctr">
              <a:buNone/>
            </a:pPr>
            <a:r>
              <a:rPr lang="tr-TR" sz="3600" i="1" u="sng" dirty="0"/>
              <a:t>Etli kuru fasulye</a:t>
            </a:r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</p:txBody>
      </p:sp>
    </p:spTree>
    <p:extLst>
      <p:ext uri="{BB962C8B-B14F-4D97-AF65-F5344CB8AC3E}">
        <p14:creationId xmlns:p14="http://schemas.microsoft.com/office/powerpoint/2010/main" val="2608936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provence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i="1" u="sng" dirty="0"/>
              <a:t>Kiler listesi; </a:t>
            </a:r>
          </a:p>
          <a:p>
            <a:pPr marL="0" indent="0" algn="ctr">
              <a:buNone/>
            </a:pPr>
            <a:r>
              <a:rPr lang="tr-TR" sz="3600" dirty="0"/>
              <a:t>Rezene</a:t>
            </a:r>
          </a:p>
          <a:p>
            <a:pPr marL="0" indent="0" algn="ctr">
              <a:buNone/>
            </a:pPr>
            <a:r>
              <a:rPr lang="tr-TR" sz="3600" dirty="0"/>
              <a:t>Domates</a:t>
            </a:r>
          </a:p>
          <a:p>
            <a:pPr marL="0" indent="0" algn="ctr">
              <a:buNone/>
            </a:pPr>
            <a:r>
              <a:rPr lang="tr-TR" sz="3600" dirty="0"/>
              <a:t>Kırmızı şarap</a:t>
            </a:r>
          </a:p>
          <a:p>
            <a:pPr marL="0" indent="0" algn="ctr">
              <a:buNone/>
            </a:pPr>
            <a:r>
              <a:rPr lang="tr-TR" sz="3600" dirty="0"/>
              <a:t>Kokulu otlar (maydanoz, kekik, mercanköşk, tarhun otu, fesleğen, dereotu, defne)</a:t>
            </a:r>
          </a:p>
          <a:p>
            <a:pPr marL="0" indent="0" algn="ctr">
              <a:buNone/>
            </a:pPr>
            <a:r>
              <a:rPr lang="tr-TR" sz="3600" dirty="0"/>
              <a:t>Baharatlar (ardıç, karanfil, tarçın)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</p:txBody>
      </p:sp>
    </p:spTree>
    <p:extLst>
      <p:ext uri="{BB962C8B-B14F-4D97-AF65-F5344CB8AC3E}">
        <p14:creationId xmlns:p14="http://schemas.microsoft.com/office/powerpoint/2010/main" val="410477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endParaRPr lang="tr-TR" sz="1200" dirty="0"/>
          </a:p>
          <a:p>
            <a:pPr marL="0" indent="0" algn="ctr">
              <a:buNone/>
            </a:pPr>
            <a:r>
              <a:rPr lang="tr-TR" sz="3600" u="sng" dirty="0"/>
              <a:t>Fransız mutfağı</a:t>
            </a:r>
          </a:p>
          <a:p>
            <a:pPr algn="ctr"/>
            <a:r>
              <a:rPr lang="tr-TR" sz="3600" dirty="0" err="1"/>
              <a:t>Provence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i="1" u="sng" dirty="0" err="1"/>
              <a:t>Tapenade</a:t>
            </a:r>
            <a:endParaRPr lang="tr-TR" sz="3600" i="1" u="sng" dirty="0"/>
          </a:p>
          <a:p>
            <a:pPr marL="0" indent="0" algn="ctr">
              <a:buNone/>
            </a:pPr>
            <a:r>
              <a:rPr lang="tr-TR" sz="3600" i="1" u="sng" dirty="0" err="1"/>
              <a:t>Anchoıade</a:t>
            </a:r>
            <a:endParaRPr lang="tr-TR" sz="3600" i="1" u="sng" dirty="0"/>
          </a:p>
          <a:p>
            <a:pPr marL="0" indent="0" algn="ctr">
              <a:buNone/>
            </a:pPr>
            <a:r>
              <a:rPr lang="tr-TR" sz="3600" i="1" u="sng" dirty="0" err="1"/>
              <a:t>Boeuf</a:t>
            </a:r>
            <a:r>
              <a:rPr lang="tr-TR" sz="3600" i="1" u="sng" dirty="0"/>
              <a:t> en </a:t>
            </a:r>
            <a:r>
              <a:rPr lang="tr-TR" sz="3600" i="1" u="sng" dirty="0" err="1"/>
              <a:t>daube</a:t>
            </a:r>
            <a:endParaRPr lang="tr-TR" sz="3600" i="1" u="sng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  <a:p>
            <a:pPr marL="0" indent="0" algn="ctr">
              <a:buNone/>
            </a:pPr>
            <a:endParaRPr lang="tr-TR" sz="3600" i="1" u="sng" dirty="0"/>
          </a:p>
        </p:txBody>
      </p:sp>
    </p:spTree>
    <p:extLst>
      <p:ext uri="{BB962C8B-B14F-4D97-AF65-F5344CB8AC3E}">
        <p14:creationId xmlns:p14="http://schemas.microsoft.com/office/powerpoint/2010/main" val="1467010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Mutfak nedir?</a:t>
            </a:r>
          </a:p>
          <a:p>
            <a:pPr marL="0" indent="0" algn="ctr">
              <a:buNone/>
            </a:pPr>
            <a:r>
              <a:rPr lang="tr-TR" sz="3600" dirty="0"/>
              <a:t>‘‘Yemek yemek, tarımla ilgili bir eylemdir.’’</a:t>
            </a:r>
          </a:p>
          <a:p>
            <a:pPr marL="0" indent="0" algn="ctr">
              <a:buNone/>
            </a:pPr>
            <a:r>
              <a:rPr lang="tr-TR" sz="2800" dirty="0"/>
              <a:t>‘‘Coğrafya ile tarihin evliliğinden doğmuş, yenebilir bir aşk çocuğu’’</a:t>
            </a:r>
          </a:p>
          <a:p>
            <a:pPr algn="ctr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47783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Mutfak nedir?</a:t>
            </a:r>
          </a:p>
          <a:p>
            <a:pPr marL="0" indent="0" algn="ctr">
              <a:buNone/>
            </a:pPr>
            <a:r>
              <a:rPr lang="tr-TR" sz="3600" dirty="0"/>
              <a:t>‘‘hiçbir mutfak, safkan değildir.’’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273964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İnsanların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beslenme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serüveninin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orman bitkileri ve meyveleriyle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başladığı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varsayılmaktadır.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İçgüdüleriyle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 da hayvanların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yediği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bitkileri saptayarak yenilebilecek bitkileri buldukları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düşünülmektedir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Tek tanrılı dinlere ait kutsal kitaplarda anlatılanlara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insanın yiyecek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içecekle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tanışması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yaradılışının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6.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gününde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başlamıştır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1943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01325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başlangıc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ile birlikte yemek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sanatı ortaya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çıkmıştır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Gerçek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anlamda yemek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sanatının ilk temellerinin Mezopotamya'da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atıldığı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bilinmektedir.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47743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0"/>
            <a:ext cx="11929730" cy="594833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tr-TR" sz="8400" dirty="0"/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Ateşin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bulunması ile insanlar yemeklerini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pişirerek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tüketmeye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başlamıştır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Yiyeceklerin lezzetini arttırma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çiğnemeyi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kolaylaştırma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amaçlı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çeşitli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geliştirmişlerdir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Yabani bitkileri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ehlileştirerek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bitkileri de saklama yoluna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gitmişlerdir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Bitkilerden faydalanma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düzeyi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arttıkça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avcılığın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yanı sıra;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ekip-biçme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faaliyetleri ve toplayıcılık faaliyetleri de ortaya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çıkmıştır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Böylece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ağırlıklı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beslenmeden ziyade, ot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ağırlıklı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beslenme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artmıştır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Bütün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sebeplere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bağlı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yemek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türleri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biçimleri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gelişim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göstermiştir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Medeniyetin temelleri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atıldıkça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ateşle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beraber ilerlemeye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başlamıs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olan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beraberinde,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önceleri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hayvanların kemiklerinden-kabuklarından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zamanla maden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işlenmesiyle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metal kaplara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dönüşen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kap kacakların kullanımını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gündeme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getirmiştir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Böylece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yemek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düşüncesinin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ilkel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çağlarda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oluşum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göstermeye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başladığı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belirlenmiştir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368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0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İlk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yemek tariflerinin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kökeni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M.Ö.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I.y.y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yaşamıs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olan Latin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Apicius'laa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kadar dayanmaktadır. Ayrıca arkeologlar tarafından, M.Ö. 1700'e ait yemek tarifi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niteliğinde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çivi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yazısıyla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yazılmıs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kil tabletlere rastlanmaktadır. IX.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y.y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yapılmıs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bazı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rölyefler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ise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yemeğin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hazırlanışında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etin ayıklanması, ekmek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yemeğin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odun ya 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kömür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ateşinde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pişirilmesi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yemeğin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şeklini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almasına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çeşitli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şekillerde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rölyeflerle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anlatılmıştır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8075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0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Gastronomi, hem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eğlence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hem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keşif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unsuru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görülmektedir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Gastronomi, turizm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kültürle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düşünülmelidir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“Gastronominin amacı,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mümkün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olan en iyi beslenme ile insanın korunması ve hayattan zevk almanın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sağlanması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olarak tanımlanmaktadır. </a:t>
            </a:r>
          </a:p>
        </p:txBody>
      </p:sp>
    </p:spTree>
    <p:extLst>
      <p:ext uri="{BB962C8B-B14F-4D97-AF65-F5344CB8AC3E}">
        <p14:creationId xmlns:p14="http://schemas.microsoft.com/office/powerpoint/2010/main" val="55402006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6084</TotalTime>
  <Words>1191</Words>
  <Application>Microsoft Macintosh PowerPoint</Application>
  <PresentationFormat>Geniş ekran</PresentationFormat>
  <Paragraphs>220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4" baseType="lpstr">
      <vt:lpstr>Arial</vt:lpstr>
      <vt:lpstr>Tw Cen MT</vt:lpstr>
      <vt:lpstr>Verdana</vt:lpstr>
      <vt:lpstr>Wingdings</vt:lpstr>
      <vt:lpstr>Damla</vt:lpstr>
      <vt:lpstr>Dünya mutfak kültürü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156</cp:revision>
  <dcterms:created xsi:type="dcterms:W3CDTF">2019-09-25T12:44:30Z</dcterms:created>
  <dcterms:modified xsi:type="dcterms:W3CDTF">2020-01-19T14:21:57Z</dcterms:modified>
</cp:coreProperties>
</file>