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420 M. K. GANDHİ HAYATI VE ESERLERİ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12.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Gandhi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ve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Bhagavadgita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Bhagavadgītā</a:t>
            </a:r>
            <a:r>
              <a:rPr lang="tr-TR" dirty="0"/>
              <a:t> XVII, 14: </a:t>
            </a:r>
          </a:p>
          <a:p>
            <a:pPr algn="ctr"/>
            <a:r>
              <a:rPr lang="tr-TR" dirty="0"/>
              <a:t>Tanrılara, Brahmanlara, Gurulara ve bilgili kişilere tapınma; saflık, doğruluk, dürüstlük ve </a:t>
            </a:r>
            <a:r>
              <a:rPr lang="tr-TR" dirty="0" err="1"/>
              <a:t>şiddetsizlik</a:t>
            </a:r>
            <a:r>
              <a:rPr lang="tr-TR"/>
              <a:t>; işte bunlar bedenin çilecilikleridir.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Bhagavadgītā</a:t>
            </a:r>
            <a:r>
              <a:rPr lang="tr-TR" dirty="0"/>
              <a:t> III, 1:</a:t>
            </a:r>
          </a:p>
          <a:p>
            <a:pPr algn="ctr"/>
            <a:r>
              <a:rPr lang="tr-TR" dirty="0"/>
              <a:t>Ey </a:t>
            </a:r>
            <a:r>
              <a:rPr lang="tr-TR" dirty="0" err="1"/>
              <a:t>Canārdana</a:t>
            </a:r>
            <a:r>
              <a:rPr lang="tr-TR" dirty="0"/>
              <a:t>, eğer Bilgi’nin </a:t>
            </a:r>
            <a:r>
              <a:rPr lang="tr-TR" dirty="0" err="1"/>
              <a:t>Eylem’den</a:t>
            </a:r>
            <a:r>
              <a:rPr lang="tr-TR" dirty="0"/>
              <a:t> daha büyük olduğunu düşünüyorsan neden beni bu korkunç savaşa kışkırtıyorsun…?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Bhagavadgītā</a:t>
            </a:r>
            <a:r>
              <a:rPr lang="tr-TR" dirty="0"/>
              <a:t> III, 34: </a:t>
            </a:r>
          </a:p>
          <a:p>
            <a:pPr algn="ctr"/>
            <a:r>
              <a:rPr lang="tr-TR" dirty="0"/>
              <a:t>Nefret ve şehvet bütün duyu nesneleri içine kök salmıştır. Kişi bunların etkisi altında kalmamalıdır, çünkü bunlar onun yolu üzerindeki iki düşmandır.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Bhagavadgītā</a:t>
            </a:r>
            <a:r>
              <a:rPr lang="tr-TR" dirty="0"/>
              <a:t> V, 26: </a:t>
            </a:r>
          </a:p>
          <a:p>
            <a:pPr algn="ctr"/>
            <a:r>
              <a:rPr lang="tr-TR" dirty="0"/>
              <a:t>Öfke ve tutkudan kurtulmuş, akıllarını disipline etmiş ve özlerini kavramış bilge kişiler Brahma-Nirvana’ya çok yakındır…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Bhagavadgītā</a:t>
            </a:r>
            <a:r>
              <a:rPr lang="tr-TR" dirty="0"/>
              <a:t> V, 28: 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Duyularına, akıl ve mantığa egemen; istek, korku ve öfkeyi atmış, kurtuluşu düşünen ermiş kişi, bütünüyle kurtuluşa ermiş demektir.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Bhagavadgītā</a:t>
            </a:r>
            <a:r>
              <a:rPr lang="tr-TR" dirty="0"/>
              <a:t> VII, 27: </a:t>
            </a:r>
          </a:p>
          <a:p>
            <a:pPr algn="ctr"/>
            <a:r>
              <a:rPr lang="tr-TR" dirty="0"/>
              <a:t>Ey </a:t>
            </a:r>
            <a:r>
              <a:rPr lang="tr-TR" dirty="0" err="1"/>
              <a:t>Bhārata</a:t>
            </a:r>
            <a:r>
              <a:rPr lang="tr-TR" dirty="0"/>
              <a:t>, dünyadaki tüm canlılar, tutku ve nefretten doğan hayal perdesinin yarattığı cehaletle doludur…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Bhagavadgītā</a:t>
            </a:r>
            <a:r>
              <a:rPr lang="tr-TR" dirty="0"/>
              <a:t> X, 5: </a:t>
            </a:r>
          </a:p>
          <a:p>
            <a:pPr algn="ctr"/>
            <a:r>
              <a:rPr lang="tr-TR" dirty="0"/>
              <a:t>… </a:t>
            </a:r>
            <a:r>
              <a:rPr lang="tr-TR" dirty="0" err="1"/>
              <a:t>şiddetsizlik</a:t>
            </a:r>
            <a:r>
              <a:rPr lang="tr-TR" dirty="0"/>
              <a:t>, hep aynı kalma, kanaatkarlık, çilecilik, cömertlik, onur ve onursuzluk: Bunlar tüm varlıkların düştükleri durumlardır ve hepsi de benden kaynaklanır.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Bhagavadgītā</a:t>
            </a:r>
            <a:r>
              <a:rPr lang="tr-TR" dirty="0"/>
              <a:t> XIII, 7: </a:t>
            </a:r>
          </a:p>
          <a:p>
            <a:pPr algn="ctr"/>
            <a:r>
              <a:rPr lang="tr-TR" dirty="0"/>
              <a:t>Gururun yok olması, </a:t>
            </a:r>
            <a:r>
              <a:rPr lang="tr-TR" dirty="0" err="1"/>
              <a:t>ikiyüzlüküten</a:t>
            </a:r>
            <a:r>
              <a:rPr lang="tr-TR" dirty="0"/>
              <a:t> kurtulma, </a:t>
            </a:r>
            <a:r>
              <a:rPr lang="tr-TR" dirty="0" err="1"/>
              <a:t>şiddetsizlik</a:t>
            </a:r>
            <a:r>
              <a:rPr lang="tr-TR" dirty="0"/>
              <a:t>, affedicilik, dürüstlük, hocaya hizmet, saflık, metanet, kendini kontrol…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Bhagavadgītā</a:t>
            </a:r>
            <a:r>
              <a:rPr lang="tr-TR" dirty="0"/>
              <a:t> XVI, 1-2-3: </a:t>
            </a:r>
          </a:p>
          <a:p>
            <a:pPr algn="ctr"/>
            <a:r>
              <a:rPr lang="tr-TR" dirty="0"/>
              <a:t>Korkusuzluk, özün temizliği, bilgi disiplinine bağlılık cömertlik, kontrol, ibadet, kutsal metin ezberleme, çilecilik, doğruluk, </a:t>
            </a:r>
            <a:r>
              <a:rPr lang="tr-TR" dirty="0" err="1"/>
              <a:t>Şiddetsizlik</a:t>
            </a:r>
            <a:r>
              <a:rPr lang="tr-TR" dirty="0"/>
              <a:t>, gerçekçilik, </a:t>
            </a:r>
            <a:r>
              <a:rPr lang="tr-TR" dirty="0" err="1"/>
              <a:t>öfkesizlik</a:t>
            </a:r>
            <a:r>
              <a:rPr lang="tr-TR" dirty="0"/>
              <a:t>, teslimiyet, huzur, arkadan çekiştirme, canlılara merhamet duyma, </a:t>
            </a:r>
            <a:r>
              <a:rPr lang="tr-TR" dirty="0" err="1"/>
              <a:t>tokgözlülük</a:t>
            </a:r>
            <a:r>
              <a:rPr lang="tr-TR" dirty="0"/>
              <a:t>, nezaket, alçak gönüllülük, kararlılık… Kutsal özellikler kurtuluşa, kötü özellikler ise bağlanışa götürür. Heybet, affedicilik, sebat, saflık, </a:t>
            </a:r>
            <a:r>
              <a:rPr lang="tr-TR" dirty="0" err="1"/>
              <a:t>nefretsizlik</a:t>
            </a:r>
            <a:r>
              <a:rPr lang="tr-TR" dirty="0"/>
              <a:t>, </a:t>
            </a:r>
            <a:r>
              <a:rPr lang="tr-TR" dirty="0" err="1"/>
              <a:t>kibirsizlik</a:t>
            </a:r>
            <a:r>
              <a:rPr lang="tr-TR" dirty="0"/>
              <a:t>; işte bunlar kutsal doğa ile doğmuş kişilerin özelliklerindir, Ey </a:t>
            </a:r>
            <a:r>
              <a:rPr lang="tr-TR" dirty="0" err="1"/>
              <a:t>Bhārata</a:t>
            </a:r>
            <a:r>
              <a:rPr lang="tr-TR" dirty="0"/>
              <a:t>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1363</TotalTime>
  <Words>485</Words>
  <Application>Microsoft Office PowerPoint</Application>
  <PresentationFormat>Ekran Gösterisi (4:3)</PresentationFormat>
  <Paragraphs>37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420 M. K. GANDHİ HAYATI VE ESERLERİ  12. HAFTA  Gandhi ve Bhagavadgita II     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144</cp:revision>
  <dcterms:created xsi:type="dcterms:W3CDTF">2014-11-21T09:52:05Z</dcterms:created>
  <dcterms:modified xsi:type="dcterms:W3CDTF">2020-02-26T14:02:40Z</dcterms:modified>
</cp:coreProperties>
</file>