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15"/>
  </p:notesMasterIdLst>
  <p:sldIdLst>
    <p:sldId id="256" r:id="rId2"/>
    <p:sldId id="346" r:id="rId3"/>
    <p:sldId id="257" r:id="rId4"/>
    <p:sldId id="348" r:id="rId5"/>
    <p:sldId id="285" r:id="rId6"/>
    <p:sldId id="286" r:id="rId7"/>
    <p:sldId id="347" r:id="rId8"/>
    <p:sldId id="349" r:id="rId9"/>
    <p:sldId id="350" r:id="rId10"/>
    <p:sldId id="356" r:id="rId11"/>
    <p:sldId id="275" r:id="rId12"/>
    <p:sldId id="363" r:id="rId13"/>
    <p:sldId id="280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38"/>
    <p:restoredTop sz="93009"/>
  </p:normalViewPr>
  <p:slideViewPr>
    <p:cSldViewPr snapToGrid="0">
      <p:cViewPr varScale="1">
        <p:scale>
          <a:sx n="105" d="100"/>
          <a:sy n="105" d="100"/>
        </p:scale>
        <p:origin x="120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D5C32C-C32A-AA43-906E-F573206A9E13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870C42-C760-FE42-9DE3-EDA54A2324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1852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4170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9433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49403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56428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14692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26444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54324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35471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4750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4377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7579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1611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874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0273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257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6291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908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8812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2AC4082-2199-4B6F-80B0-AE685C09201C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3430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  <p:sldLayoutId id="2147483732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nbtecer@ankara.edu.t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806096" y="1388126"/>
            <a:ext cx="8689976" cy="2543058"/>
          </a:xfrm>
          <a:ln/>
          <a:effectLst>
            <a:glow rad="101600">
              <a:schemeClr val="accent3">
                <a:satMod val="175000"/>
                <a:alpha val="40000"/>
              </a:schemeClr>
            </a:glow>
            <a:outerShdw blurRad="63500" dist="25400" dir="5400000" algn="ctr" rotWithShape="0">
              <a:srgbClr val="000000">
                <a:alpha val="69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tr-TR" sz="8800" dirty="0"/>
              <a:t>TAHIL TEKNOLOJİSİ</a:t>
            </a:r>
          </a:p>
        </p:txBody>
      </p:sp>
      <p:sp>
        <p:nvSpPr>
          <p:cNvPr id="4" name="object 6"/>
          <p:cNvSpPr txBox="1">
            <a:spLocks noGrp="1"/>
          </p:cNvSpPr>
          <p:nvPr>
            <p:ph type="subTitle" idx="1"/>
          </p:nvPr>
        </p:nvSpPr>
        <p:spPr>
          <a:xfrm>
            <a:off x="1806096" y="4095521"/>
            <a:ext cx="8689976" cy="2153666"/>
          </a:xfrm>
          <a:prstGeom prst="rect">
            <a:avLst/>
          </a:prstGeom>
          <a:solidFill>
            <a:schemeClr val="accent6">
              <a:lumMod val="75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vert="horz" wrap="square" lIns="0" tIns="1739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70"/>
              </a:spcBef>
            </a:pPr>
            <a:r>
              <a:rPr sz="3200" spc="-175" dirty="0">
                <a:solidFill>
                  <a:schemeClr val="bg1"/>
                </a:solidFill>
                <a:latin typeface="Verdana"/>
                <a:cs typeface="Verdana"/>
              </a:rPr>
              <a:t>NİLGÜN </a:t>
            </a:r>
            <a:r>
              <a:rPr sz="3200" spc="-215" dirty="0">
                <a:solidFill>
                  <a:schemeClr val="bg1"/>
                </a:solidFill>
                <a:latin typeface="Verdana"/>
                <a:cs typeface="Verdana"/>
              </a:rPr>
              <a:t>BAŞAK</a:t>
            </a:r>
            <a:r>
              <a:rPr sz="3200" spc="-44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3200" spc="-260" dirty="0">
                <a:solidFill>
                  <a:schemeClr val="bg1"/>
                </a:solidFill>
                <a:latin typeface="Verdana"/>
                <a:cs typeface="Verdana"/>
              </a:rPr>
              <a:t>TECER</a:t>
            </a:r>
            <a:endParaRPr sz="3200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927735" marR="920750" indent="635" algn="ctr">
              <a:lnSpc>
                <a:spcPct val="128200"/>
              </a:lnSpc>
              <a:spcBef>
                <a:spcPts val="30"/>
              </a:spcBef>
            </a:pPr>
            <a:r>
              <a:rPr sz="2400" spc="-105" dirty="0">
                <a:solidFill>
                  <a:schemeClr val="bg1"/>
                </a:solidFill>
                <a:latin typeface="Verdana"/>
                <a:cs typeface="Verdana"/>
              </a:rPr>
              <a:t>ÖĞRETİM </a:t>
            </a:r>
            <a:r>
              <a:rPr sz="2400" spc="-165" dirty="0">
                <a:solidFill>
                  <a:schemeClr val="bg1"/>
                </a:solidFill>
                <a:latin typeface="Verdana"/>
                <a:cs typeface="Verdana"/>
              </a:rPr>
              <a:t>GÖREVLİSİ  </a:t>
            </a:r>
            <a:endParaRPr lang="tr-TR" sz="2400" spc="-165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927735" marR="920750" indent="635" algn="ctr">
              <a:lnSpc>
                <a:spcPct val="128200"/>
              </a:lnSpc>
              <a:spcBef>
                <a:spcPts val="30"/>
              </a:spcBef>
            </a:pPr>
            <a:r>
              <a:rPr sz="1600" spc="-15" dirty="0">
                <a:solidFill>
                  <a:schemeClr val="bg1"/>
                </a:solidFill>
                <a:latin typeface="Verdana"/>
                <a:cs typeface="Verdana"/>
              </a:rPr>
              <a:t>ANKARA</a:t>
            </a:r>
            <a:r>
              <a:rPr sz="1600" spc="-21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1600" spc="-280" dirty="0">
                <a:solidFill>
                  <a:schemeClr val="bg1"/>
                </a:solidFill>
                <a:latin typeface="Verdana"/>
                <a:cs typeface="Verdana"/>
              </a:rPr>
              <a:t>ÜNİVERSİTESİ</a:t>
            </a:r>
            <a:endParaRPr sz="1600" dirty="0">
              <a:solidFill>
                <a:schemeClr val="bg1"/>
              </a:solidFill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770"/>
              </a:spcBef>
            </a:pPr>
            <a:r>
              <a:rPr sz="1600" spc="-135" dirty="0">
                <a:solidFill>
                  <a:schemeClr val="bg1"/>
                </a:solidFill>
                <a:latin typeface="Verdana"/>
                <a:cs typeface="Verdana"/>
              </a:rPr>
              <a:t>KALECİK </a:t>
            </a:r>
            <a:r>
              <a:rPr sz="1600" spc="-190" dirty="0">
                <a:solidFill>
                  <a:schemeClr val="bg1"/>
                </a:solidFill>
                <a:latin typeface="Verdana"/>
                <a:cs typeface="Verdana"/>
              </a:rPr>
              <a:t>MESLEK</a:t>
            </a:r>
            <a:r>
              <a:rPr sz="1600" spc="-204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1600" spc="-175" dirty="0">
                <a:solidFill>
                  <a:schemeClr val="bg1"/>
                </a:solidFill>
                <a:latin typeface="Verdana"/>
                <a:cs typeface="Verdana"/>
              </a:rPr>
              <a:t>YÜKSEKOKULU</a:t>
            </a:r>
            <a:endParaRPr sz="1600" dirty="0">
              <a:solidFill>
                <a:schemeClr val="bg1"/>
              </a:solidFill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765"/>
              </a:spcBef>
            </a:pPr>
            <a:r>
              <a:rPr sz="1600" spc="-114" dirty="0">
                <a:solidFill>
                  <a:schemeClr val="bg1"/>
                </a:solidFill>
                <a:latin typeface="Verdana"/>
                <a:cs typeface="Verdana"/>
              </a:rPr>
              <a:t>E-posta:</a:t>
            </a:r>
            <a:r>
              <a:rPr sz="1600" spc="-175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tr-TR" sz="1600" cap="none" spc="-35" dirty="0">
                <a:solidFill>
                  <a:schemeClr val="bg1"/>
                </a:solidFill>
                <a:latin typeface="Verdana"/>
                <a:cs typeface="Verdana"/>
                <a:hlinkClick r:id="rId2"/>
              </a:rPr>
              <a:t>nbtecer@ankara.edu.tr</a:t>
            </a:r>
            <a:endParaRPr lang="tr-TR" sz="1600" cap="none" dirty="0">
              <a:solidFill>
                <a:schemeClr val="bg1"/>
              </a:solidFill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2906944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183FB7E-A18D-4147-B22D-0668B27BB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1371600"/>
            <a:ext cx="9905998" cy="1478570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/>
            </a:br>
            <a:r>
              <a:rPr lang="tr-TR" dirty="0"/>
              <a:t>1.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Temizlenmemis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̧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buğday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esas alınarak hesaplama</a:t>
            </a:r>
            <a:b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55E0E85-2765-6E40-AF9F-AC1C9E24DD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667000"/>
            <a:ext cx="9905999" cy="3541714"/>
          </a:xfrm>
        </p:spPr>
        <p:txBody>
          <a:bodyPr/>
          <a:lstStyle/>
          <a:p>
            <a:pPr marL="0" indent="0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657600" lvl="8" indent="0">
              <a:buNone/>
            </a:pP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Un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ağırlığı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X 100 </a:t>
            </a:r>
          </a:p>
          <a:p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Ekstraksiyon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% = -------------------------------------- </a:t>
            </a:r>
          </a:p>
          <a:p>
            <a:pPr marL="3200400" lvl="7" indent="0">
              <a:buNone/>
            </a:pP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Temizlenmemis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̧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buğday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ağırlığı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tr-TR" dirty="0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088AA855-E4BD-9F40-AA1A-2DA7584F3D93}"/>
              </a:ext>
            </a:extLst>
          </p:cNvPr>
          <p:cNvSpPr/>
          <p:nvPr/>
        </p:nvSpPr>
        <p:spPr>
          <a:xfrm>
            <a:off x="3268156" y="381000"/>
            <a:ext cx="565250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4000" b="1" dirty="0">
                <a:latin typeface="Arial" panose="020B0604020202020204" pitchFamily="34" charset="0"/>
                <a:cs typeface="Arial" panose="020B0604020202020204" pitchFamily="34" charset="0"/>
              </a:rPr>
              <a:t>UN EKSTRAKSİYONU 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29851810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143000" y="1752600"/>
            <a:ext cx="9905999" cy="3541714"/>
          </a:xfrm>
        </p:spPr>
        <p:txBody>
          <a:bodyPr>
            <a:noAutofit/>
          </a:bodyPr>
          <a:lstStyle/>
          <a:p>
            <a:pPr marL="548640" marR="548640" algn="ctr">
              <a:spcBef>
                <a:spcPts val="1800"/>
              </a:spcBef>
              <a:spcAft>
                <a:spcPts val="1800"/>
              </a:spcAft>
            </a:pPr>
            <a:r>
              <a:rPr lang="tr-TR" sz="28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Unun kül miktarı (%)= 0,06x + 0,003 (100-x)</a:t>
            </a:r>
          </a:p>
          <a:p>
            <a:pPr marL="548640" marR="548640" algn="ctr">
              <a:spcBef>
                <a:spcPts val="1800"/>
              </a:spcBef>
              <a:spcAft>
                <a:spcPts val="1800"/>
              </a:spcAft>
            </a:pPr>
            <a:r>
              <a:rPr lang="tr-TR" sz="28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X= kepek oranı</a:t>
            </a:r>
          </a:p>
          <a:p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84702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DBD3FCE-4B2B-8E41-8C47-AFF4AC0F4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Neden UNDAKİ KEPEK MİKTARI BELİRLENİRKEN %6 ve %0.3 FAKTÖRLERİ KULLANILIR 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7891CE6-4F8E-0C4F-8843-B0F16A8900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Endospermin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kül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miktarı % 0,3 </a:t>
            </a:r>
          </a:p>
          <a:p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Kepeğin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kül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miktarı % 6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07864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tin kutusu 7">
            <a:extLst>
              <a:ext uri="{FF2B5EF4-FFF2-40B4-BE49-F238E27FC236}">
                <a16:creationId xmlns:a16="http://schemas.microsoft.com/office/drawing/2014/main" id="{F6174774-FBD0-8C49-A859-241D82BC9403}"/>
              </a:ext>
            </a:extLst>
          </p:cNvPr>
          <p:cNvSpPr txBox="1"/>
          <p:nvPr/>
        </p:nvSpPr>
        <p:spPr>
          <a:xfrm>
            <a:off x="4397829" y="2830285"/>
            <a:ext cx="31133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/>
              <a:t>TEŞEKKÜRLER…</a:t>
            </a:r>
          </a:p>
        </p:txBody>
      </p:sp>
    </p:spTree>
    <p:extLst>
      <p:ext uri="{BB962C8B-B14F-4D97-AF65-F5344CB8AC3E}">
        <p14:creationId xmlns:p14="http://schemas.microsoft.com/office/powerpoint/2010/main" val="2459422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296BEC6D-4AD3-5346-BAFB-2015A57BDF2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142999" y="2145792"/>
            <a:ext cx="10241280" cy="3794760"/>
          </a:xfrm>
        </p:spPr>
        <p:txBody>
          <a:bodyPr>
            <a:normAutofit/>
          </a:bodyPr>
          <a:lstStyle/>
          <a:p>
            <a:pPr algn="just"/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Öğütme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buğday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tanesinin kabuk ve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rüşeym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kısmını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mümkün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olduğunca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endospermden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ayırmak ve ayrılan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endospermi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incelterek un haline getirmek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için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yapılır. </a:t>
            </a:r>
          </a:p>
          <a:p>
            <a:pPr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işlem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modern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değirmenlerde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kademeler halinde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gerçekleştirilir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Böylece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hem ayırma daha etkin olur, hem de tanenin protein ve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nişasta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fraksiyonları zarar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görmemis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̧ olur. </a:t>
            </a:r>
          </a:p>
          <a:p>
            <a:pPr algn="just"/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Unvan 2">
            <a:extLst>
              <a:ext uri="{FF2B5EF4-FFF2-40B4-BE49-F238E27FC236}">
                <a16:creationId xmlns:a16="http://schemas.microsoft.com/office/drawing/2014/main" id="{6291C0B2-E962-564D-9DDA-4A3EF4DF3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7986" y="1380744"/>
            <a:ext cx="6001995" cy="477054"/>
          </a:xfrm>
        </p:spPr>
        <p:txBody>
          <a:bodyPr>
            <a:normAutofit fontScale="90000"/>
          </a:bodyPr>
          <a:lstStyle/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BUĞDAYIN ÖĞÜTÜLMESİ </a:t>
            </a:r>
            <a:b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66920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3776" y="1124484"/>
            <a:ext cx="10364451" cy="1596177"/>
          </a:xfrm>
        </p:spPr>
        <p:txBody>
          <a:bodyPr/>
          <a:lstStyle/>
          <a:p>
            <a:r>
              <a:rPr lang="tr-TR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BUĞDAYIN ÖĞÜTÜLMESİ </a:t>
            </a:r>
            <a:br>
              <a:rPr lang="tr-TR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13775" y="2720661"/>
            <a:ext cx="10364452" cy="3424107"/>
          </a:xfrm>
        </p:spPr>
        <p:txBody>
          <a:bodyPr/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Öğütme işlemi esas olarak, kırma, ufalama, ayırma ve sınıflama işlemlerini kapsar. Kırma ve ufalama işlemleri değirmenin KIRMA ve REDÜKSİYON sistemlerinde; ayırma ve sınıflama işlemleri de PÜRİFİKASYON ve ELEME sistemlerinde gerçekleşir.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24852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65CA6803-0C05-0E40-8315-F44C4F50956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391411" y="2383536"/>
            <a:ext cx="9067800" cy="40995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Öğütme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işlemi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bir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parçalama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ayırma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işlemidir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Parçalama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işlemi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0" indent="0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Kırma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valslerinde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redüksiyon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valslerinde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yapılır. </a:t>
            </a:r>
          </a:p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Ayırma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işlemi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0" indent="0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Pürifayr”larda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ve “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plansifter”lerde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yapılır. </a:t>
            </a: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27344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43000" y="1676400"/>
            <a:ext cx="9905999" cy="3541714"/>
          </a:xfrm>
        </p:spPr>
        <p:txBody>
          <a:bodyPr/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Buğdayların yabancı maddelerden temizlenip tavlandıktan sonra üzerinde dişler bulunan veya bulunmayan farklı hızlarda dönen vals adı verilen silindirler arasında kırılarak eleklerden elendikten sonra toplanan ürüne ‘‘</a:t>
            </a:r>
            <a:r>
              <a:rPr lang="tr-TR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un’’</a:t>
            </a:r>
            <a:r>
              <a:rPr lang="tr-TR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denir.</a:t>
            </a: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53577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676400"/>
            <a:ext cx="9905999" cy="3541714"/>
          </a:xfrm>
        </p:spPr>
        <p:txBody>
          <a:bodyPr/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Öğütme işleminde amaç </a:t>
            </a:r>
            <a:r>
              <a:rPr lang="tr-TR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endospermi</a:t>
            </a:r>
            <a:r>
              <a:rPr lang="tr-TR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parçalamak kepek parçacıklarını mümkün olduğu kadar nişastadan ayırmak ve pratik olarak </a:t>
            </a:r>
            <a:r>
              <a:rPr lang="tr-TR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endospermi</a:t>
            </a:r>
            <a:r>
              <a:rPr lang="tr-TR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un haline getirmektir. Buğday değirmenciliğinde öğütme işlemi 2 farklı şekilde gerçekleştirilmektedir: Bunlar </a:t>
            </a:r>
            <a:r>
              <a:rPr lang="tr-TR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taşlı ve </a:t>
            </a:r>
            <a:r>
              <a:rPr lang="tr-TR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valsli</a:t>
            </a:r>
            <a:r>
              <a:rPr lang="tr-TR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değirmenlerdir. </a:t>
            </a:r>
            <a:endParaRPr lang="tr-TR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5568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FB5618A7-2E2E-B74D-A4F0-11D7C6AB372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209800" y="1981200"/>
            <a:ext cx="8120381" cy="44805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Çekiçli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değirmenler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2. Toplu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değirmenler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Çarpma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etkili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öğütücüler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4. Kesme etkili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öğütücüler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5. Taş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değirmenler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Valsli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değirmenler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Unvan 2">
            <a:extLst>
              <a:ext uri="{FF2B5EF4-FFF2-40B4-BE49-F238E27FC236}">
                <a16:creationId xmlns:a16="http://schemas.microsoft.com/office/drawing/2014/main" id="{CFE8E8D9-4932-A143-AC1F-0F14EAAAC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0" y="762000"/>
            <a:ext cx="6001995" cy="477054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ÖĞÜTME İŞLEMİ YAPAN MAKİNELER </a:t>
            </a:r>
            <a:b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59155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>
            <a:extLst>
              <a:ext uri="{FF2B5EF4-FFF2-40B4-BE49-F238E27FC236}">
                <a16:creationId xmlns:a16="http://schemas.microsoft.com/office/drawing/2014/main" id="{F6FB0839-FCE5-954F-95E5-AA655CEA0158}"/>
              </a:ext>
            </a:extLst>
          </p:cNvPr>
          <p:cNvSpPr/>
          <p:nvPr/>
        </p:nvSpPr>
        <p:spPr>
          <a:xfrm>
            <a:off x="1524000" y="1972305"/>
            <a:ext cx="90678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800" dirty="0">
                <a:latin typeface="Arial" panose="020B0604020202020204" pitchFamily="34" charset="0"/>
                <a:cs typeface="Arial" panose="020B0604020202020204" pitchFamily="34" charset="0"/>
              </a:rPr>
              <a:t>Bir </a:t>
            </a:r>
            <a:r>
              <a:rPr lang="tr-TR" altLang="tr-TR" sz="2800" dirty="0" err="1">
                <a:latin typeface="Arial" panose="020B0604020202020204" pitchFamily="34" charset="0"/>
                <a:cs typeface="Arial" panose="020B0604020202020204" pitchFamily="34" charset="0"/>
              </a:rPr>
              <a:t>değirmende</a:t>
            </a:r>
            <a:r>
              <a:rPr lang="tr-TR" altLang="tr-TR" sz="2800" dirty="0">
                <a:latin typeface="Arial" panose="020B0604020202020204" pitchFamily="34" charset="0"/>
                <a:cs typeface="Arial" panose="020B0604020202020204" pitchFamily="34" charset="0"/>
              </a:rPr>
              <a:t> normalde 5 kırma kademesi bulunur.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800" dirty="0">
                <a:latin typeface="Arial" panose="020B0604020202020204" pitchFamily="34" charset="0"/>
                <a:cs typeface="Arial" panose="020B0604020202020204" pitchFamily="34" charset="0"/>
              </a:rPr>
              <a:t>-  Bunlardan </a:t>
            </a:r>
            <a:r>
              <a:rPr lang="tr-TR" altLang="tr-TR" sz="2800" dirty="0" err="1">
                <a:latin typeface="Arial" panose="020B0604020202020204" pitchFamily="34" charset="0"/>
                <a:cs typeface="Arial" panose="020B0604020202020204" pitchFamily="34" charset="0"/>
              </a:rPr>
              <a:t>baştaki</a:t>
            </a:r>
            <a:r>
              <a:rPr lang="tr-TR" altLang="tr-TR" sz="2800" dirty="0">
                <a:latin typeface="Arial" panose="020B0604020202020204" pitchFamily="34" charset="0"/>
                <a:cs typeface="Arial" panose="020B0604020202020204" pitchFamily="34" charset="0"/>
              </a:rPr>
              <a:t> 1.2.3. kırma kademesinin </a:t>
            </a:r>
            <a:r>
              <a:rPr lang="tr-TR" altLang="tr-TR" sz="2800" dirty="0" err="1">
                <a:latin typeface="Arial" panose="020B0604020202020204" pitchFamily="34" charset="0"/>
                <a:cs typeface="Arial" panose="020B0604020202020204" pitchFamily="34" charset="0"/>
              </a:rPr>
              <a:t>görevi</a:t>
            </a:r>
            <a:r>
              <a:rPr lang="tr-TR" altLang="tr-TR" sz="2800" dirty="0">
                <a:latin typeface="Arial" panose="020B0604020202020204" pitchFamily="34" charset="0"/>
                <a:cs typeface="Arial" panose="020B0604020202020204" pitchFamily="34" charset="0"/>
              </a:rPr>
              <a:t>: Taneyi </a:t>
            </a:r>
            <a:r>
              <a:rPr lang="tr-TR" altLang="tr-TR" sz="2800" dirty="0" err="1">
                <a:latin typeface="Arial" panose="020B0604020202020204" pitchFamily="34" charset="0"/>
                <a:cs typeface="Arial" panose="020B0604020202020204" pitchFamily="34" charset="0"/>
              </a:rPr>
              <a:t>açmak</a:t>
            </a:r>
            <a:r>
              <a:rPr lang="tr-TR" altLang="tr-TR" sz="2800" dirty="0">
                <a:latin typeface="Arial" panose="020B0604020202020204" pitchFamily="34" charset="0"/>
                <a:cs typeface="Arial" panose="020B0604020202020204" pitchFamily="34" charset="0"/>
              </a:rPr>
              <a:t> ve belirli </a:t>
            </a:r>
            <a:r>
              <a:rPr lang="tr-TR" altLang="tr-TR" sz="2800" dirty="0" err="1">
                <a:latin typeface="Arial" panose="020B0604020202020204" pitchFamily="34" charset="0"/>
                <a:cs typeface="Arial" panose="020B0604020202020204" pitchFamily="34" charset="0"/>
              </a:rPr>
              <a:t>inceliğe</a:t>
            </a:r>
            <a:r>
              <a:rPr lang="tr-TR" altLang="tr-TR" sz="2800" dirty="0">
                <a:latin typeface="Arial" panose="020B0604020202020204" pitchFamily="34" charset="0"/>
                <a:cs typeface="Arial" panose="020B0604020202020204" pitchFamily="34" charset="0"/>
              </a:rPr>
              <a:t> kadar </a:t>
            </a:r>
            <a:r>
              <a:rPr lang="tr-TR" altLang="tr-TR" sz="2800" dirty="0" err="1">
                <a:latin typeface="Arial" panose="020B0604020202020204" pitchFamily="34" charset="0"/>
                <a:cs typeface="Arial" panose="020B0604020202020204" pitchFamily="34" charset="0"/>
              </a:rPr>
              <a:t>küçültmek</a:t>
            </a:r>
            <a:r>
              <a:rPr lang="tr-TR" altLang="tr-TR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tr-TR" altLang="tr-TR" sz="2800" dirty="0">
                <a:latin typeface="Arial" panose="020B0604020202020204" pitchFamily="34" charset="0"/>
                <a:cs typeface="Arial" panose="020B0604020202020204" pitchFamily="34" charset="0"/>
              </a:rPr>
              <a:t>Sondaki 5.6. kırma kademesinin </a:t>
            </a:r>
            <a:r>
              <a:rPr lang="tr-TR" altLang="tr-TR" sz="2800" dirty="0" err="1">
                <a:latin typeface="Arial" panose="020B0604020202020204" pitchFamily="34" charset="0"/>
                <a:cs typeface="Arial" panose="020B0604020202020204" pitchFamily="34" charset="0"/>
              </a:rPr>
              <a:t>görevi</a:t>
            </a:r>
            <a:r>
              <a:rPr lang="tr-TR" altLang="tr-TR" sz="28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800" dirty="0">
                <a:latin typeface="Arial" panose="020B0604020202020204" pitchFamily="34" charset="0"/>
                <a:cs typeface="Arial" panose="020B0604020202020204" pitchFamily="34" charset="0"/>
              </a:rPr>
              <a:t>Kabuktaki </a:t>
            </a:r>
            <a:r>
              <a:rPr lang="tr-TR" altLang="tr-TR" sz="2800" dirty="0" err="1">
                <a:latin typeface="Arial" panose="020B0604020202020204" pitchFamily="34" charset="0"/>
                <a:cs typeface="Arial" panose="020B0604020202020204" pitchFamily="34" charset="0"/>
              </a:rPr>
              <a:t>endospermi</a:t>
            </a:r>
            <a:r>
              <a:rPr lang="tr-TR" altLang="tr-T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800" dirty="0" err="1">
                <a:latin typeface="Arial" panose="020B0604020202020204" pitchFamily="34" charset="0"/>
                <a:cs typeface="Arial" panose="020B0604020202020204" pitchFamily="34" charset="0"/>
              </a:rPr>
              <a:t>mümkün</a:t>
            </a:r>
            <a:r>
              <a:rPr lang="tr-TR" altLang="tr-T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800" dirty="0" err="1">
                <a:latin typeface="Arial" panose="020B0604020202020204" pitchFamily="34" charset="0"/>
                <a:cs typeface="Arial" panose="020B0604020202020204" pitchFamily="34" charset="0"/>
              </a:rPr>
              <a:t>olduğunca</a:t>
            </a:r>
            <a:r>
              <a:rPr lang="tr-TR" altLang="tr-TR" sz="2800" dirty="0">
                <a:latin typeface="Arial" panose="020B0604020202020204" pitchFamily="34" charset="0"/>
                <a:cs typeface="Arial" panose="020B0604020202020204" pitchFamily="34" charset="0"/>
              </a:rPr>
              <a:t> kazımaktır. </a:t>
            </a:r>
          </a:p>
        </p:txBody>
      </p:sp>
    </p:spTree>
    <p:extLst>
      <p:ext uri="{BB962C8B-B14F-4D97-AF65-F5344CB8AC3E}">
        <p14:creationId xmlns:p14="http://schemas.microsoft.com/office/powerpoint/2010/main" val="13160379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E05154C8-9589-464B-ACA1-1B3FE53B76A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057400" y="1752600"/>
            <a:ext cx="8653780" cy="40233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1. Vals boyutları </a:t>
            </a:r>
          </a:p>
          <a:p>
            <a:pPr marL="0" indent="0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Valslerin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dönüs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̧ hızları ve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differensiyel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3.Yiv-Set (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dis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̧) sayısı ve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şekli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Valslerin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çalışma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pozisyonları </a:t>
            </a:r>
          </a:p>
          <a:p>
            <a:pPr marL="0" indent="0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Spiralite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6. Yön </a:t>
            </a:r>
          </a:p>
          <a:p>
            <a:pPr marL="0" indent="0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7. Vals hizası (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Tram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 marL="0" indent="0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8. Vals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uçlarının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darlığı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ve vals kavisi </a:t>
            </a:r>
          </a:p>
          <a:p>
            <a:pPr marL="0" indent="0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Unvan 2">
            <a:extLst>
              <a:ext uri="{FF2B5EF4-FFF2-40B4-BE49-F238E27FC236}">
                <a16:creationId xmlns:a16="http://schemas.microsoft.com/office/drawing/2014/main" id="{522D1753-5A5A-7643-A785-8332A607A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24200" y="762000"/>
            <a:ext cx="6001995" cy="477054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Öğütmeye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etkili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faktörler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650028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1088</TotalTime>
  <Words>576</Words>
  <Application>Microsoft Macintosh PowerPoint</Application>
  <PresentationFormat>Geniş ekran</PresentationFormat>
  <Paragraphs>50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9" baseType="lpstr">
      <vt:lpstr>Arial</vt:lpstr>
      <vt:lpstr>Calibri</vt:lpstr>
      <vt:lpstr>Times New Roman</vt:lpstr>
      <vt:lpstr>Tw Cen MT</vt:lpstr>
      <vt:lpstr>Verdana</vt:lpstr>
      <vt:lpstr>Damla</vt:lpstr>
      <vt:lpstr>TAHIL TEKNOLOJİSİ</vt:lpstr>
      <vt:lpstr>BUĞDAYIN ÖĞÜTÜLMESİ  </vt:lpstr>
      <vt:lpstr>BUĞDAYIN ÖĞÜTÜLMESİ  </vt:lpstr>
      <vt:lpstr>PowerPoint Sunusu</vt:lpstr>
      <vt:lpstr>PowerPoint Sunusu</vt:lpstr>
      <vt:lpstr>PowerPoint Sunusu</vt:lpstr>
      <vt:lpstr>ÖĞÜTME İŞLEMİ YAPAN MAKİNELER  </vt:lpstr>
      <vt:lpstr>PowerPoint Sunusu</vt:lpstr>
      <vt:lpstr>Öğütmeye etkili faktörler  </vt:lpstr>
      <vt:lpstr> 1. Temizlenmemiş buğday esas alınarak hesaplama </vt:lpstr>
      <vt:lpstr>PowerPoint Sunusu</vt:lpstr>
      <vt:lpstr>Neden UNDAKİ KEPEK MİKTARI BELİRLENİRKEN %6 ve %0.3 FAKTÖRLERİ KULLANILIR ?</vt:lpstr>
      <vt:lpstr>PowerPoint Sunusu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FERMENTASYON TEKNOLOJİSİ</dc:title>
  <dc:creator>Windows Kullanıcısı</dc:creator>
  <cp:lastModifiedBy>Özgür Tecer</cp:lastModifiedBy>
  <cp:revision>222</cp:revision>
  <dcterms:created xsi:type="dcterms:W3CDTF">2019-09-25T12:44:30Z</dcterms:created>
  <dcterms:modified xsi:type="dcterms:W3CDTF">2020-01-22T19:31:09Z</dcterms:modified>
</cp:coreProperties>
</file>