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5"/>
  </p:notesMasterIdLst>
  <p:sldIdLst>
    <p:sldId id="256" r:id="rId2"/>
    <p:sldId id="346" r:id="rId3"/>
    <p:sldId id="257" r:id="rId4"/>
    <p:sldId id="348" r:id="rId5"/>
    <p:sldId id="285" r:id="rId6"/>
    <p:sldId id="286" r:id="rId7"/>
    <p:sldId id="347" r:id="rId8"/>
    <p:sldId id="349" r:id="rId9"/>
    <p:sldId id="350" r:id="rId10"/>
    <p:sldId id="356" r:id="rId11"/>
    <p:sldId id="275" r:id="rId12"/>
    <p:sldId id="363" r:id="rId13"/>
    <p:sldId id="28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/>
    <p:restoredTop sz="93009"/>
  </p:normalViewPr>
  <p:slideViewPr>
    <p:cSldViewPr snapToGrid="0">
      <p:cViewPr varScale="1">
        <p:scale>
          <a:sx n="105" d="100"/>
          <a:sy n="105" d="100"/>
        </p:scale>
        <p:origin x="1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377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TAHIL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90694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83FB7E-A18D-4147-B22D-0668B27BB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371600"/>
            <a:ext cx="9905998" cy="1478570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/>
            </a:br>
            <a:r>
              <a:rPr lang="tr-TR" dirty="0"/>
              <a:t>1.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Temizlenmemis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esas alınarak hesaplama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5E0E85-2765-6E40-AF9F-AC1C9E24D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667000"/>
            <a:ext cx="9905999" cy="3541714"/>
          </a:xfrm>
        </p:spPr>
        <p:txBody>
          <a:bodyPr/>
          <a:lstStyle/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657600" lvl="8" indent="0">
              <a:buNone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ağırlığı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X 100 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Ekstraksiyon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% = -------------------------------------- </a:t>
            </a:r>
          </a:p>
          <a:p>
            <a:pPr marL="3200400" lvl="7" indent="0">
              <a:buNone/>
            </a:pP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Temizlenmemis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̧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ağırlığı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88AA855-E4BD-9F40-AA1A-2DA7584F3D93}"/>
              </a:ext>
            </a:extLst>
          </p:cNvPr>
          <p:cNvSpPr/>
          <p:nvPr/>
        </p:nvSpPr>
        <p:spPr>
          <a:xfrm>
            <a:off x="3268156" y="381000"/>
            <a:ext cx="56525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>
                <a:latin typeface="Arial" panose="020B0604020202020204" pitchFamily="34" charset="0"/>
                <a:cs typeface="Arial" panose="020B0604020202020204" pitchFamily="34" charset="0"/>
              </a:rPr>
              <a:t>UN EKSTRAKSİYONU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985181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43000" y="1752600"/>
            <a:ext cx="9905999" cy="3541714"/>
          </a:xfrm>
        </p:spPr>
        <p:txBody>
          <a:bodyPr>
            <a:noAutofit/>
          </a:bodyPr>
          <a:lstStyle/>
          <a:p>
            <a:pPr marL="548640" marR="548640" algn="ctr">
              <a:spcBef>
                <a:spcPts val="1800"/>
              </a:spcBef>
              <a:spcAft>
                <a:spcPts val="1800"/>
              </a:spcAft>
            </a:pPr>
            <a:r>
              <a:rPr lang="tr-TR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Unun kül miktarı (%)= 0,06x + 0,003 (100-x)</a:t>
            </a:r>
          </a:p>
          <a:p>
            <a:pPr marL="548640" marR="548640" algn="ctr">
              <a:spcBef>
                <a:spcPts val="1800"/>
              </a:spcBef>
              <a:spcAft>
                <a:spcPts val="1800"/>
              </a:spcAft>
            </a:pPr>
            <a:r>
              <a:rPr lang="tr-TR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X= kepek oranı</a:t>
            </a:r>
          </a:p>
          <a:p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470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DBD3FCE-4B2B-8E41-8C47-AFF4AC0F4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Neden UNDAKİ KEPEK MİKTARI BELİRLENİRKEN %6 ve %0.3 FAKTÖRLERİ KULLANILIR 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891CE6-4F8E-0C4F-8843-B0F16A890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Endospermin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kül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miktarı % 0,3 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Kepeğin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kül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miktarı % 6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786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459422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296BEC6D-4AD3-5346-BAFB-2015A57BDF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42999" y="2145792"/>
            <a:ext cx="10241280" cy="3794760"/>
          </a:xfrm>
        </p:spPr>
        <p:txBody>
          <a:bodyPr>
            <a:normAutofit/>
          </a:bodyPr>
          <a:lstStyle/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Öğütme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tanesinin kabuk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rüşeym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kısmını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mümkün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olduğunca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endospermden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ayırmak ve ayrılan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endospermi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incelterek un haline getirmek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yapılır.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işlem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modern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değirmenlerde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kademeler halinde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gerçekleştirilir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Böylece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hem ayırma daha etkin olur, hem de tanenin protein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nişasta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fraksiyonları zarar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görmemis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olur. 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van 2">
            <a:extLst>
              <a:ext uri="{FF2B5EF4-FFF2-40B4-BE49-F238E27FC236}">
                <a16:creationId xmlns:a16="http://schemas.microsoft.com/office/drawing/2014/main" id="{6291C0B2-E962-564D-9DDA-4A3EF4DF3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986" y="1380744"/>
            <a:ext cx="6001995" cy="477054"/>
          </a:xfrm>
        </p:spPr>
        <p:txBody>
          <a:bodyPr>
            <a:normAutofit fontScale="90000"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BUĞDAYIN ÖĞÜTÜLMESİ 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6920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6" y="1124484"/>
            <a:ext cx="10364451" cy="1596177"/>
          </a:xfrm>
        </p:spPr>
        <p:txBody>
          <a:bodyPr/>
          <a:lstStyle/>
          <a:p>
            <a:r>
              <a:rPr lang="tr-TR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BUĞDAYIN ÖĞÜTÜLMESİ </a:t>
            </a:r>
            <a:br>
              <a:rPr lang="tr-TR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75" y="2720661"/>
            <a:ext cx="10364452" cy="3424107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Öğütme işlemi esas olarak, kırma, ufalama, ayırma ve sınıflama işlemlerini kapsar. Kırma ve ufalama işlemleri değirmenin KIRMA ve REDÜKSİYON sistemlerinde; ayırma ve sınıflama işlemleri de PÜRİFİKASYON ve ELEME sistemlerinde gerçekleşir.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4852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65CA6803-0C05-0E40-8315-F44C4F5095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91411" y="2383536"/>
            <a:ext cx="9067800" cy="4099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Öğütme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işlemi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parçalama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ayırma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işlemidir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Parçalama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işlemi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Kırma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valslerinde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redüksiyon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valslerinde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yapılır. 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Ayırma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işlemi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Pürifayr”larda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“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plansifter”lerde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yapılır.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734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3000" y="1676400"/>
            <a:ext cx="9905999" cy="3541714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Buğdayların yabancı maddelerden temizlenip tavlandıktan sonra üzerinde dişler bulunan veya bulunmayan farklı hızlarda dönen vals adı verilen silindirler arasında kırılarak eleklerden elendikten sonra toplanan ürüne ‘‘</a:t>
            </a:r>
            <a:r>
              <a:rPr lang="tr-TR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un’’</a:t>
            </a:r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denir.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357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676400"/>
            <a:ext cx="9905999" cy="3541714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Öğütme işleminde amaç </a:t>
            </a:r>
            <a:r>
              <a:rPr lang="tr-TR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endospermi</a:t>
            </a:r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parçalamak kepek parçacıklarını mümkün olduğu kadar nişastadan ayırmak ve pratik olarak </a:t>
            </a:r>
            <a:r>
              <a:rPr lang="tr-TR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endospermi</a:t>
            </a:r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un haline getirmektir. Buğday değirmenciliğinde öğütme işlemi 2 farklı şekilde gerçekleştirilmektedir: Bunlar </a:t>
            </a:r>
            <a:r>
              <a:rPr lang="tr-TR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taşlı ve </a:t>
            </a:r>
            <a:r>
              <a:rPr lang="tr-TR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valsli</a:t>
            </a:r>
            <a:r>
              <a:rPr lang="tr-TR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değirmenlerdir. </a:t>
            </a:r>
            <a:endParaRPr lang="tr-TR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56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FB5618A7-2E2E-B74D-A4F0-11D7C6AB372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09800" y="1981200"/>
            <a:ext cx="8120381" cy="448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Çekiçli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değirmenler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2. Toplu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değirmenler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Çarpma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etkili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öğütücüler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4. Kesme etkili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öğütücüler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5. Taş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değirmenler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Valsli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değirmenler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van 2">
            <a:extLst>
              <a:ext uri="{FF2B5EF4-FFF2-40B4-BE49-F238E27FC236}">
                <a16:creationId xmlns:a16="http://schemas.microsoft.com/office/drawing/2014/main" id="{CFE8E8D9-4932-A143-AC1F-0F14EAAA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762000"/>
            <a:ext cx="6001995" cy="477054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ÖĞÜTME İŞLEMİ YAPAN MAKİNELER 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915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id="{F6FB0839-FCE5-954F-95E5-AA655CEA0158}"/>
              </a:ext>
            </a:extLst>
          </p:cNvPr>
          <p:cNvSpPr/>
          <p:nvPr/>
        </p:nvSpPr>
        <p:spPr>
          <a:xfrm>
            <a:off x="1524000" y="1972305"/>
            <a:ext cx="9067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alt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değirmende</a:t>
            </a: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normalde 5 kırma kademesi bulunur.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-  Bunlardan </a:t>
            </a:r>
            <a:r>
              <a:rPr lang="tr-TR" alt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baştaki</a:t>
            </a: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1.2.3. kırma kademesinin </a:t>
            </a:r>
            <a:r>
              <a:rPr lang="tr-TR" alt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görevi</a:t>
            </a: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: Taneyi </a:t>
            </a:r>
            <a:r>
              <a:rPr lang="tr-TR" alt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açmak</a:t>
            </a: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ve belirli </a:t>
            </a:r>
            <a:r>
              <a:rPr lang="tr-TR" alt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inceliğe</a:t>
            </a: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kadar </a:t>
            </a:r>
            <a:r>
              <a:rPr lang="tr-TR" alt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küçültmek</a:t>
            </a: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Sondaki 5.6. kırma kademesinin </a:t>
            </a:r>
            <a:r>
              <a:rPr lang="tr-TR" alt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görevi</a:t>
            </a: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Kabuktaki </a:t>
            </a:r>
            <a:r>
              <a:rPr lang="tr-TR" alt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endospermi</a:t>
            </a: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mümkün</a:t>
            </a: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olduğunca</a:t>
            </a: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kazımaktır. </a:t>
            </a:r>
          </a:p>
        </p:txBody>
      </p:sp>
    </p:spTree>
    <p:extLst>
      <p:ext uri="{BB962C8B-B14F-4D97-AF65-F5344CB8AC3E}">
        <p14:creationId xmlns:p14="http://schemas.microsoft.com/office/powerpoint/2010/main" val="1316037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E05154C8-9589-464B-ACA1-1B3FE53B76A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57400" y="1752600"/>
            <a:ext cx="8653780" cy="40233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1. Vals boyutları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Valslerin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dönüs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hızları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differensiyel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3.Yiv-Set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̧) sayısı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şekli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Valslerin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çalışma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pozisyonları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Spiralite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6. Yön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7. Vals hizası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Tram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8. Vals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uçlarının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darlığı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vals kavisi </a:t>
            </a: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van 2">
            <a:extLst>
              <a:ext uri="{FF2B5EF4-FFF2-40B4-BE49-F238E27FC236}">
                <a16:creationId xmlns:a16="http://schemas.microsoft.com/office/drawing/2014/main" id="{522D1753-5A5A-7643-A785-8332A607A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0" y="762000"/>
            <a:ext cx="6001995" cy="477054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Öğütmeye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etkili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faktörler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50028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1088</TotalTime>
  <Words>576</Words>
  <Application>Microsoft Macintosh PowerPoint</Application>
  <PresentationFormat>Geniş ekran</PresentationFormat>
  <Paragraphs>50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Tw Cen MT</vt:lpstr>
      <vt:lpstr>Verdana</vt:lpstr>
      <vt:lpstr>Damla</vt:lpstr>
      <vt:lpstr>TAHIL TEKNOLOJİSİ</vt:lpstr>
      <vt:lpstr>BUĞDAYIN ÖĞÜTÜLMESİ  </vt:lpstr>
      <vt:lpstr>BUĞDAYIN ÖĞÜTÜLMESİ  </vt:lpstr>
      <vt:lpstr>PowerPoint Sunusu</vt:lpstr>
      <vt:lpstr>PowerPoint Sunusu</vt:lpstr>
      <vt:lpstr>PowerPoint Sunusu</vt:lpstr>
      <vt:lpstr>ÖĞÜTME İŞLEMİ YAPAN MAKİNELER  </vt:lpstr>
      <vt:lpstr>PowerPoint Sunusu</vt:lpstr>
      <vt:lpstr>Öğütmeye etkili faktörler  </vt:lpstr>
      <vt:lpstr> 1. Temizlenmemiş buğday esas alınarak hesaplama </vt:lpstr>
      <vt:lpstr>PowerPoint Sunusu</vt:lpstr>
      <vt:lpstr>Neden UNDAKİ KEPEK MİKTARI BELİRLENİRKEN %6 ve %0.3 FAKTÖRLERİ KULLANILIR ?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222</cp:revision>
  <dcterms:created xsi:type="dcterms:W3CDTF">2019-09-25T12:44:30Z</dcterms:created>
  <dcterms:modified xsi:type="dcterms:W3CDTF">2020-01-22T19:31:09Z</dcterms:modified>
</cp:coreProperties>
</file>