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9" r:id="rId3"/>
    <p:sldId id="281" r:id="rId4"/>
    <p:sldId id="284" r:id="rId5"/>
    <p:sldId id="282" r:id="rId6"/>
    <p:sldId id="285" r:id="rId7"/>
    <p:sldId id="283" r:id="rId8"/>
    <p:sldId id="286" r:id="rId9"/>
    <p:sldId id="287" r:id="rId10"/>
    <p:sldId id="288" r:id="rId11"/>
    <p:sldId id="289" r:id="rId12"/>
    <p:sldId id="290"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89" d="100"/>
          <a:sy n="89" d="100"/>
        </p:scale>
        <p:origin x="120" y="1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ECE9604-0E13-4DD6-AF9B-7A7AACDE0BAC}" type="datetimeFigureOut">
              <a:rPr lang="tr-TR" smtClean="0"/>
              <a:t>1.3.2018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6547611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CE9604-0E13-4DD6-AF9B-7A7AACDE0BAC}" type="datetimeFigureOut">
              <a:rPr lang="tr-TR" smtClean="0"/>
              <a:t>1.3.2018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28237505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CE9604-0E13-4DD6-AF9B-7A7AACDE0BAC}" type="datetimeFigureOut">
              <a:rPr lang="tr-TR" smtClean="0"/>
              <a:t>1.3.2018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342225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ECE9604-0E13-4DD6-AF9B-7A7AACDE0BAC}" type="datetimeFigureOut">
              <a:rPr lang="tr-TR" smtClean="0"/>
              <a:t>1.3.2018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33016027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ECE9604-0E13-4DD6-AF9B-7A7AACDE0BAC}" type="datetimeFigureOut">
              <a:rPr lang="tr-TR" smtClean="0"/>
              <a:t>1.3.2018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24519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ECE9604-0E13-4DD6-AF9B-7A7AACDE0BAC}" type="datetimeFigureOut">
              <a:rPr lang="tr-TR" smtClean="0"/>
              <a:t>1.3.2018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31540248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ECE9604-0E13-4DD6-AF9B-7A7AACDE0BAC}" type="datetimeFigureOut">
              <a:rPr lang="tr-TR" smtClean="0"/>
              <a:t>1.3.2018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4074009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ECE9604-0E13-4DD6-AF9B-7A7AACDE0BAC}" type="datetimeFigureOut">
              <a:rPr lang="tr-TR" smtClean="0"/>
              <a:t>1.3.2018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29889094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ECE9604-0E13-4DD6-AF9B-7A7AACDE0BAC}" type="datetimeFigureOut">
              <a:rPr lang="tr-TR" smtClean="0"/>
              <a:t>1.3.2018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2262755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ECE9604-0E13-4DD6-AF9B-7A7AACDE0BAC}" type="datetimeFigureOut">
              <a:rPr lang="tr-TR" smtClean="0"/>
              <a:t>1.3.2018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346672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ECE9604-0E13-4DD6-AF9B-7A7AACDE0BAC}" type="datetimeFigureOut">
              <a:rPr lang="tr-TR" smtClean="0"/>
              <a:t>1.3.2018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4D11CAF-D679-4CFE-8E6E-82D2BE90B217}" type="slidenum">
              <a:rPr lang="tr-TR" smtClean="0"/>
              <a:t>‹#›</a:t>
            </a:fld>
            <a:endParaRPr lang="tr-TR"/>
          </a:p>
        </p:txBody>
      </p:sp>
    </p:spTree>
    <p:extLst>
      <p:ext uri="{BB962C8B-B14F-4D97-AF65-F5344CB8AC3E}">
        <p14:creationId xmlns:p14="http://schemas.microsoft.com/office/powerpoint/2010/main" val="5254500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CE9604-0E13-4DD6-AF9B-7A7AACDE0BAC}" type="datetimeFigureOut">
              <a:rPr lang="tr-TR" smtClean="0"/>
              <a:t>1.3.2018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D11CAF-D679-4CFE-8E6E-82D2BE90B217}" type="slidenum">
              <a:rPr lang="tr-TR" smtClean="0"/>
              <a:t>‹#›</a:t>
            </a:fld>
            <a:endParaRPr lang="tr-TR"/>
          </a:p>
        </p:txBody>
      </p:sp>
    </p:spTree>
    <p:extLst>
      <p:ext uri="{BB962C8B-B14F-4D97-AF65-F5344CB8AC3E}">
        <p14:creationId xmlns:p14="http://schemas.microsoft.com/office/powerpoint/2010/main" val="3557235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351877" y="2042319"/>
            <a:ext cx="9144000" cy="2387600"/>
          </a:xfrm>
        </p:spPr>
        <p:txBody>
          <a:bodyPr>
            <a:normAutofit fontScale="90000"/>
          </a:bodyPr>
          <a:lstStyle/>
          <a:p>
            <a:r>
              <a:rPr lang="tr-TR" b="1" dirty="0"/>
              <a:t>HLK 112</a:t>
            </a:r>
            <a:r>
              <a:rPr lang="tr-TR" dirty="0"/>
              <a:t/>
            </a:r>
            <a:br>
              <a:rPr lang="tr-TR" dirty="0"/>
            </a:br>
            <a:r>
              <a:rPr lang="tr-TR" b="1" dirty="0"/>
              <a:t>FOLKLOR ve KÜLTÜR II</a:t>
            </a:r>
            <a:r>
              <a:rPr lang="tr-TR" dirty="0"/>
              <a:t/>
            </a:r>
            <a:br>
              <a:rPr lang="tr-TR" dirty="0"/>
            </a:br>
            <a:endParaRPr lang="tr-TR" dirty="0"/>
          </a:p>
        </p:txBody>
      </p:sp>
    </p:spTree>
    <p:extLst>
      <p:ext uri="{BB962C8B-B14F-4D97-AF65-F5344CB8AC3E}">
        <p14:creationId xmlns:p14="http://schemas.microsoft.com/office/powerpoint/2010/main" val="12433881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Mit terimi ve tanımı:</a:t>
            </a:r>
          </a:p>
        </p:txBody>
      </p:sp>
      <p:sp>
        <p:nvSpPr>
          <p:cNvPr id="3" name="İçerik Yer Tutucusu 2"/>
          <p:cNvSpPr>
            <a:spLocks noGrp="1"/>
          </p:cNvSpPr>
          <p:nvPr>
            <p:ph idx="1"/>
          </p:nvPr>
        </p:nvSpPr>
        <p:spPr/>
        <p:txBody>
          <a:bodyPr/>
          <a:lstStyle/>
          <a:p>
            <a:r>
              <a:rPr lang="tr-TR" dirty="0" smtClean="0"/>
              <a:t>İnsan </a:t>
            </a:r>
            <a:r>
              <a:rPr lang="tr-TR" dirty="0"/>
              <a:t>davranışı için model teşkil eden, insanın kendisini, üzerinde yaşadığı dünyayı ve evreni olaylar, nesneler, davranış biçimleri ve kurumlar bütününde anlamlandırmasını sağlayan, her zaman için bir yaratılışın hikâyesini anlatan, bireyselliğe karşı kolektif bilinci temsil eden kutsal metinler mit başlığı altında toplanabilir. </a:t>
            </a:r>
          </a:p>
          <a:p>
            <a:endParaRPr lang="tr-TR" dirty="0"/>
          </a:p>
        </p:txBody>
      </p:sp>
    </p:spTree>
    <p:extLst>
      <p:ext uri="{BB962C8B-B14F-4D97-AF65-F5344CB8AC3E}">
        <p14:creationId xmlns:p14="http://schemas.microsoft.com/office/powerpoint/2010/main" val="9591776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Yaşadıkları bağlamda kutsal ve gerçek kabul edilen bu metinler kökenleri ve dönüşümleri dramatik bir dille açıklamışlardır. “ Mit basit bir hayali, sahte izlenimleri hatta tamamıyla gerçek ya da kutsal rivayetlere kadar her şeyi içerebilir, onun gerçekliği normal hayatın sunabildiği her şeyde ağırlığını hissettirmektedir.”</a:t>
            </a:r>
          </a:p>
        </p:txBody>
      </p:sp>
    </p:spTree>
    <p:extLst>
      <p:ext uri="{BB962C8B-B14F-4D97-AF65-F5344CB8AC3E}">
        <p14:creationId xmlns:p14="http://schemas.microsoft.com/office/powerpoint/2010/main" val="25763690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Sözlü edebiyatın, halk anlatılarının içinde mitlerin,  efsane, masal, destan gibi diğer türlerinden farkı her zaman çok belirgin değildir.  Mitosun masaldan farkının mitosun gerçekliği ifade ettiğine olan inanç ve bu inançtan kaynaklanan toplumsal işlevleri olduğu söylenebilir.</a:t>
            </a:r>
          </a:p>
          <a:p>
            <a:pPr marL="0" indent="0">
              <a:buNone/>
            </a:pPr>
            <a:endParaRPr lang="tr-TR" dirty="0"/>
          </a:p>
        </p:txBody>
      </p:sp>
    </p:spTree>
    <p:extLst>
      <p:ext uri="{BB962C8B-B14F-4D97-AF65-F5344CB8AC3E}">
        <p14:creationId xmlns:p14="http://schemas.microsoft.com/office/powerpoint/2010/main" val="39997674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70473" y="2699534"/>
            <a:ext cx="10515600" cy="1325563"/>
          </a:xfrm>
        </p:spPr>
        <p:txBody>
          <a:bodyPr/>
          <a:lstStyle/>
          <a:p>
            <a:pPr algn="ctr"/>
            <a:r>
              <a:rPr lang="tr-TR" b="1" dirty="0"/>
              <a:t>Mit-Mitos-Mitoloji</a:t>
            </a:r>
            <a:endParaRPr lang="tr-TR" dirty="0"/>
          </a:p>
        </p:txBody>
      </p:sp>
    </p:spTree>
    <p:extLst>
      <p:ext uri="{BB962C8B-B14F-4D97-AF65-F5344CB8AC3E}">
        <p14:creationId xmlns:p14="http://schemas.microsoft.com/office/powerpoint/2010/main" val="9370379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‘Mitos’ (Yun. </a:t>
            </a:r>
            <a:r>
              <a:rPr lang="tr-TR" dirty="0" err="1"/>
              <a:t>mythos</a:t>
            </a:r>
            <a:r>
              <a:rPr lang="tr-TR" dirty="0"/>
              <a:t>) terimi genellikle kutsal ya da dinsel nitelikli, bireysel olmaktan çok toplumsal ve daha çok doğal, doğaüstü ya da toplumsal-kültürel bir görüngünün köken ya da yaratılışına ilişkin anlatılar için kullanılır. </a:t>
            </a:r>
          </a:p>
          <a:p>
            <a:pPr marL="0" indent="0">
              <a:buNone/>
            </a:pPr>
            <a:endParaRPr lang="tr-TR" dirty="0"/>
          </a:p>
        </p:txBody>
      </p:sp>
    </p:spTree>
    <p:extLst>
      <p:ext uri="{BB962C8B-B14F-4D97-AF65-F5344CB8AC3E}">
        <p14:creationId xmlns:p14="http://schemas.microsoft.com/office/powerpoint/2010/main" val="33340931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Eski Yunanca söylenen ya da duyulan söz (giderek öykü, masal) anlamına gelmektedir. Farsça “efsane” sözcüğü, dilimizdeki karşılığı gibi kullanılmaktadır. Oysa mitos ile efsane arasında muğlak bir ayrım vardır</a:t>
            </a:r>
            <a:r>
              <a:rPr lang="tr-TR" dirty="0" smtClean="0"/>
              <a:t>.</a:t>
            </a:r>
            <a:endParaRPr lang="tr-TR" dirty="0"/>
          </a:p>
        </p:txBody>
      </p:sp>
    </p:spTree>
    <p:extLst>
      <p:ext uri="{BB962C8B-B14F-4D97-AF65-F5344CB8AC3E}">
        <p14:creationId xmlns:p14="http://schemas.microsoft.com/office/powerpoint/2010/main" val="13372975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2506662"/>
            <a:ext cx="10515600" cy="4351338"/>
          </a:xfrm>
        </p:spPr>
        <p:txBody>
          <a:bodyPr/>
          <a:lstStyle/>
          <a:p>
            <a:pPr algn="ctr"/>
            <a:r>
              <a:rPr lang="tr-TR" dirty="0"/>
              <a:t>Yunan dilinde ‘söz’ anlamına gelen iki kelime daha vardır: </a:t>
            </a:r>
            <a:r>
              <a:rPr lang="tr-TR" dirty="0" err="1"/>
              <a:t>Epos</a:t>
            </a:r>
            <a:r>
              <a:rPr lang="tr-TR" dirty="0"/>
              <a:t> ve Logos.</a:t>
            </a:r>
          </a:p>
          <a:p>
            <a:pPr marL="0" indent="0">
              <a:buNone/>
            </a:pPr>
            <a:endParaRPr lang="tr-TR" dirty="0"/>
          </a:p>
          <a:p>
            <a:endParaRPr lang="tr-TR" dirty="0"/>
          </a:p>
        </p:txBody>
      </p:sp>
    </p:spTree>
    <p:extLst>
      <p:ext uri="{BB962C8B-B14F-4D97-AF65-F5344CB8AC3E}">
        <p14:creationId xmlns:p14="http://schemas.microsoft.com/office/powerpoint/2010/main" val="34299681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Epos</a:t>
            </a:r>
            <a:r>
              <a:rPr lang="tr-TR" dirty="0"/>
              <a:t>; daha değişik bir anlamla belli bir düzen ve ölçüye göre söylenen, özel zamanlarda okunan sözdür. ‘Ozanın sözü’ olarak tanımlayabileceğimiz ‘</a:t>
            </a:r>
            <a:r>
              <a:rPr lang="tr-TR" dirty="0" err="1"/>
              <a:t>epos</a:t>
            </a:r>
            <a:r>
              <a:rPr lang="tr-TR" dirty="0"/>
              <a:t>’ böylece şiir, destan ve ezgi anlamı kazanmış ve batı dillerinin tamamına ‘epope’ olarak geçmiştir. </a:t>
            </a:r>
          </a:p>
          <a:p>
            <a:pPr marL="0" indent="0">
              <a:buNone/>
            </a:pPr>
            <a:endParaRPr lang="tr-TR" dirty="0"/>
          </a:p>
        </p:txBody>
      </p:sp>
    </p:spTree>
    <p:extLst>
      <p:ext uri="{BB962C8B-B14F-4D97-AF65-F5344CB8AC3E}">
        <p14:creationId xmlns:p14="http://schemas.microsoft.com/office/powerpoint/2010/main" val="42432094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Bu bağlamda ‘mitos’ ve ‘</a:t>
            </a:r>
            <a:r>
              <a:rPr lang="tr-TR" dirty="0" err="1"/>
              <a:t>epos</a:t>
            </a:r>
            <a:r>
              <a:rPr lang="tr-TR" dirty="0"/>
              <a:t>’ arasındaki fark da şöyle tanımlanabilir: Mitos söylenen sözün, anlatılan öykünün içeriği, </a:t>
            </a:r>
            <a:r>
              <a:rPr lang="tr-TR" dirty="0" err="1"/>
              <a:t>epos</a:t>
            </a:r>
            <a:r>
              <a:rPr lang="tr-TR" dirty="0"/>
              <a:t> da onun sanatsal bir dille, ölçüyle işleniş ve ele alınış biçimidir. </a:t>
            </a:r>
            <a:r>
              <a:rPr lang="tr-TR" dirty="0" err="1"/>
              <a:t>Epos</a:t>
            </a:r>
            <a:r>
              <a:rPr lang="tr-TR" dirty="0"/>
              <a:t> kahramanları, mitoslardaki tanrılar ve tanrısal güçlerle (kişileştirilmiş doğaüstü güçler) gerçek yaşamdaki insanlar arasında köprüler kuran kişilerdir.  </a:t>
            </a:r>
          </a:p>
          <a:p>
            <a:endParaRPr lang="tr-TR" dirty="0"/>
          </a:p>
        </p:txBody>
      </p:sp>
    </p:spTree>
    <p:extLst>
      <p:ext uri="{BB962C8B-B14F-4D97-AF65-F5344CB8AC3E}">
        <p14:creationId xmlns:p14="http://schemas.microsoft.com/office/powerpoint/2010/main" val="23762954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Logos ise,(önemli bir şey söylemek) birinci anlamı olan ‘</a:t>
            </a:r>
            <a:r>
              <a:rPr lang="tr-TR" dirty="0" err="1"/>
              <a:t>söz’den</a:t>
            </a:r>
            <a:r>
              <a:rPr lang="tr-TR" dirty="0"/>
              <a:t> çok, ‘bilim’ anlamına gelen ikinci anlamı kullanılır ve gerçeğin insan gözüyle dile gelmesini ve yasal bir düzeni yansıtır. Her bir insanın logos u olduğu gibi, doğanın ve tüm evrenin de ‘</a:t>
            </a:r>
            <a:r>
              <a:rPr lang="tr-TR" dirty="0" err="1"/>
              <a:t>logos’u</a:t>
            </a:r>
            <a:r>
              <a:rPr lang="tr-TR" dirty="0"/>
              <a:t> vardır. </a:t>
            </a:r>
          </a:p>
        </p:txBody>
      </p:sp>
    </p:spTree>
    <p:extLst>
      <p:ext uri="{BB962C8B-B14F-4D97-AF65-F5344CB8AC3E}">
        <p14:creationId xmlns:p14="http://schemas.microsoft.com/office/powerpoint/2010/main" val="9290045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Kısacası ‘logos’ insanda düşünce, evrende ise kanun dur. Biz logosu günümüzde –</a:t>
            </a:r>
            <a:r>
              <a:rPr lang="tr-TR" dirty="0" err="1"/>
              <a:t>loji</a:t>
            </a:r>
            <a:r>
              <a:rPr lang="tr-TR" dirty="0"/>
              <a:t> şeklindeki Fransızca okunuşuyla biliriz: ‘</a:t>
            </a:r>
            <a:r>
              <a:rPr lang="tr-TR" dirty="0" err="1"/>
              <a:t>mitologia</a:t>
            </a:r>
            <a:r>
              <a:rPr lang="tr-TR" dirty="0"/>
              <a:t>’ ‘efsane bilimi’ ya da ‘masalsı olayların incelenmesi’ anlamındaki örnekte olduğu gibi. </a:t>
            </a:r>
          </a:p>
          <a:p>
            <a:pPr marL="0" indent="0">
              <a:buNone/>
            </a:pPr>
            <a:endParaRPr lang="tr-TR" dirty="0"/>
          </a:p>
        </p:txBody>
      </p:sp>
    </p:spTree>
    <p:extLst>
      <p:ext uri="{BB962C8B-B14F-4D97-AF65-F5344CB8AC3E}">
        <p14:creationId xmlns:p14="http://schemas.microsoft.com/office/powerpoint/2010/main" val="421942857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TotalTime>
  <Words>434</Words>
  <Application>Microsoft Office PowerPoint</Application>
  <PresentationFormat>Geniş ekran</PresentationFormat>
  <Paragraphs>13</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Calibri</vt:lpstr>
      <vt:lpstr>Calibri Light</vt:lpstr>
      <vt:lpstr>Office Teması</vt:lpstr>
      <vt:lpstr>HLK 112 FOLKLOR ve KÜLTÜR II </vt:lpstr>
      <vt:lpstr>Mit-Mitos-Mitoloji</vt:lpstr>
      <vt:lpstr>PowerPoint Sunusu</vt:lpstr>
      <vt:lpstr>PowerPoint Sunusu</vt:lpstr>
      <vt:lpstr>PowerPoint Sunusu</vt:lpstr>
      <vt:lpstr>PowerPoint Sunusu</vt:lpstr>
      <vt:lpstr>PowerPoint Sunusu</vt:lpstr>
      <vt:lpstr>PowerPoint Sunusu</vt:lpstr>
      <vt:lpstr>PowerPoint Sunusu</vt:lpstr>
      <vt:lpstr>Mit terimi ve tanımı:</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HLK 112 FOLKLOR ve KÜLTÜR II</dc:title>
  <dc:creator>Kullanıcı</dc:creator>
  <cp:lastModifiedBy>Kullanıcı</cp:lastModifiedBy>
  <cp:revision>49</cp:revision>
  <dcterms:created xsi:type="dcterms:W3CDTF">2018-03-01T08:51:22Z</dcterms:created>
  <dcterms:modified xsi:type="dcterms:W3CDTF">2018-03-01T13:28:41Z</dcterms:modified>
</cp:coreProperties>
</file>